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4"/>
  </p:sldMasterIdLst>
  <p:notesMasterIdLst>
    <p:notesMasterId r:id="rId64"/>
  </p:notesMasterIdLst>
  <p:handoutMasterIdLst>
    <p:handoutMasterId r:id="rId65"/>
  </p:handoutMasterIdLst>
  <p:sldIdLst>
    <p:sldId id="336" r:id="rId5"/>
    <p:sldId id="337" r:id="rId6"/>
    <p:sldId id="277" r:id="rId7"/>
    <p:sldId id="267" r:id="rId8"/>
    <p:sldId id="271" r:id="rId9"/>
    <p:sldId id="268" r:id="rId10"/>
    <p:sldId id="286" r:id="rId11"/>
    <p:sldId id="287" r:id="rId12"/>
    <p:sldId id="288" r:id="rId13"/>
    <p:sldId id="289" r:id="rId14"/>
    <p:sldId id="290" r:id="rId15"/>
    <p:sldId id="291" r:id="rId16"/>
    <p:sldId id="292" r:id="rId17"/>
    <p:sldId id="279" r:id="rId18"/>
    <p:sldId id="280" r:id="rId19"/>
    <p:sldId id="293" r:id="rId20"/>
    <p:sldId id="296" r:id="rId21"/>
    <p:sldId id="326" r:id="rId22"/>
    <p:sldId id="328" r:id="rId23"/>
    <p:sldId id="329" r:id="rId24"/>
    <p:sldId id="330" r:id="rId25"/>
    <p:sldId id="331" r:id="rId26"/>
    <p:sldId id="332" r:id="rId27"/>
    <p:sldId id="333" r:id="rId28"/>
    <p:sldId id="327" r:id="rId29"/>
    <p:sldId id="295" r:id="rId30"/>
    <p:sldId id="264" r:id="rId31"/>
    <p:sldId id="297" r:id="rId32"/>
    <p:sldId id="298" r:id="rId33"/>
    <p:sldId id="299" r:id="rId34"/>
    <p:sldId id="300" r:id="rId35"/>
    <p:sldId id="301" r:id="rId36"/>
    <p:sldId id="334" r:id="rId37"/>
    <p:sldId id="335" r:id="rId38"/>
    <p:sldId id="304" r:id="rId39"/>
    <p:sldId id="305" r:id="rId40"/>
    <p:sldId id="266" r:id="rId41"/>
    <p:sldId id="306" r:id="rId42"/>
    <p:sldId id="307" r:id="rId43"/>
    <p:sldId id="308" r:id="rId44"/>
    <p:sldId id="309" r:id="rId45"/>
    <p:sldId id="310" r:id="rId46"/>
    <p:sldId id="311" r:id="rId47"/>
    <p:sldId id="312" r:id="rId48"/>
    <p:sldId id="313" r:id="rId49"/>
    <p:sldId id="314" r:id="rId50"/>
    <p:sldId id="315" r:id="rId51"/>
    <p:sldId id="265" r:id="rId52"/>
    <p:sldId id="316" r:id="rId53"/>
    <p:sldId id="317" r:id="rId54"/>
    <p:sldId id="318" r:id="rId55"/>
    <p:sldId id="323" r:id="rId56"/>
    <p:sldId id="322" r:id="rId57"/>
    <p:sldId id="319" r:id="rId58"/>
    <p:sldId id="320" r:id="rId59"/>
    <p:sldId id="324" r:id="rId60"/>
    <p:sldId id="325" r:id="rId61"/>
    <p:sldId id="294" r:id="rId62"/>
    <p:sldId id="338" r:id="rId63"/>
  </p:sldIdLst>
  <p:sldSz cx="9144000" cy="5143500" type="screen16x9"/>
  <p:notesSz cx="20104100" cy="11309350"/>
  <p:embeddedFontLst>
    <p:embeddedFont>
      <p:font typeface="Outfit" pitchFamily="2" charset="0"/>
      <p:regular r:id="rId66"/>
      <p:bold r:id="rId67"/>
      <p:italic r:id="rId68"/>
      <p:boldItalic r:id="rId69"/>
    </p:embeddedFont>
  </p:embeddedFontLst>
  <p:defaultTextStyle>
    <a:defPPr>
      <a:defRPr kern="0"/>
    </a:defPPr>
  </p:defaultTextStyle>
  <p:extLst>
    <p:ext uri="{EFAFB233-063F-42B5-8137-9DF3F51BA10A}">
      <p15:sldGuideLst xmlns:p15="http://schemas.microsoft.com/office/powerpoint/2012/main">
        <p15:guide id="2" pos="2818"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3B"/>
    <a:srgbClr val="00C896"/>
    <a:srgbClr val="017D69"/>
    <a:srgbClr val="01DCA5"/>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431E8-72B3-4414-8B46-BF615C48D8F6}" v="90" dt="2024-12-04T09:41:29.181"/>
    <p1510:client id="{DA7653CE-EB9E-0F45-8DDD-B7D6CC21CF48}" v="4" dt="2024-12-03T21:08:30.46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0"/>
  </p:normalViewPr>
  <p:slideViewPr>
    <p:cSldViewPr snapToGrid="0">
      <p:cViewPr varScale="1">
        <p:scale>
          <a:sx n="158" d="100"/>
          <a:sy n="158" d="100"/>
        </p:scale>
        <p:origin x="512" y="184"/>
      </p:cViewPr>
      <p:guideLst>
        <p:guide pos="2818"/>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1.fntdata"/><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font" Target="fonts/font4.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 Matt" userId="5f0636a4-561b-40fb-8e80-9b77c791b8f4" providerId="ADAL" clId="{9F0431E8-72B3-4414-8B46-BF615C48D8F6}"/>
    <pc:docChg chg="undo custSel modSld">
      <pc:chgData name="Johns, Matt" userId="5f0636a4-561b-40fb-8e80-9b77c791b8f4" providerId="ADAL" clId="{9F0431E8-72B3-4414-8B46-BF615C48D8F6}" dt="2024-12-04T09:41:29.181" v="84"/>
      <pc:docMkLst>
        <pc:docMk/>
      </pc:docMkLst>
      <pc:sldChg chg="modNotesTx">
        <pc:chgData name="Johns, Matt" userId="5f0636a4-561b-40fb-8e80-9b77c791b8f4" providerId="ADAL" clId="{9F0431E8-72B3-4414-8B46-BF615C48D8F6}" dt="2024-12-04T09:40:08.861" v="82"/>
        <pc:sldMkLst>
          <pc:docMk/>
          <pc:sldMk cId="3358102783" sldId="265"/>
        </pc:sldMkLst>
      </pc:sldChg>
      <pc:sldChg chg="modNotesTx">
        <pc:chgData name="Johns, Matt" userId="5f0636a4-561b-40fb-8e80-9b77c791b8f4" providerId="ADAL" clId="{9F0431E8-72B3-4414-8B46-BF615C48D8F6}" dt="2024-12-04T09:29:41.059" v="45"/>
        <pc:sldMkLst>
          <pc:docMk/>
          <pc:sldMk cId="166188858" sldId="266"/>
        </pc:sldMkLst>
      </pc:sldChg>
      <pc:sldChg chg="modNotesTx">
        <pc:chgData name="Johns, Matt" userId="5f0636a4-561b-40fb-8e80-9b77c791b8f4" providerId="ADAL" clId="{9F0431E8-72B3-4414-8B46-BF615C48D8F6}" dt="2024-12-04T09:04:23.450" v="2"/>
        <pc:sldMkLst>
          <pc:docMk/>
          <pc:sldMk cId="2191279690" sldId="267"/>
        </pc:sldMkLst>
      </pc:sldChg>
      <pc:sldChg chg="modNotesTx">
        <pc:chgData name="Johns, Matt" userId="5f0636a4-561b-40fb-8e80-9b77c791b8f4" providerId="ADAL" clId="{9F0431E8-72B3-4414-8B46-BF615C48D8F6}" dt="2024-12-04T09:06:03.882" v="6"/>
        <pc:sldMkLst>
          <pc:docMk/>
          <pc:sldMk cId="2619704423" sldId="268"/>
        </pc:sldMkLst>
      </pc:sldChg>
      <pc:sldChg chg="modSp mod modNotesTx">
        <pc:chgData name="Johns, Matt" userId="5f0636a4-561b-40fb-8e80-9b77c791b8f4" providerId="ADAL" clId="{9F0431E8-72B3-4414-8B46-BF615C48D8F6}" dt="2024-12-04T09:05:17.530" v="5"/>
        <pc:sldMkLst>
          <pc:docMk/>
          <pc:sldMk cId="1954445565" sldId="271"/>
        </pc:sldMkLst>
        <pc:spChg chg="mod">
          <ac:chgData name="Johns, Matt" userId="5f0636a4-561b-40fb-8e80-9b77c791b8f4" providerId="ADAL" clId="{9F0431E8-72B3-4414-8B46-BF615C48D8F6}" dt="2024-12-04T09:04:39.552" v="4" actId="1076"/>
          <ac:spMkLst>
            <pc:docMk/>
            <pc:sldMk cId="1954445565" sldId="271"/>
            <ac:spMk id="2" creationId="{88F96654-F96F-2B41-522F-49980B3344C1}"/>
          </ac:spMkLst>
        </pc:spChg>
      </pc:sldChg>
      <pc:sldChg chg="modNotesTx">
        <pc:chgData name="Johns, Matt" userId="5f0636a4-561b-40fb-8e80-9b77c791b8f4" providerId="ADAL" clId="{9F0431E8-72B3-4414-8B46-BF615C48D8F6}" dt="2024-12-04T09:03:50.546" v="1"/>
        <pc:sldMkLst>
          <pc:docMk/>
          <pc:sldMk cId="472896819" sldId="277"/>
        </pc:sldMkLst>
      </pc:sldChg>
      <pc:sldChg chg="modNotesTx">
        <pc:chgData name="Johns, Matt" userId="5f0636a4-561b-40fb-8e80-9b77c791b8f4" providerId="ADAL" clId="{9F0431E8-72B3-4414-8B46-BF615C48D8F6}" dt="2024-12-04T09:11:47.176" v="16"/>
        <pc:sldMkLst>
          <pc:docMk/>
          <pc:sldMk cId="3869109617" sldId="279"/>
        </pc:sldMkLst>
      </pc:sldChg>
      <pc:sldChg chg="modNotesTx">
        <pc:chgData name="Johns, Matt" userId="5f0636a4-561b-40fb-8e80-9b77c791b8f4" providerId="ADAL" clId="{9F0431E8-72B3-4414-8B46-BF615C48D8F6}" dt="2024-12-04T09:13:36.150" v="18"/>
        <pc:sldMkLst>
          <pc:docMk/>
          <pc:sldMk cId="3778290660" sldId="280"/>
        </pc:sldMkLst>
      </pc:sldChg>
      <pc:sldChg chg="modNotesTx">
        <pc:chgData name="Johns, Matt" userId="5f0636a4-561b-40fb-8e80-9b77c791b8f4" providerId="ADAL" clId="{9F0431E8-72B3-4414-8B46-BF615C48D8F6}" dt="2024-12-04T09:10:20.926" v="10"/>
        <pc:sldMkLst>
          <pc:docMk/>
          <pc:sldMk cId="3036078505" sldId="286"/>
        </pc:sldMkLst>
      </pc:sldChg>
      <pc:sldChg chg="modNotesTx">
        <pc:chgData name="Johns, Matt" userId="5f0636a4-561b-40fb-8e80-9b77c791b8f4" providerId="ADAL" clId="{9F0431E8-72B3-4414-8B46-BF615C48D8F6}" dt="2024-12-04T09:08:50.199" v="7"/>
        <pc:sldMkLst>
          <pc:docMk/>
          <pc:sldMk cId="1821806358" sldId="287"/>
        </pc:sldMkLst>
      </pc:sldChg>
      <pc:sldChg chg="modNotesTx">
        <pc:chgData name="Johns, Matt" userId="5f0636a4-561b-40fb-8e80-9b77c791b8f4" providerId="ADAL" clId="{9F0431E8-72B3-4414-8B46-BF615C48D8F6}" dt="2024-12-04T09:08:58.710" v="8"/>
        <pc:sldMkLst>
          <pc:docMk/>
          <pc:sldMk cId="2264983903" sldId="288"/>
        </pc:sldMkLst>
      </pc:sldChg>
      <pc:sldChg chg="modNotesTx">
        <pc:chgData name="Johns, Matt" userId="5f0636a4-561b-40fb-8e80-9b77c791b8f4" providerId="ADAL" clId="{9F0431E8-72B3-4414-8B46-BF615C48D8F6}" dt="2024-12-04T09:09:06.557" v="9"/>
        <pc:sldMkLst>
          <pc:docMk/>
          <pc:sldMk cId="3765191253" sldId="289"/>
        </pc:sldMkLst>
      </pc:sldChg>
      <pc:sldChg chg="modNotesTx">
        <pc:chgData name="Johns, Matt" userId="5f0636a4-561b-40fb-8e80-9b77c791b8f4" providerId="ADAL" clId="{9F0431E8-72B3-4414-8B46-BF615C48D8F6}" dt="2024-12-04T09:10:36.349" v="11"/>
        <pc:sldMkLst>
          <pc:docMk/>
          <pc:sldMk cId="2736683480" sldId="290"/>
        </pc:sldMkLst>
      </pc:sldChg>
      <pc:sldChg chg="modNotesTx">
        <pc:chgData name="Johns, Matt" userId="5f0636a4-561b-40fb-8e80-9b77c791b8f4" providerId="ADAL" clId="{9F0431E8-72B3-4414-8B46-BF615C48D8F6}" dt="2024-12-04T09:10:44.229" v="12"/>
        <pc:sldMkLst>
          <pc:docMk/>
          <pc:sldMk cId="3418153350" sldId="291"/>
        </pc:sldMkLst>
      </pc:sldChg>
      <pc:sldChg chg="modNotesTx">
        <pc:chgData name="Johns, Matt" userId="5f0636a4-561b-40fb-8e80-9b77c791b8f4" providerId="ADAL" clId="{9F0431E8-72B3-4414-8B46-BF615C48D8F6}" dt="2024-12-04T09:11:08.933" v="15"/>
        <pc:sldMkLst>
          <pc:docMk/>
          <pc:sldMk cId="886051572" sldId="292"/>
        </pc:sldMkLst>
      </pc:sldChg>
      <pc:sldChg chg="modNotesTx">
        <pc:chgData name="Johns, Matt" userId="5f0636a4-561b-40fb-8e80-9b77c791b8f4" providerId="ADAL" clId="{9F0431E8-72B3-4414-8B46-BF615C48D8F6}" dt="2024-12-04T09:13:47.811" v="19"/>
        <pc:sldMkLst>
          <pc:docMk/>
          <pc:sldMk cId="1427265967" sldId="293"/>
        </pc:sldMkLst>
      </pc:sldChg>
      <pc:sldChg chg="modNotesTx">
        <pc:chgData name="Johns, Matt" userId="5f0636a4-561b-40fb-8e80-9b77c791b8f4" providerId="ADAL" clId="{9F0431E8-72B3-4414-8B46-BF615C48D8F6}" dt="2024-12-04T09:15:47.359" v="22"/>
        <pc:sldMkLst>
          <pc:docMk/>
          <pc:sldMk cId="3417407900" sldId="296"/>
        </pc:sldMkLst>
      </pc:sldChg>
      <pc:sldChg chg="modNotesTx">
        <pc:chgData name="Johns, Matt" userId="5f0636a4-561b-40fb-8e80-9b77c791b8f4" providerId="ADAL" clId="{9F0431E8-72B3-4414-8B46-BF615C48D8F6}" dt="2024-12-04T09:21:37.487" v="32"/>
        <pc:sldMkLst>
          <pc:docMk/>
          <pc:sldMk cId="2515189692" sldId="298"/>
        </pc:sldMkLst>
      </pc:sldChg>
      <pc:sldChg chg="modNotesTx">
        <pc:chgData name="Johns, Matt" userId="5f0636a4-561b-40fb-8e80-9b77c791b8f4" providerId="ADAL" clId="{9F0431E8-72B3-4414-8B46-BF615C48D8F6}" dt="2024-12-04T09:22:56.810" v="33"/>
        <pc:sldMkLst>
          <pc:docMk/>
          <pc:sldMk cId="288091027" sldId="299"/>
        </pc:sldMkLst>
      </pc:sldChg>
      <pc:sldChg chg="modNotesTx">
        <pc:chgData name="Johns, Matt" userId="5f0636a4-561b-40fb-8e80-9b77c791b8f4" providerId="ADAL" clId="{9F0431E8-72B3-4414-8B46-BF615C48D8F6}" dt="2024-12-04T09:23:55.858" v="38"/>
        <pc:sldMkLst>
          <pc:docMk/>
          <pc:sldMk cId="1090855985" sldId="300"/>
        </pc:sldMkLst>
      </pc:sldChg>
      <pc:sldChg chg="modNotesTx">
        <pc:chgData name="Johns, Matt" userId="5f0636a4-561b-40fb-8e80-9b77c791b8f4" providerId="ADAL" clId="{9F0431E8-72B3-4414-8B46-BF615C48D8F6}" dt="2024-12-04T09:24:56.616" v="39"/>
        <pc:sldMkLst>
          <pc:docMk/>
          <pc:sldMk cId="2935395955" sldId="301"/>
        </pc:sldMkLst>
      </pc:sldChg>
      <pc:sldChg chg="modNotesTx">
        <pc:chgData name="Johns, Matt" userId="5f0636a4-561b-40fb-8e80-9b77c791b8f4" providerId="ADAL" clId="{9F0431E8-72B3-4414-8B46-BF615C48D8F6}" dt="2024-12-04T09:27:47.105" v="43"/>
        <pc:sldMkLst>
          <pc:docMk/>
          <pc:sldMk cId="2774090834" sldId="304"/>
        </pc:sldMkLst>
      </pc:sldChg>
      <pc:sldChg chg="modNotesTx">
        <pc:chgData name="Johns, Matt" userId="5f0636a4-561b-40fb-8e80-9b77c791b8f4" providerId="ADAL" clId="{9F0431E8-72B3-4414-8B46-BF615C48D8F6}" dt="2024-12-04T09:28:49.657" v="44"/>
        <pc:sldMkLst>
          <pc:docMk/>
          <pc:sldMk cId="3613991184" sldId="305"/>
        </pc:sldMkLst>
      </pc:sldChg>
      <pc:sldChg chg="modNotesTx">
        <pc:chgData name="Johns, Matt" userId="5f0636a4-561b-40fb-8e80-9b77c791b8f4" providerId="ADAL" clId="{9F0431E8-72B3-4414-8B46-BF615C48D8F6}" dt="2024-12-04T09:31:22.834" v="46"/>
        <pc:sldMkLst>
          <pc:docMk/>
          <pc:sldMk cId="4273189380" sldId="307"/>
        </pc:sldMkLst>
      </pc:sldChg>
      <pc:sldChg chg="modNotesTx">
        <pc:chgData name="Johns, Matt" userId="5f0636a4-561b-40fb-8e80-9b77c791b8f4" providerId="ADAL" clId="{9F0431E8-72B3-4414-8B46-BF615C48D8F6}" dt="2024-12-04T09:31:43.610" v="47"/>
        <pc:sldMkLst>
          <pc:docMk/>
          <pc:sldMk cId="4054249842" sldId="308"/>
        </pc:sldMkLst>
      </pc:sldChg>
      <pc:sldChg chg="modNotesTx">
        <pc:chgData name="Johns, Matt" userId="5f0636a4-561b-40fb-8e80-9b77c791b8f4" providerId="ADAL" clId="{9F0431E8-72B3-4414-8B46-BF615C48D8F6}" dt="2024-12-04T09:33:28.951" v="48"/>
        <pc:sldMkLst>
          <pc:docMk/>
          <pc:sldMk cId="2251978606" sldId="309"/>
        </pc:sldMkLst>
      </pc:sldChg>
      <pc:sldChg chg="modNotesTx">
        <pc:chgData name="Johns, Matt" userId="5f0636a4-561b-40fb-8e80-9b77c791b8f4" providerId="ADAL" clId="{9F0431E8-72B3-4414-8B46-BF615C48D8F6}" dt="2024-12-04T09:34:32.080" v="49"/>
        <pc:sldMkLst>
          <pc:docMk/>
          <pc:sldMk cId="2753502350" sldId="310"/>
        </pc:sldMkLst>
      </pc:sldChg>
      <pc:sldChg chg="modNotesTx">
        <pc:chgData name="Johns, Matt" userId="5f0636a4-561b-40fb-8e80-9b77c791b8f4" providerId="ADAL" clId="{9F0431E8-72B3-4414-8B46-BF615C48D8F6}" dt="2024-12-04T09:36:00.677" v="77" actId="20577"/>
        <pc:sldMkLst>
          <pc:docMk/>
          <pc:sldMk cId="1576135519" sldId="311"/>
        </pc:sldMkLst>
      </pc:sldChg>
      <pc:sldChg chg="modNotesTx">
        <pc:chgData name="Johns, Matt" userId="5f0636a4-561b-40fb-8e80-9b77c791b8f4" providerId="ADAL" clId="{9F0431E8-72B3-4414-8B46-BF615C48D8F6}" dt="2024-12-04T09:37:20.257" v="78"/>
        <pc:sldMkLst>
          <pc:docMk/>
          <pc:sldMk cId="3952593638" sldId="312"/>
        </pc:sldMkLst>
      </pc:sldChg>
      <pc:sldChg chg="modNotesTx">
        <pc:chgData name="Johns, Matt" userId="5f0636a4-561b-40fb-8e80-9b77c791b8f4" providerId="ADAL" clId="{9F0431E8-72B3-4414-8B46-BF615C48D8F6}" dt="2024-12-04T09:38:07.626" v="79"/>
        <pc:sldMkLst>
          <pc:docMk/>
          <pc:sldMk cId="2938166575" sldId="313"/>
        </pc:sldMkLst>
      </pc:sldChg>
      <pc:sldChg chg="modNotesTx">
        <pc:chgData name="Johns, Matt" userId="5f0636a4-561b-40fb-8e80-9b77c791b8f4" providerId="ADAL" clId="{9F0431E8-72B3-4414-8B46-BF615C48D8F6}" dt="2024-12-04T09:38:49.848" v="80"/>
        <pc:sldMkLst>
          <pc:docMk/>
          <pc:sldMk cId="633685892" sldId="314"/>
        </pc:sldMkLst>
      </pc:sldChg>
      <pc:sldChg chg="modNotesTx">
        <pc:chgData name="Johns, Matt" userId="5f0636a4-561b-40fb-8e80-9b77c791b8f4" providerId="ADAL" clId="{9F0431E8-72B3-4414-8B46-BF615C48D8F6}" dt="2024-12-04T09:39:30.936" v="81"/>
        <pc:sldMkLst>
          <pc:docMk/>
          <pc:sldMk cId="1657198434" sldId="315"/>
        </pc:sldMkLst>
      </pc:sldChg>
      <pc:sldChg chg="modNotesTx">
        <pc:chgData name="Johns, Matt" userId="5f0636a4-561b-40fb-8e80-9b77c791b8f4" providerId="ADAL" clId="{9F0431E8-72B3-4414-8B46-BF615C48D8F6}" dt="2024-12-04T09:40:46.454" v="83"/>
        <pc:sldMkLst>
          <pc:docMk/>
          <pc:sldMk cId="40467098" sldId="316"/>
        </pc:sldMkLst>
      </pc:sldChg>
      <pc:sldChg chg="modNotesTx">
        <pc:chgData name="Johns, Matt" userId="5f0636a4-561b-40fb-8e80-9b77c791b8f4" providerId="ADAL" clId="{9F0431E8-72B3-4414-8B46-BF615C48D8F6}" dt="2024-12-04T09:41:29.181" v="84"/>
        <pc:sldMkLst>
          <pc:docMk/>
          <pc:sldMk cId="913111056" sldId="317"/>
        </pc:sldMkLst>
      </pc:sldChg>
      <pc:sldChg chg="modNotesTx">
        <pc:chgData name="Johns, Matt" userId="5f0636a4-561b-40fb-8e80-9b77c791b8f4" providerId="ADAL" clId="{9F0431E8-72B3-4414-8B46-BF615C48D8F6}" dt="2024-12-04T09:18:21.516" v="31"/>
        <pc:sldMkLst>
          <pc:docMk/>
          <pc:sldMk cId="2451312148" sldId="327"/>
        </pc:sldMkLst>
      </pc:sldChg>
      <pc:sldChg chg="modNotesTx">
        <pc:chgData name="Johns, Matt" userId="5f0636a4-561b-40fb-8e80-9b77c791b8f4" providerId="ADAL" clId="{9F0431E8-72B3-4414-8B46-BF615C48D8F6}" dt="2024-12-04T09:17:19.322" v="23"/>
        <pc:sldMkLst>
          <pc:docMk/>
          <pc:sldMk cId="2699794033" sldId="328"/>
        </pc:sldMkLst>
      </pc:sldChg>
      <pc:sldChg chg="modNotesTx">
        <pc:chgData name="Johns, Matt" userId="5f0636a4-561b-40fb-8e80-9b77c791b8f4" providerId="ADAL" clId="{9F0431E8-72B3-4414-8B46-BF615C48D8F6}" dt="2024-12-04T09:17:28.178" v="24"/>
        <pc:sldMkLst>
          <pc:docMk/>
          <pc:sldMk cId="686081418" sldId="329"/>
        </pc:sldMkLst>
      </pc:sldChg>
      <pc:sldChg chg="modNotesTx">
        <pc:chgData name="Johns, Matt" userId="5f0636a4-561b-40fb-8e80-9b77c791b8f4" providerId="ADAL" clId="{9F0431E8-72B3-4414-8B46-BF615C48D8F6}" dt="2024-12-04T09:17:34.434" v="25"/>
        <pc:sldMkLst>
          <pc:docMk/>
          <pc:sldMk cId="1754024210" sldId="330"/>
        </pc:sldMkLst>
      </pc:sldChg>
      <pc:sldChg chg="modNotesTx">
        <pc:chgData name="Johns, Matt" userId="5f0636a4-561b-40fb-8e80-9b77c791b8f4" providerId="ADAL" clId="{9F0431E8-72B3-4414-8B46-BF615C48D8F6}" dt="2024-12-04T09:17:44.610" v="26"/>
        <pc:sldMkLst>
          <pc:docMk/>
          <pc:sldMk cId="2107864820" sldId="331"/>
        </pc:sldMkLst>
      </pc:sldChg>
      <pc:sldChg chg="modNotesTx">
        <pc:chgData name="Johns, Matt" userId="5f0636a4-561b-40fb-8e80-9b77c791b8f4" providerId="ADAL" clId="{9F0431E8-72B3-4414-8B46-BF615C48D8F6}" dt="2024-12-04T09:17:50.506" v="27"/>
        <pc:sldMkLst>
          <pc:docMk/>
          <pc:sldMk cId="746989865" sldId="332"/>
        </pc:sldMkLst>
      </pc:sldChg>
      <pc:sldChg chg="modNotesTx">
        <pc:chgData name="Johns, Matt" userId="5f0636a4-561b-40fb-8e80-9b77c791b8f4" providerId="ADAL" clId="{9F0431E8-72B3-4414-8B46-BF615C48D8F6}" dt="2024-12-04T09:17:56.348" v="28"/>
        <pc:sldMkLst>
          <pc:docMk/>
          <pc:sldMk cId="2257583787" sldId="333"/>
        </pc:sldMkLst>
      </pc:sldChg>
      <pc:sldChg chg="modNotesTx">
        <pc:chgData name="Johns, Matt" userId="5f0636a4-561b-40fb-8e80-9b77c791b8f4" providerId="ADAL" clId="{9F0431E8-72B3-4414-8B46-BF615C48D8F6}" dt="2024-12-04T09:25:39.597" v="41" actId="20577"/>
        <pc:sldMkLst>
          <pc:docMk/>
          <pc:sldMk cId="1409301692" sldId="334"/>
        </pc:sldMkLst>
      </pc:sldChg>
      <pc:sldChg chg="modNotesTx">
        <pc:chgData name="Johns, Matt" userId="5f0636a4-561b-40fb-8e80-9b77c791b8f4" providerId="ADAL" clId="{9F0431E8-72B3-4414-8B46-BF615C48D8F6}" dt="2024-12-04T09:26:28.879" v="42"/>
        <pc:sldMkLst>
          <pc:docMk/>
          <pc:sldMk cId="775056440" sldId="335"/>
        </pc:sldMkLst>
      </pc:sldChg>
      <pc:sldChg chg="modNotesTx">
        <pc:chgData name="Johns, Matt" userId="5f0636a4-561b-40fb-8e80-9b77c791b8f4" providerId="ADAL" clId="{9F0431E8-72B3-4414-8B46-BF615C48D8F6}" dt="2024-12-04T09:03:01.355" v="0"/>
        <pc:sldMkLst>
          <pc:docMk/>
          <pc:sldMk cId="4109491080" sldId="337"/>
        </pc:sldMkLst>
      </pc:sldChg>
    </pc:docChg>
  </pc:docChgLst>
  <pc:docChgLst>
    <pc:chgData name="Johns, Matt" userId="5f0636a4-561b-40fb-8e80-9b77c791b8f4" providerId="ADAL" clId="{DA7653CE-EB9E-0F45-8DDD-B7D6CC21CF48}"/>
    <pc:docChg chg="addSld delSld modSld">
      <pc:chgData name="Johns, Matt" userId="5f0636a4-561b-40fb-8e80-9b77c791b8f4" providerId="ADAL" clId="{DA7653CE-EB9E-0F45-8DDD-B7D6CC21CF48}" dt="2024-12-03T22:26:51.186" v="46"/>
      <pc:docMkLst>
        <pc:docMk/>
      </pc:docMkLst>
      <pc:sldChg chg="del">
        <pc:chgData name="Johns, Matt" userId="5f0636a4-561b-40fb-8e80-9b77c791b8f4" providerId="ADAL" clId="{DA7653CE-EB9E-0F45-8DDD-B7D6CC21CF48}" dt="2024-12-03T21:07:47.326" v="1" actId="2696"/>
        <pc:sldMkLst>
          <pc:docMk/>
          <pc:sldMk cId="2727279598" sldId="273"/>
        </pc:sldMkLst>
      </pc:sldChg>
      <pc:sldChg chg="del">
        <pc:chgData name="Johns, Matt" userId="5f0636a4-561b-40fb-8e80-9b77c791b8f4" providerId="ADAL" clId="{DA7653CE-EB9E-0F45-8DDD-B7D6CC21CF48}" dt="2024-12-03T21:08:34.254" v="6" actId="2696"/>
        <pc:sldMkLst>
          <pc:docMk/>
          <pc:sldMk cId="3162290246" sldId="274"/>
        </pc:sldMkLst>
      </pc:sldChg>
      <pc:sldChg chg="del">
        <pc:chgData name="Johns, Matt" userId="5f0636a4-561b-40fb-8e80-9b77c791b8f4" providerId="ADAL" clId="{DA7653CE-EB9E-0F45-8DDD-B7D6CC21CF48}" dt="2024-12-03T21:08:03.944" v="3" actId="2696"/>
        <pc:sldMkLst>
          <pc:docMk/>
          <pc:sldMk cId="3917436910" sldId="275"/>
        </pc:sldMkLst>
      </pc:sldChg>
      <pc:sldChg chg="add">
        <pc:chgData name="Johns, Matt" userId="5f0636a4-561b-40fb-8e80-9b77c791b8f4" providerId="ADAL" clId="{DA7653CE-EB9E-0F45-8DDD-B7D6CC21CF48}" dt="2024-12-03T21:08:14.100" v="4"/>
        <pc:sldMkLst>
          <pc:docMk/>
          <pc:sldMk cId="472896819" sldId="277"/>
        </pc:sldMkLst>
      </pc:sldChg>
      <pc:sldChg chg="modNotesTx">
        <pc:chgData name="Johns, Matt" userId="5f0636a4-561b-40fb-8e80-9b77c791b8f4" providerId="ADAL" clId="{DA7653CE-EB9E-0F45-8DDD-B7D6CC21CF48}" dt="2024-12-03T22:26:51.186" v="46"/>
        <pc:sldMkLst>
          <pc:docMk/>
          <pc:sldMk cId="258686074" sldId="295"/>
        </pc:sldMkLst>
      </pc:sldChg>
      <pc:sldChg chg="modNotesTx">
        <pc:chgData name="Johns, Matt" userId="5f0636a4-561b-40fb-8e80-9b77c791b8f4" providerId="ADAL" clId="{DA7653CE-EB9E-0F45-8DDD-B7D6CC21CF48}" dt="2024-12-03T22:18:52.093" v="27" actId="20577"/>
        <pc:sldMkLst>
          <pc:docMk/>
          <pc:sldMk cId="3422538665" sldId="306"/>
        </pc:sldMkLst>
      </pc:sldChg>
      <pc:sldChg chg="add">
        <pc:chgData name="Johns, Matt" userId="5f0636a4-561b-40fb-8e80-9b77c791b8f4" providerId="ADAL" clId="{DA7653CE-EB9E-0F45-8DDD-B7D6CC21CF48}" dt="2024-12-03T21:07:39.674" v="0"/>
        <pc:sldMkLst>
          <pc:docMk/>
          <pc:sldMk cId="2745495947" sldId="336"/>
        </pc:sldMkLst>
      </pc:sldChg>
      <pc:sldChg chg="add">
        <pc:chgData name="Johns, Matt" userId="5f0636a4-561b-40fb-8e80-9b77c791b8f4" providerId="ADAL" clId="{DA7653CE-EB9E-0F45-8DDD-B7D6CC21CF48}" dt="2024-12-03T21:07:54.789" v="2"/>
        <pc:sldMkLst>
          <pc:docMk/>
          <pc:sldMk cId="4109491080" sldId="337"/>
        </pc:sldMkLst>
      </pc:sldChg>
      <pc:sldChg chg="add">
        <pc:chgData name="Johns, Matt" userId="5f0636a4-561b-40fb-8e80-9b77c791b8f4" providerId="ADAL" clId="{DA7653CE-EB9E-0F45-8DDD-B7D6CC21CF48}" dt="2024-12-03T21:08:30.456" v="5"/>
        <pc:sldMkLst>
          <pc:docMk/>
          <pc:sldMk cId="2680933908" sldId="33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3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mn-lt"/>
        <a:ea typeface="+mn-ea"/>
        <a:cs typeface="+mn-cs"/>
      </a:defRPr>
    </a:lvl1pPr>
    <a:lvl2pPr marL="207935" algn="l" defTabSz="415869" rtl="0" eaLnBrk="1" latinLnBrk="0" hangingPunct="1">
      <a:defRPr sz="546" kern="1200">
        <a:solidFill>
          <a:schemeClr val="tx1"/>
        </a:solidFill>
        <a:latin typeface="+mn-lt"/>
        <a:ea typeface="+mn-ea"/>
        <a:cs typeface="+mn-cs"/>
      </a:defRPr>
    </a:lvl2pPr>
    <a:lvl3pPr marL="415869" algn="l" defTabSz="415869" rtl="0" eaLnBrk="1" latinLnBrk="0" hangingPunct="1">
      <a:defRPr sz="546" kern="1200">
        <a:solidFill>
          <a:schemeClr val="tx1"/>
        </a:solidFill>
        <a:latin typeface="+mn-lt"/>
        <a:ea typeface="+mn-ea"/>
        <a:cs typeface="+mn-cs"/>
      </a:defRPr>
    </a:lvl3pPr>
    <a:lvl4pPr marL="623804" algn="l" defTabSz="415869" rtl="0" eaLnBrk="1" latinLnBrk="0" hangingPunct="1">
      <a:defRPr sz="546" kern="1200">
        <a:solidFill>
          <a:schemeClr val="tx1"/>
        </a:solidFill>
        <a:latin typeface="+mn-lt"/>
        <a:ea typeface="+mn-ea"/>
        <a:cs typeface="+mn-cs"/>
      </a:defRPr>
    </a:lvl4pPr>
    <a:lvl5pPr marL="831738" algn="l" defTabSz="415869" rtl="0" eaLnBrk="1" latinLnBrk="0" hangingPunct="1">
      <a:defRPr sz="546" kern="1200">
        <a:solidFill>
          <a:schemeClr val="tx1"/>
        </a:solidFill>
        <a:latin typeface="+mn-lt"/>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Welcome Message</a:t>
            </a:r>
            <a:r>
              <a:rPr lang="en-US"/>
              <a:t>:</a:t>
            </a:r>
          </a:p>
          <a:p>
            <a:pPr>
              <a:buFont typeface="Arial" panose="020B0604020202020204" pitchFamily="34" charset="0"/>
              <a:buChar char="•"/>
            </a:pPr>
            <a:r>
              <a:rPr lang="en-US"/>
              <a:t>"Welcome everyone! Our aim is to create a supportive and inclusive environment for all of you."</a:t>
            </a:r>
          </a:p>
          <a:p>
            <a:r>
              <a:rPr lang="en-US" b="1"/>
              <a:t>Code of Conduct</a:t>
            </a:r>
            <a:r>
              <a:rPr lang="en-US"/>
              <a:t>:</a:t>
            </a:r>
          </a:p>
          <a:p>
            <a:pPr>
              <a:buFont typeface="Arial" panose="020B0604020202020204" pitchFamily="34" charset="0"/>
              <a:buChar char="•"/>
            </a:pPr>
            <a:r>
              <a:rPr lang="en-US"/>
              <a:t>"By attending, you’re agreeing to the Researcher Development Code of Conduct, which ensures mutual respect and professionalism."</a:t>
            </a:r>
          </a:p>
          <a:p>
            <a:r>
              <a:rPr lang="en-US" b="1"/>
              <a:t>Positive </a:t>
            </a:r>
            <a:r>
              <a:rPr lang="en-US" b="1" err="1"/>
              <a:t>Behaviours</a:t>
            </a:r>
            <a:r>
              <a:rPr lang="en-US"/>
              <a:t>:</a:t>
            </a:r>
          </a:p>
          <a:p>
            <a:pPr>
              <a:buFont typeface="Arial" panose="020B0604020202020204" pitchFamily="34" charset="0"/>
              <a:buChar char="•"/>
            </a:pPr>
            <a:r>
              <a:rPr lang="en-US"/>
              <a:t>"We encourage showing courtesy, respecting different viewpoints, and gracefully accepting constructive criticism."</a:t>
            </a:r>
          </a:p>
          <a:p>
            <a:r>
              <a:rPr lang="en-US" b="1"/>
              <a:t>Tech Glitches</a:t>
            </a:r>
            <a:r>
              <a:rPr lang="en-US"/>
              <a:t>:</a:t>
            </a:r>
          </a:p>
          <a:p>
            <a:pPr>
              <a:buFont typeface="Arial" panose="020B0604020202020204" pitchFamily="34" charset="0"/>
              <a:buChar char="•"/>
            </a:pPr>
            <a:r>
              <a:rPr lang="en-US"/>
              <a:t>"Let’s be patient with any technical issues—we’ll work through them together."</a:t>
            </a:r>
          </a:p>
          <a:p>
            <a:r>
              <a:rPr lang="en-US" b="1"/>
              <a:t>Recording Policy</a:t>
            </a:r>
            <a:r>
              <a:rPr lang="en-US"/>
              <a:t>:</a:t>
            </a:r>
          </a:p>
          <a:p>
            <a:pPr>
              <a:buFont typeface="Arial" panose="020B0604020202020204" pitchFamily="34" charset="0"/>
              <a:buChar char="•"/>
            </a:pPr>
            <a:r>
              <a:rPr lang="en-US"/>
              <a:t>"Please remember, workshops are not recorded to maintain privacy and comply with GDPR."</a:t>
            </a:r>
          </a:p>
          <a:p>
            <a:endParaRPr lang="en-GB"/>
          </a:p>
        </p:txBody>
      </p:sp>
    </p:spTree>
    <p:extLst>
      <p:ext uri="{BB962C8B-B14F-4D97-AF65-F5344CB8AC3E}">
        <p14:creationId xmlns:p14="http://schemas.microsoft.com/office/powerpoint/2010/main" val="3862256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Testing</a:t>
            </a:r>
            <a:r>
              <a:rPr lang="en-US"/>
              <a:t>:</a:t>
            </a:r>
          </a:p>
          <a:p>
            <a:pPr>
              <a:buFont typeface="Arial" panose="020B0604020202020204" pitchFamily="34" charset="0"/>
              <a:buChar char="•"/>
            </a:pPr>
            <a:r>
              <a:rPr lang="en-US"/>
              <a:t>"Testing ensures the software works as expected, catching bugs and validating it meets the requirements."</a:t>
            </a:r>
          </a:p>
          <a:p>
            <a:endParaRPr lang="en-GB"/>
          </a:p>
        </p:txBody>
      </p:sp>
    </p:spTree>
    <p:extLst>
      <p:ext uri="{BB962C8B-B14F-4D97-AF65-F5344CB8AC3E}">
        <p14:creationId xmlns:p14="http://schemas.microsoft.com/office/powerpoint/2010/main" val="1854559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Deployment</a:t>
            </a:r>
            <a:r>
              <a:rPr lang="en-US"/>
              <a:t>:</a:t>
            </a:r>
          </a:p>
          <a:p>
            <a:pPr>
              <a:buFont typeface="Arial" panose="020B0604020202020204" pitchFamily="34" charset="0"/>
              <a:buChar char="•"/>
            </a:pPr>
            <a:r>
              <a:rPr lang="en-US"/>
              <a:t>"Once the software is ready, it’s deployed for use in a production environment or shared with users."</a:t>
            </a:r>
          </a:p>
          <a:p>
            <a:endParaRPr lang="en-GB"/>
          </a:p>
        </p:txBody>
      </p:sp>
    </p:spTree>
    <p:extLst>
      <p:ext uri="{BB962C8B-B14F-4D97-AF65-F5344CB8AC3E}">
        <p14:creationId xmlns:p14="http://schemas.microsoft.com/office/powerpoint/2010/main" val="408170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Maintenance</a:t>
            </a:r>
            <a:r>
              <a:rPr lang="en-US"/>
              <a:t>:</a:t>
            </a:r>
          </a:p>
          <a:p>
            <a:pPr>
              <a:buFont typeface="Arial" panose="020B0604020202020204" pitchFamily="34" charset="0"/>
              <a:buChar char="•"/>
            </a:pPr>
            <a:r>
              <a:rPr lang="en-US"/>
              <a:t>"Finally, software requires ongoing maintenance to fix issues, adapt to changing needs, or add new features."</a:t>
            </a:r>
          </a:p>
          <a:p>
            <a:endParaRPr lang="en-GB"/>
          </a:p>
          <a:p>
            <a:r>
              <a:rPr lang="en-US" b="1"/>
              <a:t>Wrap-Up</a:t>
            </a:r>
            <a:r>
              <a:rPr lang="en-US"/>
              <a:t>:</a:t>
            </a:r>
          </a:p>
          <a:p>
            <a:pPr>
              <a:buFont typeface="Arial" panose="020B0604020202020204" pitchFamily="34" charset="0"/>
              <a:buChar char="•"/>
            </a:pPr>
            <a:r>
              <a:rPr lang="en-US"/>
              <a:t>"This cycle is iterative—feedback from later stages often informs earlier steps, helping refine and improve the software over time."</a:t>
            </a:r>
          </a:p>
          <a:p>
            <a:endParaRPr lang="en-GB"/>
          </a:p>
        </p:txBody>
      </p:sp>
    </p:spTree>
    <p:extLst>
      <p:ext uri="{BB962C8B-B14F-4D97-AF65-F5344CB8AC3E}">
        <p14:creationId xmlns:p14="http://schemas.microsoft.com/office/powerpoint/2010/main" val="421505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Predictability</a:t>
            </a:r>
            <a:r>
              <a:rPr lang="en-US"/>
              <a:t>:</a:t>
            </a:r>
          </a:p>
          <a:p>
            <a:pPr>
              <a:buFont typeface="Arial" panose="020B0604020202020204" pitchFamily="34" charset="0"/>
              <a:buChar char="•"/>
            </a:pPr>
            <a:r>
              <a:rPr lang="en-US"/>
              <a:t>"Following a structured cycle makes the development process more predictable, helping teams plan and manage resources effectively."</a:t>
            </a:r>
          </a:p>
          <a:p>
            <a:r>
              <a:rPr lang="en-US" b="1"/>
              <a:t>Review and Validation</a:t>
            </a:r>
            <a:r>
              <a:rPr lang="en-US"/>
              <a:t>:</a:t>
            </a:r>
          </a:p>
          <a:p>
            <a:pPr>
              <a:buFont typeface="Arial" panose="020B0604020202020204" pitchFamily="34" charset="0"/>
              <a:buChar char="•"/>
            </a:pPr>
            <a:r>
              <a:rPr lang="en-US"/>
              <a:t>"Each phase provides an opportunity to review progress and ensure everything aligns with the goals before moving forward."</a:t>
            </a:r>
          </a:p>
          <a:p>
            <a:r>
              <a:rPr lang="en-US" b="1"/>
              <a:t>Time Savings</a:t>
            </a:r>
            <a:r>
              <a:rPr lang="en-US"/>
              <a:t>:</a:t>
            </a:r>
          </a:p>
          <a:p>
            <a:pPr>
              <a:buFont typeface="Arial" panose="020B0604020202020204" pitchFamily="34" charset="0"/>
              <a:buChar char="•"/>
            </a:pPr>
            <a:r>
              <a:rPr lang="en-US"/>
              <a:t>"Although it may seem time-consuming upfront, this approach can save time in the long run by reducing errors and rework."</a:t>
            </a:r>
          </a:p>
          <a:p>
            <a:endParaRPr lang="en-GB"/>
          </a:p>
        </p:txBody>
      </p:sp>
    </p:spTree>
    <p:extLst>
      <p:ext uri="{BB962C8B-B14F-4D97-AF65-F5344CB8AC3E}">
        <p14:creationId xmlns:p14="http://schemas.microsoft.com/office/powerpoint/2010/main" val="55340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Waterfall</a:t>
            </a:r>
            <a:r>
              <a:rPr lang="en-US"/>
              <a:t>:</a:t>
            </a:r>
          </a:p>
          <a:p>
            <a:pPr>
              <a:buFont typeface="Arial" panose="020B0604020202020204" pitchFamily="34" charset="0"/>
              <a:buChar char="•"/>
            </a:pPr>
            <a:r>
              <a:rPr lang="en-US"/>
              <a:t>"Waterfall is a linear, sequential approach where each phase—like design, implementation, and testing—is completed before moving on to the next."</a:t>
            </a:r>
          </a:p>
          <a:p>
            <a:pPr>
              <a:buFont typeface="Arial" panose="020B0604020202020204" pitchFamily="34" charset="0"/>
              <a:buChar char="•"/>
            </a:pPr>
            <a:r>
              <a:rPr lang="en-US"/>
              <a:t>"It’s predictable and works well for projects with clear, fixed requirements but can struggle with changes mid-project."</a:t>
            </a:r>
          </a:p>
          <a:p>
            <a:r>
              <a:rPr lang="en-US" b="1"/>
              <a:t>Agile</a:t>
            </a:r>
            <a:r>
              <a:rPr lang="en-US"/>
              <a:t>:</a:t>
            </a:r>
          </a:p>
          <a:p>
            <a:pPr>
              <a:buFont typeface="Arial" panose="020B0604020202020204" pitchFamily="34" charset="0"/>
              <a:buChar char="•"/>
            </a:pPr>
            <a:r>
              <a:rPr lang="en-US"/>
              <a:t>"Agile is an iterative, flexible approach that focuses on small, incremental deliverables and continuous feedback."</a:t>
            </a:r>
          </a:p>
          <a:p>
            <a:pPr>
              <a:buFont typeface="Arial" panose="020B0604020202020204" pitchFamily="34" charset="0"/>
              <a:buChar char="•"/>
            </a:pPr>
            <a:r>
              <a:rPr lang="en-US"/>
              <a:t>"It’s ideal for projects where requirements may evolve or where collaboration with stakeholders is critical."</a:t>
            </a:r>
          </a:p>
          <a:p>
            <a:r>
              <a:rPr lang="en-US" b="1"/>
              <a:t>Comparison</a:t>
            </a:r>
            <a:r>
              <a:rPr lang="en-US"/>
              <a:t>:</a:t>
            </a:r>
          </a:p>
          <a:p>
            <a:pPr>
              <a:buFont typeface="Arial" panose="020B0604020202020204" pitchFamily="34" charset="0"/>
              <a:buChar char="•"/>
            </a:pPr>
            <a:r>
              <a:rPr lang="en-US"/>
              <a:t>"Waterfall offers structure and predictability, while Agile thrives in dynamic environments, making it particularly valuable for research projects with uncertainty."</a:t>
            </a:r>
          </a:p>
          <a:p>
            <a:r>
              <a:rPr lang="en-US" b="1"/>
              <a:t>Context Matters</a:t>
            </a:r>
            <a:r>
              <a:rPr lang="en-US"/>
              <a:t>:</a:t>
            </a:r>
          </a:p>
          <a:p>
            <a:pPr>
              <a:buFont typeface="Arial" panose="020B0604020202020204" pitchFamily="34" charset="0"/>
              <a:buChar char="•"/>
            </a:pPr>
            <a:r>
              <a:rPr lang="en-US"/>
              <a:t>"The choice between the two often depends on the project's nature—some research projects may even benefit from a hybrid approach."</a:t>
            </a:r>
          </a:p>
          <a:p>
            <a:endParaRPr lang="en-GB"/>
          </a:p>
        </p:txBody>
      </p:sp>
    </p:spTree>
    <p:extLst>
      <p:ext uri="{BB962C8B-B14F-4D97-AF65-F5344CB8AC3E}">
        <p14:creationId xmlns:p14="http://schemas.microsoft.com/office/powerpoint/2010/main" val="14551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Purpose of the Manifesto</a:t>
            </a:r>
            <a:r>
              <a:rPr lang="en-US"/>
              <a:t>:</a:t>
            </a:r>
          </a:p>
          <a:p>
            <a:pPr>
              <a:buFont typeface="Arial" panose="020B0604020202020204" pitchFamily="34" charset="0"/>
              <a:buChar char="•"/>
            </a:pPr>
            <a:r>
              <a:rPr lang="en-US"/>
              <a:t>"The Agile Manifesto emphasizes a flexible, people-focused approach to software development, which has become the foundation for modern iterative methodologies."</a:t>
            </a:r>
          </a:p>
          <a:p>
            <a:r>
              <a:rPr lang="en-US" b="1"/>
              <a:t>Core Values</a:t>
            </a:r>
            <a:r>
              <a:rPr lang="en-US"/>
              <a:t>:</a:t>
            </a:r>
          </a:p>
          <a:p>
            <a:pPr>
              <a:buFont typeface="Arial" panose="020B0604020202020204" pitchFamily="34" charset="0"/>
              <a:buChar char="•"/>
            </a:pPr>
            <a:r>
              <a:rPr lang="en-US"/>
              <a:t>"It highlights four key values: prioritizing individuals and interactions, working software, collaboration, and adaptability over rigid processes, documentation, and plans."</a:t>
            </a:r>
          </a:p>
          <a:p>
            <a:r>
              <a:rPr lang="en-US" b="1"/>
              <a:t>Balance</a:t>
            </a:r>
            <a:r>
              <a:rPr lang="en-US"/>
              <a:t>:</a:t>
            </a:r>
          </a:p>
          <a:p>
            <a:pPr>
              <a:buFont typeface="Arial" panose="020B0604020202020204" pitchFamily="34" charset="0"/>
              <a:buChar char="•"/>
            </a:pPr>
            <a:r>
              <a:rPr lang="en-US"/>
              <a:t>"While the items on the right are still important, the emphasis is on the left, allowing teams to focus on delivering functional, user-centered solutions."</a:t>
            </a:r>
          </a:p>
          <a:p>
            <a:r>
              <a:rPr lang="en-US" b="1"/>
              <a:t>Relevance to Research</a:t>
            </a:r>
            <a:r>
              <a:rPr lang="en-US"/>
              <a:t>:</a:t>
            </a:r>
          </a:p>
          <a:p>
            <a:pPr>
              <a:buFont typeface="Arial" panose="020B0604020202020204" pitchFamily="34" charset="0"/>
              <a:buChar char="•"/>
            </a:pPr>
            <a:r>
              <a:rPr lang="en-US"/>
              <a:t>"This approach is particularly useful in research projects, where uncertainty and evolving requirements are common, making adaptability and collaboration essential."</a:t>
            </a:r>
          </a:p>
          <a:p>
            <a:endParaRPr lang="en-GB"/>
          </a:p>
        </p:txBody>
      </p:sp>
    </p:spTree>
    <p:extLst>
      <p:ext uri="{BB962C8B-B14F-4D97-AF65-F5344CB8AC3E}">
        <p14:creationId xmlns:p14="http://schemas.microsoft.com/office/powerpoint/2010/main" val="162252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Iterative Process</a:t>
            </a:r>
            <a:r>
              <a:rPr lang="en-US"/>
              <a:t>:</a:t>
            </a:r>
          </a:p>
          <a:p>
            <a:pPr>
              <a:buFont typeface="Arial" panose="020B0604020202020204" pitchFamily="34" charset="0"/>
              <a:buChar char="•"/>
            </a:pPr>
            <a:r>
              <a:rPr lang="en-US"/>
              <a:t>"Agile follows an iterative process where progress is reviewed regularly, allowing for continuous improvement and adapting to changing requirements."</a:t>
            </a:r>
          </a:p>
          <a:p>
            <a:r>
              <a:rPr lang="en-US" b="1"/>
              <a:t>Feedback Loops</a:t>
            </a:r>
            <a:r>
              <a:rPr lang="en-US"/>
              <a:t>:</a:t>
            </a:r>
          </a:p>
          <a:p>
            <a:pPr>
              <a:buFont typeface="Arial" panose="020B0604020202020204" pitchFamily="34" charset="0"/>
              <a:buChar char="•"/>
            </a:pPr>
            <a:r>
              <a:rPr lang="en-US"/>
              <a:t>"Testing and reflecting on requirements happen throughout the cycle, ensuring the product evolves based on feedback."</a:t>
            </a:r>
          </a:p>
          <a:p>
            <a:r>
              <a:rPr lang="en-US" b="1"/>
              <a:t>Flexibility</a:t>
            </a:r>
            <a:r>
              <a:rPr lang="en-US"/>
              <a:t>:</a:t>
            </a:r>
          </a:p>
          <a:p>
            <a:pPr>
              <a:buFont typeface="Arial" panose="020B0604020202020204" pitchFamily="34" charset="0"/>
              <a:buChar char="•"/>
            </a:pPr>
            <a:r>
              <a:rPr lang="en-US"/>
              <a:t>"Unlike Waterfall, Agile embraces flexibility, making it easier to handle the dynamic and uncertain nature of research projects."</a:t>
            </a:r>
          </a:p>
          <a:p>
            <a:r>
              <a:rPr lang="en-US" b="1"/>
              <a:t>Collaborative Approach</a:t>
            </a:r>
            <a:r>
              <a:rPr lang="en-US"/>
              <a:t>:</a:t>
            </a:r>
          </a:p>
          <a:p>
            <a:pPr>
              <a:buFont typeface="Arial" panose="020B0604020202020204" pitchFamily="34" charset="0"/>
              <a:buChar char="•"/>
            </a:pPr>
            <a:r>
              <a:rPr lang="en-US"/>
              <a:t>"It encourages collaboration and open communication between team members and stakeholders, which is crucial in multidisciplinary research."</a:t>
            </a:r>
          </a:p>
          <a:p>
            <a:r>
              <a:rPr lang="en-US" b="1"/>
              <a:t>Benefits for Research</a:t>
            </a:r>
            <a:r>
              <a:rPr lang="en-US"/>
              <a:t>:</a:t>
            </a:r>
          </a:p>
          <a:p>
            <a:pPr>
              <a:buFont typeface="Arial" panose="020B0604020202020204" pitchFamily="34" charset="0"/>
              <a:buChar char="•"/>
            </a:pPr>
            <a:r>
              <a:rPr lang="en-US"/>
              <a:t>"This approach helps researchers avoid wasted effort by frequently checking alignment with project goals and adapting as needed."</a:t>
            </a:r>
          </a:p>
          <a:p>
            <a:endParaRPr lang="en-GB"/>
          </a:p>
        </p:txBody>
      </p:sp>
    </p:spTree>
    <p:extLst>
      <p:ext uri="{BB962C8B-B14F-4D97-AF65-F5344CB8AC3E}">
        <p14:creationId xmlns:p14="http://schemas.microsoft.com/office/powerpoint/2010/main" val="465684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Daily Standup</a:t>
            </a:r>
            <a:r>
              <a:rPr lang="en-US"/>
              <a:t>:</a:t>
            </a:r>
          </a:p>
          <a:p>
            <a:pPr>
              <a:buFont typeface="Arial" panose="020B0604020202020204" pitchFamily="34" charset="0"/>
              <a:buChar char="•"/>
            </a:pPr>
            <a:r>
              <a:rPr lang="en-US"/>
              <a:t>"Short, focused meetings where the team shares progress, plans, and roadblocks to maintain alignment."</a:t>
            </a:r>
          </a:p>
          <a:p>
            <a:endParaRPr lang="en-GB"/>
          </a:p>
        </p:txBody>
      </p:sp>
    </p:spTree>
    <p:extLst>
      <p:ext uri="{BB962C8B-B14F-4D97-AF65-F5344CB8AC3E}">
        <p14:creationId xmlns:p14="http://schemas.microsoft.com/office/powerpoint/2010/main" val="2342364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Sprint Planning Meetings</a:t>
            </a:r>
            <a:r>
              <a:rPr lang="en-US"/>
              <a:t>:</a:t>
            </a:r>
          </a:p>
          <a:p>
            <a:pPr>
              <a:buFont typeface="Arial" panose="020B0604020202020204" pitchFamily="34" charset="0"/>
              <a:buChar char="•"/>
            </a:pPr>
            <a:r>
              <a:rPr lang="en-US"/>
              <a:t>"Collaborative sessions to plan the next sprint, deciding what work will be tackled and how."</a:t>
            </a:r>
          </a:p>
          <a:p>
            <a:endParaRPr lang="en-GB"/>
          </a:p>
        </p:txBody>
      </p:sp>
    </p:spTree>
    <p:extLst>
      <p:ext uri="{BB962C8B-B14F-4D97-AF65-F5344CB8AC3E}">
        <p14:creationId xmlns:p14="http://schemas.microsoft.com/office/powerpoint/2010/main" val="3560623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Show &amp; Tell</a:t>
            </a:r>
            <a:r>
              <a:rPr lang="en-US"/>
              <a:t>:</a:t>
            </a:r>
          </a:p>
          <a:p>
            <a:pPr>
              <a:buFont typeface="Arial" panose="020B0604020202020204" pitchFamily="34" charset="0"/>
              <a:buChar char="•"/>
            </a:pPr>
            <a:r>
              <a:rPr lang="en-US"/>
              <a:t>"Opportunities to demonstrate progress and gather feedback, keeping stakeholders engaged."</a:t>
            </a:r>
          </a:p>
          <a:p>
            <a:endParaRPr lang="en-GB"/>
          </a:p>
        </p:txBody>
      </p:sp>
    </p:spTree>
    <p:extLst>
      <p:ext uri="{BB962C8B-B14F-4D97-AF65-F5344CB8AC3E}">
        <p14:creationId xmlns:p14="http://schemas.microsoft.com/office/powerpoint/2010/main" val="112592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Acknowledging Support</a:t>
            </a:r>
            <a:r>
              <a:rPr lang="en-US"/>
              <a:t>:</a:t>
            </a:r>
          </a:p>
          <a:p>
            <a:pPr>
              <a:buFont typeface="Arial" panose="020B0604020202020204" pitchFamily="34" charset="0"/>
              <a:buChar char="•"/>
            </a:pPr>
            <a:r>
              <a:rPr lang="en-US"/>
              <a:t>"This training program is made possible by support from several groups, including the Research Software Analytics Group, IDSAI, the University of Exeter Reproducibility Leadership Team, and the EPSRC RSE Fellowship."</a:t>
            </a:r>
          </a:p>
          <a:p>
            <a:r>
              <a:rPr lang="en-US" b="1"/>
              <a:t>Community Contribution</a:t>
            </a:r>
            <a:r>
              <a:rPr lang="en-US"/>
              <a:t>:</a:t>
            </a:r>
          </a:p>
          <a:p>
            <a:pPr>
              <a:buFont typeface="Arial" panose="020B0604020202020204" pitchFamily="34" charset="0"/>
              <a:buChar char="•"/>
            </a:pPr>
            <a:r>
              <a:rPr lang="en-US"/>
              <a:t>"A big thank you to the academics who volunteer their time to help deliver these sessions."</a:t>
            </a:r>
          </a:p>
          <a:p>
            <a:r>
              <a:rPr lang="en-US" b="1"/>
              <a:t>Continued Investment</a:t>
            </a:r>
            <a:r>
              <a:rPr lang="en-US"/>
              <a:t>:</a:t>
            </a:r>
          </a:p>
          <a:p>
            <a:pPr>
              <a:buFont typeface="Arial" panose="020B0604020202020204" pitchFamily="34" charset="0"/>
              <a:buChar char="•"/>
            </a:pPr>
            <a:r>
              <a:rPr lang="en-US"/>
              <a:t>"Your attendance and feedback are essential for making the case for ongoing funding, so please help us by completing the course and sharing your thoughts at the end."</a:t>
            </a:r>
          </a:p>
          <a:p>
            <a:endParaRPr lang="en-GB"/>
          </a:p>
        </p:txBody>
      </p:sp>
    </p:spTree>
    <p:extLst>
      <p:ext uri="{BB962C8B-B14F-4D97-AF65-F5344CB8AC3E}">
        <p14:creationId xmlns:p14="http://schemas.microsoft.com/office/powerpoint/2010/main" val="1201016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Retrospective Meetings</a:t>
            </a:r>
            <a:r>
              <a:rPr lang="en-US"/>
              <a:t>:</a:t>
            </a:r>
          </a:p>
          <a:p>
            <a:pPr>
              <a:buFont typeface="Arial" panose="020B0604020202020204" pitchFamily="34" charset="0"/>
              <a:buChar char="•"/>
            </a:pPr>
            <a:r>
              <a:rPr lang="en-US"/>
              <a:t>"After each sprint, the team reflects on what went well, what didn’t, and how to improve."</a:t>
            </a:r>
          </a:p>
          <a:p>
            <a:endParaRPr lang="en-GB"/>
          </a:p>
        </p:txBody>
      </p:sp>
    </p:spTree>
    <p:extLst>
      <p:ext uri="{BB962C8B-B14F-4D97-AF65-F5344CB8AC3E}">
        <p14:creationId xmlns:p14="http://schemas.microsoft.com/office/powerpoint/2010/main" val="3459856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User Stories</a:t>
            </a:r>
            <a:r>
              <a:rPr lang="en-US"/>
              <a:t>:</a:t>
            </a:r>
          </a:p>
          <a:p>
            <a:pPr>
              <a:buFont typeface="Arial" panose="020B0604020202020204" pitchFamily="34" charset="0"/>
              <a:buChar char="•"/>
            </a:pPr>
            <a:r>
              <a:rPr lang="en-US"/>
              <a:t>"Descriptions of desired functionality from the user’s perspective, ensuring clarity and focus on needs."</a:t>
            </a:r>
          </a:p>
          <a:p>
            <a:endParaRPr lang="en-GB"/>
          </a:p>
        </p:txBody>
      </p:sp>
    </p:spTree>
    <p:extLst>
      <p:ext uri="{BB962C8B-B14F-4D97-AF65-F5344CB8AC3E}">
        <p14:creationId xmlns:p14="http://schemas.microsoft.com/office/powerpoint/2010/main" val="747494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Backlog</a:t>
            </a:r>
            <a:r>
              <a:rPr lang="en-US"/>
              <a:t>:</a:t>
            </a:r>
          </a:p>
          <a:p>
            <a:pPr>
              <a:buFont typeface="Arial" panose="020B0604020202020204" pitchFamily="34" charset="0"/>
              <a:buChar char="•"/>
            </a:pPr>
            <a:r>
              <a:rPr lang="en-US"/>
              <a:t>"A prioritized list of tasks or features that guides the team’s work."</a:t>
            </a:r>
          </a:p>
          <a:p>
            <a:endParaRPr lang="en-GB"/>
          </a:p>
        </p:txBody>
      </p:sp>
    </p:spTree>
    <p:extLst>
      <p:ext uri="{BB962C8B-B14F-4D97-AF65-F5344CB8AC3E}">
        <p14:creationId xmlns:p14="http://schemas.microsoft.com/office/powerpoint/2010/main" val="1552210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Team Walls</a:t>
            </a:r>
            <a:r>
              <a:rPr lang="en-US"/>
              <a:t>:</a:t>
            </a:r>
          </a:p>
          <a:p>
            <a:pPr>
              <a:buFont typeface="Arial" panose="020B0604020202020204" pitchFamily="34" charset="0"/>
              <a:buChar char="•"/>
            </a:pPr>
            <a:r>
              <a:rPr lang="en-US"/>
              <a:t>"Visual boards (physical or digital) to track tasks, making the workflow visible to everyone."</a:t>
            </a:r>
          </a:p>
          <a:p>
            <a:endParaRPr lang="en-GB"/>
          </a:p>
          <a:p>
            <a:r>
              <a:rPr lang="en-US" b="1"/>
              <a:t>Wrap-Up</a:t>
            </a:r>
            <a:r>
              <a:rPr lang="en-US"/>
              <a:t>:</a:t>
            </a:r>
          </a:p>
          <a:p>
            <a:pPr>
              <a:buFont typeface="Arial" panose="020B0604020202020204" pitchFamily="34" charset="0"/>
              <a:buChar char="•"/>
            </a:pPr>
            <a:r>
              <a:rPr lang="en-US"/>
              <a:t>"These Agile practices are designed to foster collaboration, adaptability, and continuous improvement, which are especially useful in research contexts where goals and requirements can change rapidly."</a:t>
            </a:r>
          </a:p>
          <a:p>
            <a:endParaRPr lang="en-GB"/>
          </a:p>
        </p:txBody>
      </p:sp>
    </p:spTree>
    <p:extLst>
      <p:ext uri="{BB962C8B-B14F-4D97-AF65-F5344CB8AC3E}">
        <p14:creationId xmlns:p14="http://schemas.microsoft.com/office/powerpoint/2010/main" val="1150534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lang="en-GB" i="1">
                <a:solidFill>
                  <a:srgbClr val="0E0E0E"/>
                </a:solidFill>
                <a:effectLst/>
                <a:latin typeface=".AppleSystemUIFont"/>
              </a:rPr>
              <a:t>Now that we’ve explored the software development life cycle and methodologies, let’s reflect on how these can be integrated into research workflows. Research contexts often have unique challenges, but adopting structured development practices can offer significant benefits</a:t>
            </a:r>
            <a:endParaRPr lang="en-GB">
              <a:solidFill>
                <a:srgbClr val="0E0E0E"/>
              </a:solidFill>
              <a:effectLst/>
              <a:latin typeface=".AppleSystemUIFont"/>
            </a:endParaRPr>
          </a:p>
          <a:p>
            <a:endParaRPr lang="en-US"/>
          </a:p>
          <a:p>
            <a:r>
              <a:rPr lang="en-GB" b="1">
                <a:solidFill>
                  <a:srgbClr val="0E0E0E"/>
                </a:solidFill>
                <a:effectLst/>
                <a:latin typeface=".AppleSystemUIFont"/>
              </a:rPr>
              <a:t>Question 1: What could prove beneficial in a research context?</a:t>
            </a:r>
            <a:endParaRPr lang="en-GB">
              <a:solidFill>
                <a:srgbClr val="0E0E0E"/>
              </a:solidFill>
              <a:effectLst/>
              <a:latin typeface=".AppleSystemUIFont"/>
            </a:endParaRPr>
          </a:p>
          <a:p>
            <a:pPr>
              <a:spcBef>
                <a:spcPts val="900"/>
              </a:spcBef>
            </a:pPr>
            <a:r>
              <a:rPr lang="en-GB">
                <a:solidFill>
                  <a:srgbClr val="0E0E0E"/>
                </a:solidFill>
                <a:effectLst/>
                <a:latin typeface=".AppleSystemUIFont"/>
              </a:rPr>
              <a:t>Prompt ideas such as:</a:t>
            </a:r>
          </a:p>
          <a:p>
            <a:pPr>
              <a:spcBef>
                <a:spcPts val="900"/>
              </a:spcBef>
            </a:pPr>
            <a:r>
              <a:rPr lang="en-GB">
                <a:solidFill>
                  <a:srgbClr val="0E0E0E"/>
                </a:solidFill>
                <a:effectLst/>
                <a:latin typeface=".AppleSystemUIFont"/>
              </a:rPr>
              <a:t>• Improved reproducibility.</a:t>
            </a:r>
          </a:p>
          <a:p>
            <a:pPr>
              <a:spcBef>
                <a:spcPts val="900"/>
              </a:spcBef>
            </a:pPr>
            <a:r>
              <a:rPr lang="en-GB">
                <a:solidFill>
                  <a:srgbClr val="0E0E0E"/>
                </a:solidFill>
                <a:effectLst/>
                <a:latin typeface=".AppleSystemUIFont"/>
              </a:rPr>
              <a:t>• Better collaboration, especially in interdisciplinary teams.</a:t>
            </a:r>
          </a:p>
          <a:p>
            <a:pPr>
              <a:spcBef>
                <a:spcPts val="900"/>
              </a:spcBef>
            </a:pPr>
            <a:r>
              <a:rPr lang="en-GB">
                <a:solidFill>
                  <a:srgbClr val="0E0E0E"/>
                </a:solidFill>
                <a:effectLst/>
                <a:latin typeface=".AppleSystemUIFont"/>
              </a:rPr>
              <a:t>• Clearer goals and milestones.</a:t>
            </a:r>
          </a:p>
          <a:p>
            <a:pPr>
              <a:spcBef>
                <a:spcPts val="900"/>
              </a:spcBef>
            </a:pPr>
            <a:r>
              <a:rPr lang="en-GB">
                <a:solidFill>
                  <a:srgbClr val="0E0E0E"/>
                </a:solidFill>
                <a:effectLst/>
                <a:latin typeface=".AppleSystemUIFont"/>
              </a:rPr>
              <a:t>• Easier onboarding of new team members.</a:t>
            </a:r>
          </a:p>
          <a:p>
            <a:pPr>
              <a:spcBef>
                <a:spcPts val="900"/>
              </a:spcBef>
            </a:pPr>
            <a:r>
              <a:rPr lang="en-GB">
                <a:solidFill>
                  <a:srgbClr val="0E0E0E"/>
                </a:solidFill>
                <a:effectLst/>
                <a:latin typeface=".AppleSystemUIFont"/>
              </a:rPr>
              <a:t>• Encourage specific examples, e.g., </a:t>
            </a:r>
            <a:r>
              <a:rPr lang="en-GB" i="1">
                <a:solidFill>
                  <a:srgbClr val="0E0E0E"/>
                </a:solidFill>
                <a:effectLst/>
                <a:latin typeface=".AppleSystemUIFont"/>
              </a:rPr>
              <a:t>“How might Agile practices like sprints or stand-ups help in your projects?”</a:t>
            </a:r>
            <a:endParaRPr lang="en-GB">
              <a:solidFill>
                <a:srgbClr val="0E0E0E"/>
              </a:solidFill>
              <a:effectLst/>
              <a:latin typeface=".AppleSystemUIFont"/>
            </a:endParaRPr>
          </a:p>
          <a:p>
            <a:br>
              <a:rPr lang="en-GB">
                <a:solidFill>
                  <a:srgbClr val="0E0E0E"/>
                </a:solidFill>
                <a:effectLst/>
                <a:latin typeface=".AppleSystemUIFont"/>
              </a:rPr>
            </a:br>
            <a:endParaRPr lang="en-GB">
              <a:solidFill>
                <a:srgbClr val="0E0E0E"/>
              </a:solidFill>
              <a:effectLst/>
              <a:latin typeface=".AppleSystemUIFont"/>
            </a:endParaRPr>
          </a:p>
          <a:p>
            <a:r>
              <a:rPr lang="en-GB" b="1">
                <a:solidFill>
                  <a:srgbClr val="0E0E0E"/>
                </a:solidFill>
                <a:effectLst/>
                <a:latin typeface=".AppleSystemUIFont"/>
              </a:rPr>
              <a:t>Question 2: What could prove difficult in a research context?</a:t>
            </a:r>
            <a:endParaRPr lang="en-GB">
              <a:solidFill>
                <a:srgbClr val="0E0E0E"/>
              </a:solidFill>
              <a:effectLst/>
              <a:latin typeface=".AppleSystemUIFont"/>
            </a:endParaRPr>
          </a:p>
          <a:p>
            <a:r>
              <a:rPr lang="en-GB">
                <a:solidFill>
                  <a:srgbClr val="0E0E0E"/>
                </a:solidFill>
                <a:effectLst/>
                <a:latin typeface=".AppleSystemUIFont"/>
              </a:rPr>
              <a:t>Highlight common challenges:</a:t>
            </a:r>
          </a:p>
          <a:p>
            <a:pPr>
              <a:spcBef>
                <a:spcPts val="900"/>
              </a:spcBef>
            </a:pPr>
            <a:r>
              <a:rPr lang="en-GB">
                <a:solidFill>
                  <a:srgbClr val="0E0E0E"/>
                </a:solidFill>
                <a:effectLst/>
                <a:latin typeface=".AppleSystemUIFont"/>
              </a:rPr>
              <a:t>• Resistance to adopting formal methodologies due to time pressures or lack of awareness.</a:t>
            </a:r>
          </a:p>
          <a:p>
            <a:pPr>
              <a:spcBef>
                <a:spcPts val="900"/>
              </a:spcBef>
            </a:pPr>
            <a:r>
              <a:rPr lang="en-GB">
                <a:solidFill>
                  <a:srgbClr val="0E0E0E"/>
                </a:solidFill>
                <a:effectLst/>
                <a:latin typeface=".AppleSystemUIFont"/>
              </a:rPr>
              <a:t>• Adapting methods like Agile to projects with uncertain or evolving goals.</a:t>
            </a:r>
          </a:p>
          <a:p>
            <a:pPr>
              <a:spcBef>
                <a:spcPts val="900"/>
              </a:spcBef>
            </a:pPr>
            <a:r>
              <a:rPr lang="en-GB">
                <a:solidFill>
                  <a:srgbClr val="0E0E0E"/>
                </a:solidFill>
                <a:effectLst/>
                <a:latin typeface=".AppleSystemUIFont"/>
              </a:rPr>
              <a:t>• Balancing coding with other research responsibilities.</a:t>
            </a:r>
          </a:p>
          <a:p>
            <a:pPr>
              <a:spcBef>
                <a:spcPts val="900"/>
              </a:spcBef>
            </a:pPr>
            <a:r>
              <a:rPr lang="en-GB">
                <a:solidFill>
                  <a:srgbClr val="0E0E0E"/>
                </a:solidFill>
                <a:effectLst/>
                <a:latin typeface=".AppleSystemUIFont"/>
              </a:rPr>
              <a:t>• Ask participants for their perspectives, e.g., </a:t>
            </a:r>
            <a:r>
              <a:rPr lang="en-GB" i="1">
                <a:solidFill>
                  <a:srgbClr val="0E0E0E"/>
                </a:solidFill>
                <a:effectLst/>
                <a:latin typeface=".AppleSystemUIFont"/>
              </a:rPr>
              <a:t>“Have you faced resistance when suggesting changes in your workflow?”</a:t>
            </a:r>
            <a:endParaRPr lang="en-GB">
              <a:solidFill>
                <a:srgbClr val="0E0E0E"/>
              </a:solidFill>
              <a:effectLst/>
              <a:latin typeface=".AppleSystemUIFont"/>
            </a:endParaRPr>
          </a:p>
          <a:p>
            <a:br>
              <a:rPr lang="en-GB">
                <a:solidFill>
                  <a:srgbClr val="0E0E0E"/>
                </a:solidFill>
                <a:effectLst/>
                <a:latin typeface=".AppleSystemUIFont"/>
              </a:rPr>
            </a:br>
            <a:endParaRPr lang="en-GB">
              <a:solidFill>
                <a:srgbClr val="0E0E0E"/>
              </a:solidFill>
              <a:effectLst/>
              <a:latin typeface=".AppleSystemUIFont"/>
            </a:endParaRPr>
          </a:p>
          <a:p>
            <a:r>
              <a:rPr lang="en-GB" b="1">
                <a:solidFill>
                  <a:srgbClr val="0E0E0E"/>
                </a:solidFill>
                <a:effectLst/>
                <a:latin typeface=".AppleSystemUIFont"/>
              </a:rPr>
              <a:t>Question 3: How might our current processes need to change?</a:t>
            </a:r>
            <a:endParaRPr lang="en-GB">
              <a:solidFill>
                <a:srgbClr val="0E0E0E"/>
              </a:solidFill>
              <a:effectLst/>
              <a:latin typeface=".AppleSystemUIFont"/>
            </a:endParaRPr>
          </a:p>
          <a:p>
            <a:r>
              <a:rPr lang="en-GB">
                <a:solidFill>
                  <a:srgbClr val="0E0E0E"/>
                </a:solidFill>
                <a:effectLst/>
                <a:latin typeface=".AppleSystemUIFont"/>
              </a:rPr>
              <a:t>Focus on practical changes:</a:t>
            </a:r>
          </a:p>
          <a:p>
            <a:pPr>
              <a:spcBef>
                <a:spcPts val="900"/>
              </a:spcBef>
            </a:pPr>
            <a:r>
              <a:rPr lang="en-GB">
                <a:solidFill>
                  <a:srgbClr val="0E0E0E"/>
                </a:solidFill>
                <a:effectLst/>
                <a:latin typeface=".AppleSystemUIFont"/>
              </a:rPr>
              <a:t>• Introducing version control for better collaboration.</a:t>
            </a:r>
          </a:p>
          <a:p>
            <a:pPr>
              <a:spcBef>
                <a:spcPts val="900"/>
              </a:spcBef>
            </a:pPr>
            <a:r>
              <a:rPr lang="en-GB">
                <a:solidFill>
                  <a:srgbClr val="0E0E0E"/>
                </a:solidFill>
                <a:effectLst/>
                <a:latin typeface=".AppleSystemUIFont"/>
              </a:rPr>
              <a:t>• Allocating time for planning and documentation.</a:t>
            </a:r>
          </a:p>
          <a:p>
            <a:pPr>
              <a:spcBef>
                <a:spcPts val="900"/>
              </a:spcBef>
            </a:pPr>
            <a:r>
              <a:rPr lang="en-GB">
                <a:solidFill>
                  <a:srgbClr val="0E0E0E"/>
                </a:solidFill>
                <a:effectLst/>
                <a:latin typeface=".AppleSystemUIFont"/>
              </a:rPr>
              <a:t>• Using tools like project management software or task boards.</a:t>
            </a:r>
          </a:p>
          <a:p>
            <a:pPr>
              <a:spcBef>
                <a:spcPts val="900"/>
              </a:spcBef>
            </a:pPr>
            <a:r>
              <a:rPr lang="en-GB">
                <a:solidFill>
                  <a:srgbClr val="0E0E0E"/>
                </a:solidFill>
                <a:effectLst/>
                <a:latin typeface=".AppleSystemUIFont"/>
              </a:rPr>
              <a:t>• Ask: </a:t>
            </a:r>
            <a:r>
              <a:rPr lang="en-GB" i="1">
                <a:solidFill>
                  <a:srgbClr val="0E0E0E"/>
                </a:solidFill>
                <a:effectLst/>
                <a:latin typeface=".AppleSystemUIFont"/>
              </a:rPr>
              <a:t>“What small changes could you start with to improve your workflows?”</a:t>
            </a:r>
          </a:p>
          <a:p>
            <a:pPr>
              <a:spcBef>
                <a:spcPts val="900"/>
              </a:spcBef>
            </a:pPr>
            <a:endParaRPr lang="en-GB" i="1">
              <a:solidFill>
                <a:srgbClr val="0E0E0E"/>
              </a:solidFill>
              <a:effectLst/>
              <a:latin typeface=".AppleSystemUIFont"/>
            </a:endParaRPr>
          </a:p>
          <a:p>
            <a:pPr>
              <a:spcBef>
                <a:spcPts val="900"/>
              </a:spcBef>
            </a:pPr>
            <a:endParaRPr lang="en-GB" i="1">
              <a:solidFill>
                <a:srgbClr val="0E0E0E"/>
              </a:solidFill>
              <a:effectLst/>
              <a:latin typeface=".AppleSystemUIFont"/>
            </a:endParaRPr>
          </a:p>
          <a:p>
            <a:pPr marL="0" marR="0" lvl="0" indent="0" algn="l" defTabSz="415869" rtl="0" eaLnBrk="1" fontAlgn="auto" latinLnBrk="0" hangingPunct="1">
              <a:lnSpc>
                <a:spcPct val="100000"/>
              </a:lnSpc>
              <a:spcBef>
                <a:spcPts val="900"/>
              </a:spcBef>
              <a:spcAft>
                <a:spcPts val="0"/>
              </a:spcAft>
              <a:buClrTx/>
              <a:buSzTx/>
              <a:buFontTx/>
              <a:buNone/>
              <a:tabLst/>
              <a:defRPr/>
            </a:pPr>
            <a:r>
              <a:rPr lang="en-GB" i="1">
                <a:solidFill>
                  <a:srgbClr val="0E0E0E"/>
                </a:solidFill>
                <a:effectLst/>
                <a:latin typeface=".AppleSystemUIFont"/>
              </a:rPr>
              <a:t>It seems many of you see benefits in adopting these methodologies, like clearer goals and better collaboration, but challenges such as time constraints and adapting to research workflows remain. Starting with small, manageable changes could be a good way forward</a:t>
            </a:r>
            <a:endParaRPr lang="en-GB">
              <a:solidFill>
                <a:srgbClr val="0E0E0E"/>
              </a:solidFill>
              <a:effectLst/>
              <a:latin typeface=".AppleSystemUIFont"/>
            </a:endParaRPr>
          </a:p>
          <a:p>
            <a:pPr>
              <a:spcBef>
                <a:spcPts val="900"/>
              </a:spcBef>
            </a:pPr>
            <a:endParaRPr lang="en-GB">
              <a:solidFill>
                <a:srgbClr val="0E0E0E"/>
              </a:solidFill>
              <a:effectLst/>
              <a:latin typeface=".AppleSystemUIFont"/>
            </a:endParaRPr>
          </a:p>
          <a:p>
            <a:endParaRPr lang="en-US"/>
          </a:p>
        </p:txBody>
      </p:sp>
    </p:spTree>
    <p:extLst>
      <p:ext uri="{BB962C8B-B14F-4D97-AF65-F5344CB8AC3E}">
        <p14:creationId xmlns:p14="http://schemas.microsoft.com/office/powerpoint/2010/main" val="1812465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a:p>
        </p:txBody>
      </p:sp>
    </p:spTree>
    <p:extLst>
      <p:ext uri="{BB962C8B-B14F-4D97-AF65-F5344CB8AC3E}">
        <p14:creationId xmlns:p14="http://schemas.microsoft.com/office/powerpoint/2010/main" val="11233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Plan</a:t>
            </a:r>
            <a:r>
              <a:rPr lang="en-US"/>
              <a:t>:</a:t>
            </a:r>
          </a:p>
          <a:p>
            <a:pPr>
              <a:buFont typeface="Arial" panose="020B0604020202020204" pitchFamily="34" charset="0"/>
              <a:buChar char="•"/>
            </a:pPr>
            <a:r>
              <a:rPr lang="en-US"/>
              <a:t>"Start by planning how your data will be collected, organized, and managed. This ensures efficiency and prevents issues down the line."</a:t>
            </a:r>
          </a:p>
          <a:p>
            <a:endParaRPr lang="en-GB"/>
          </a:p>
        </p:txBody>
      </p:sp>
    </p:spTree>
    <p:extLst>
      <p:ext uri="{BB962C8B-B14F-4D97-AF65-F5344CB8AC3E}">
        <p14:creationId xmlns:p14="http://schemas.microsoft.com/office/powerpoint/2010/main" val="3283008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Acquire</a:t>
            </a:r>
            <a:r>
              <a:rPr lang="en-US"/>
              <a:t>:</a:t>
            </a:r>
          </a:p>
          <a:p>
            <a:pPr>
              <a:buFont typeface="Arial" panose="020B0604020202020204" pitchFamily="34" charset="0"/>
              <a:buChar char="•"/>
            </a:pPr>
            <a:r>
              <a:rPr lang="en-US"/>
              <a:t>"The process of gathering data through experiments, observations, or other methods."</a:t>
            </a:r>
          </a:p>
          <a:p>
            <a:r>
              <a:rPr lang="en-US" b="1"/>
              <a:t>Process</a:t>
            </a:r>
            <a:r>
              <a:rPr lang="en-US"/>
              <a:t>:</a:t>
            </a:r>
          </a:p>
          <a:p>
            <a:pPr>
              <a:buFont typeface="Arial" panose="020B0604020202020204" pitchFamily="34" charset="0"/>
              <a:buChar char="•"/>
            </a:pPr>
            <a:r>
              <a:rPr lang="en-US"/>
              <a:t>"Transform raw data into a usable format by cleaning, organizing, or standardizing it."</a:t>
            </a:r>
          </a:p>
          <a:p>
            <a:r>
              <a:rPr lang="en-US" b="1" err="1"/>
              <a:t>Analyse</a:t>
            </a:r>
            <a:r>
              <a:rPr lang="en-US"/>
              <a:t>:</a:t>
            </a:r>
          </a:p>
          <a:p>
            <a:pPr>
              <a:buFont typeface="Arial" panose="020B0604020202020204" pitchFamily="34" charset="0"/>
              <a:buChar char="•"/>
            </a:pPr>
            <a:r>
              <a:rPr lang="en-US"/>
              <a:t>"Examine the processed data to extract meaningful insights and generate results."</a:t>
            </a:r>
          </a:p>
          <a:p>
            <a:endParaRPr lang="en-GB"/>
          </a:p>
        </p:txBody>
      </p:sp>
    </p:spTree>
    <p:extLst>
      <p:ext uri="{BB962C8B-B14F-4D97-AF65-F5344CB8AC3E}">
        <p14:creationId xmlns:p14="http://schemas.microsoft.com/office/powerpoint/2010/main" val="4078405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Preserve</a:t>
            </a:r>
            <a:r>
              <a:rPr lang="en-US"/>
              <a:t>:</a:t>
            </a:r>
          </a:p>
          <a:p>
            <a:pPr>
              <a:buFont typeface="Arial" panose="020B0604020202020204" pitchFamily="34" charset="0"/>
              <a:buChar char="•"/>
            </a:pPr>
            <a:r>
              <a:rPr lang="en-US"/>
              <a:t>"Preserve your data for future use by archiving it in a secure and accessible format."</a:t>
            </a:r>
          </a:p>
          <a:p>
            <a:r>
              <a:rPr lang="en-US" b="1"/>
              <a:t>Share</a:t>
            </a:r>
            <a:r>
              <a:rPr lang="en-US"/>
              <a:t>:</a:t>
            </a:r>
          </a:p>
          <a:p>
            <a:pPr>
              <a:buFont typeface="Arial" panose="020B0604020202020204" pitchFamily="34" charset="0"/>
              <a:buChar char="•"/>
            </a:pPr>
            <a:r>
              <a:rPr lang="en-US"/>
              <a:t>"Sharing your data with others promotes reproducibility, collaboration, and scientific progress."</a:t>
            </a:r>
          </a:p>
          <a:p>
            <a:endParaRPr lang="en-GB"/>
          </a:p>
          <a:p>
            <a:endParaRPr lang="en-GB"/>
          </a:p>
          <a:p>
            <a:r>
              <a:rPr lang="en-US" b="1"/>
              <a:t>Wrap-Up</a:t>
            </a:r>
            <a:r>
              <a:rPr lang="en-US"/>
              <a:t>:</a:t>
            </a:r>
          </a:p>
          <a:p>
            <a:pPr>
              <a:buFont typeface="Arial" panose="020B0604020202020204" pitchFamily="34" charset="0"/>
              <a:buChar char="•"/>
            </a:pPr>
            <a:r>
              <a:rPr lang="en-US"/>
              <a:t>"The Data Management Life Cycle is essential for ensuring that data remains accessible, understandable, and useful throughout and beyond the project."</a:t>
            </a:r>
          </a:p>
          <a:p>
            <a:endParaRPr lang="en-GB"/>
          </a:p>
        </p:txBody>
      </p:sp>
    </p:spTree>
    <p:extLst>
      <p:ext uri="{BB962C8B-B14F-4D97-AF65-F5344CB8AC3E}">
        <p14:creationId xmlns:p14="http://schemas.microsoft.com/office/powerpoint/2010/main" val="3381162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What is a Data Management Plan (DMP)?</a:t>
            </a:r>
            <a:endParaRPr lang="en-US"/>
          </a:p>
          <a:p>
            <a:pPr>
              <a:buFont typeface="Arial" panose="020B0604020202020204" pitchFamily="34" charset="0"/>
              <a:buChar char="•"/>
            </a:pPr>
            <a:r>
              <a:rPr lang="en-US"/>
              <a:t>"A DMP outlines how data will be acquired, managed, preserved, and shared securely and efficiently throughout the project."</a:t>
            </a:r>
          </a:p>
          <a:p>
            <a:pPr>
              <a:buFont typeface="Arial" panose="020B0604020202020204" pitchFamily="34" charset="0"/>
              <a:buChar char="•"/>
            </a:pPr>
            <a:r>
              <a:rPr lang="en-US"/>
              <a:t>"It also addresses legal or ethical considerations, ensuring compliance with regulations."</a:t>
            </a:r>
          </a:p>
          <a:p>
            <a:r>
              <a:rPr lang="en-US" b="1"/>
              <a:t>Living Document</a:t>
            </a:r>
            <a:r>
              <a:rPr lang="en-US"/>
              <a:t>:</a:t>
            </a:r>
          </a:p>
          <a:p>
            <a:pPr>
              <a:buFont typeface="Arial" panose="020B0604020202020204" pitchFamily="34" charset="0"/>
              <a:buChar char="•"/>
            </a:pPr>
            <a:r>
              <a:rPr lang="en-US"/>
              <a:t>"A DMP isn’t static—it evolves as the project progresses, adapting to new challenges and requirements."</a:t>
            </a:r>
          </a:p>
          <a:p>
            <a:r>
              <a:rPr lang="en-US" b="1"/>
              <a:t>Benefits of a DMP</a:t>
            </a:r>
            <a:r>
              <a:rPr lang="en-US"/>
              <a:t>:</a:t>
            </a:r>
          </a:p>
          <a:p>
            <a:pPr>
              <a:buFont typeface="Arial" panose="020B0604020202020204" pitchFamily="34" charset="0"/>
              <a:buChar char="•"/>
            </a:pPr>
            <a:r>
              <a:rPr lang="en-US"/>
              <a:t>"It saves time later by streamlining data workflows and preventing issues like data loss or breaches."</a:t>
            </a:r>
          </a:p>
          <a:p>
            <a:endParaRPr lang="en-GB"/>
          </a:p>
        </p:txBody>
      </p:sp>
    </p:spTree>
    <p:extLst>
      <p:ext uri="{BB962C8B-B14F-4D97-AF65-F5344CB8AC3E}">
        <p14:creationId xmlns:p14="http://schemas.microsoft.com/office/powerpoint/2010/main" val="253027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Overview</a:t>
            </a:r>
            <a:r>
              <a:rPr lang="en-US"/>
              <a:t>:</a:t>
            </a:r>
          </a:p>
          <a:p>
            <a:pPr>
              <a:buFont typeface="Arial" panose="020B0604020202020204" pitchFamily="34" charset="0"/>
              <a:buChar char="•"/>
            </a:pPr>
            <a:r>
              <a:rPr lang="en-US"/>
              <a:t>"By the end of this course, you'll have a solid understanding of software development tailored for research."</a:t>
            </a:r>
          </a:p>
          <a:p>
            <a:r>
              <a:rPr lang="en-US" b="1"/>
              <a:t>Collaboration</a:t>
            </a:r>
            <a:r>
              <a:rPr lang="en-US"/>
              <a:t>:</a:t>
            </a:r>
          </a:p>
          <a:p>
            <a:pPr>
              <a:buFont typeface="Arial" panose="020B0604020202020204" pitchFamily="34" charset="0"/>
              <a:buChar char="•"/>
            </a:pPr>
            <a:r>
              <a:rPr lang="en-US"/>
              <a:t>"You'll learn how to collaborate on code effectively, a crucial skill for team-based research."</a:t>
            </a:r>
          </a:p>
          <a:p>
            <a:r>
              <a:rPr lang="en-US" b="1"/>
              <a:t>Reproducibility</a:t>
            </a:r>
            <a:r>
              <a:rPr lang="en-US"/>
              <a:t>:</a:t>
            </a:r>
          </a:p>
          <a:p>
            <a:pPr>
              <a:buFont typeface="Arial" panose="020B0604020202020204" pitchFamily="34" charset="0"/>
              <a:buChar char="•"/>
            </a:pPr>
            <a:r>
              <a:rPr lang="en-US"/>
              <a:t>"We'll focus on improving reproducibility by making your code accessible and useful to others."</a:t>
            </a:r>
          </a:p>
          <a:p>
            <a:r>
              <a:rPr lang="en-US" b="1"/>
              <a:t>Next Steps</a:t>
            </a:r>
            <a:r>
              <a:rPr lang="en-US"/>
              <a:t>:</a:t>
            </a:r>
          </a:p>
          <a:p>
            <a:pPr>
              <a:buFont typeface="Arial" panose="020B0604020202020204" pitchFamily="34" charset="0"/>
              <a:buChar char="•"/>
            </a:pPr>
            <a:r>
              <a:rPr lang="en-US"/>
              <a:t>"This course provides the foundations for more advanced topics in future sessions."</a:t>
            </a:r>
          </a:p>
          <a:p>
            <a:endParaRPr lang="en-GB"/>
          </a:p>
        </p:txBody>
      </p:sp>
    </p:spTree>
    <p:extLst>
      <p:ext uri="{BB962C8B-B14F-4D97-AF65-F5344CB8AC3E}">
        <p14:creationId xmlns:p14="http://schemas.microsoft.com/office/powerpoint/2010/main" val="528421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Arial" panose="020B0604020202020204" pitchFamily="34" charset="0"/>
              <a:buChar char="•"/>
            </a:pPr>
            <a:r>
              <a:rPr lang="en-US"/>
              <a:t>"It simplifies data sharing, supporting FAIR principles—making data Findable, Accessible, Interoperable, and Reusable."</a:t>
            </a:r>
          </a:p>
          <a:p>
            <a:endParaRPr lang="en-US" b="1"/>
          </a:p>
          <a:p>
            <a:r>
              <a:rPr lang="en-US" b="1"/>
              <a:t>Relevance to Research</a:t>
            </a:r>
            <a:r>
              <a:rPr lang="en-US"/>
              <a:t>:</a:t>
            </a:r>
          </a:p>
          <a:p>
            <a:pPr>
              <a:buFont typeface="Arial" panose="020B0604020202020204" pitchFamily="34" charset="0"/>
              <a:buChar char="•"/>
            </a:pPr>
            <a:r>
              <a:rPr lang="en-US"/>
              <a:t>"A well-thought-out DMP is key to ensuring your research is organized, secure, and easily reproducible."</a:t>
            </a:r>
          </a:p>
          <a:p>
            <a:endParaRPr lang="en-GB"/>
          </a:p>
        </p:txBody>
      </p:sp>
    </p:spTree>
    <p:extLst>
      <p:ext uri="{BB962C8B-B14F-4D97-AF65-F5344CB8AC3E}">
        <p14:creationId xmlns:p14="http://schemas.microsoft.com/office/powerpoint/2010/main" val="3056677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mj-lt"/>
              <a:buAutoNum type="arabicPeriod"/>
            </a:pPr>
            <a:r>
              <a:rPr lang="en-US" b="1" err="1"/>
              <a:t>DMPonline</a:t>
            </a:r>
            <a:r>
              <a:rPr lang="en-US"/>
              <a:t>:</a:t>
            </a:r>
          </a:p>
          <a:p>
            <a:pPr marL="742950" lvl="1" indent="-285750">
              <a:buFont typeface="+mj-lt"/>
              <a:buAutoNum type="arabicPeriod"/>
            </a:pPr>
            <a:r>
              <a:rPr lang="en-US"/>
              <a:t>"</a:t>
            </a:r>
            <a:r>
              <a:rPr lang="en-US" err="1"/>
              <a:t>DMPonline</a:t>
            </a:r>
            <a:r>
              <a:rPr lang="en-US"/>
              <a:t> is a tool that helps you create comprehensive Data Management Plans tailored to your project’s needs and funder requirements."</a:t>
            </a:r>
          </a:p>
          <a:p>
            <a:pPr>
              <a:buFont typeface="+mj-lt"/>
              <a:buAutoNum type="arabicPeriod"/>
            </a:pPr>
            <a:r>
              <a:rPr lang="en-US" b="1"/>
              <a:t>Research Data Management Team</a:t>
            </a:r>
            <a:r>
              <a:rPr lang="en-US"/>
              <a:t>:</a:t>
            </a:r>
          </a:p>
          <a:p>
            <a:pPr marL="742950" lvl="1" indent="-285750">
              <a:buFont typeface="+mj-lt"/>
              <a:buAutoNum type="arabicPeriod"/>
            </a:pPr>
            <a:r>
              <a:rPr lang="en-US"/>
              <a:t>"The Research Data Management Team offers guidance and support for managing your data effectively throughout your research."</a:t>
            </a:r>
          </a:p>
          <a:p>
            <a:pPr>
              <a:buFont typeface="+mj-lt"/>
              <a:buAutoNum type="arabicPeriod"/>
            </a:pPr>
            <a:r>
              <a:rPr lang="en-US" b="1"/>
              <a:t>Research Ethics and Governance Team</a:t>
            </a:r>
            <a:r>
              <a:rPr lang="en-US"/>
              <a:t>:</a:t>
            </a:r>
          </a:p>
          <a:p>
            <a:pPr marL="742950" lvl="1" indent="-285750">
              <a:buFont typeface="+mj-lt"/>
              <a:buAutoNum type="arabicPeriod"/>
            </a:pPr>
            <a:r>
              <a:rPr lang="en-US"/>
              <a:t>"This team can help navigate ethical and legal considerations, ensuring your research complies with relevant regulations and standards."</a:t>
            </a:r>
          </a:p>
          <a:p>
            <a:r>
              <a:rPr lang="en-US" b="1"/>
              <a:t>Wrap-Up</a:t>
            </a:r>
            <a:r>
              <a:rPr lang="en-US"/>
              <a:t>:</a:t>
            </a:r>
          </a:p>
          <a:p>
            <a:pPr>
              <a:buFont typeface="Arial" panose="020B0604020202020204" pitchFamily="34" charset="0"/>
              <a:buChar char="•"/>
            </a:pPr>
            <a:r>
              <a:rPr lang="en-US"/>
              <a:t>"These resources are invaluable for creating and maintaining effective data management practices, so make sure to explore them for additional support."</a:t>
            </a:r>
          </a:p>
          <a:p>
            <a:endParaRPr lang="en-GB"/>
          </a:p>
        </p:txBody>
      </p:sp>
    </p:spTree>
    <p:extLst>
      <p:ext uri="{BB962C8B-B14F-4D97-AF65-F5344CB8AC3E}">
        <p14:creationId xmlns:p14="http://schemas.microsoft.com/office/powerpoint/2010/main" val="279708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mj-lt"/>
              <a:buAutoNum type="arabicPeriod"/>
            </a:pPr>
            <a:r>
              <a:rPr lang="en-US" b="1"/>
              <a:t>Logical Organization</a:t>
            </a:r>
            <a:r>
              <a:rPr lang="en-US"/>
              <a:t>:</a:t>
            </a:r>
          </a:p>
          <a:p>
            <a:pPr marL="742950" lvl="1" indent="-285750">
              <a:buFont typeface="+mj-lt"/>
              <a:buAutoNum type="arabicPeriod"/>
            </a:pPr>
            <a:r>
              <a:rPr lang="en-US"/>
              <a:t>"Organize files with a clear, logical structure and use meaningful file names to make data easy to find and understand."</a:t>
            </a:r>
          </a:p>
          <a:p>
            <a:pPr>
              <a:buFont typeface="+mj-lt"/>
              <a:buAutoNum type="arabicPeriod"/>
            </a:pPr>
            <a:r>
              <a:rPr lang="en-US" b="1"/>
              <a:t>Version Control</a:t>
            </a:r>
            <a:r>
              <a:rPr lang="en-US"/>
              <a:t>:</a:t>
            </a:r>
          </a:p>
          <a:p>
            <a:pPr marL="742950" lvl="1" indent="-285750">
              <a:buFont typeface="+mj-lt"/>
              <a:buAutoNum type="arabicPeriod"/>
            </a:pPr>
            <a:r>
              <a:rPr lang="en-US"/>
              <a:t>"Version control ensures you can track changes to your data and revert to earlier versions if needed."</a:t>
            </a:r>
          </a:p>
          <a:p>
            <a:pPr>
              <a:buFont typeface="+mj-lt"/>
              <a:buAutoNum type="arabicPeriod"/>
            </a:pPr>
            <a:r>
              <a:rPr lang="en-US" b="1"/>
              <a:t>Secure Data Storage</a:t>
            </a:r>
            <a:r>
              <a:rPr lang="en-US"/>
              <a:t>:</a:t>
            </a:r>
          </a:p>
          <a:p>
            <a:pPr marL="742950" lvl="1" indent="-285750">
              <a:buFont typeface="+mj-lt"/>
              <a:buAutoNum type="arabicPeriod"/>
            </a:pPr>
            <a:r>
              <a:rPr lang="en-US"/>
              <a:t>"Store data securely, whether on portable devices or in the cloud, and implement a robust backup strategy to prevent data loss."</a:t>
            </a:r>
          </a:p>
          <a:p>
            <a:pPr>
              <a:buFont typeface="+mj-lt"/>
              <a:buAutoNum type="arabicPeriod"/>
            </a:pPr>
            <a:r>
              <a:rPr lang="en-US" b="1"/>
              <a:t>Documentation and Metadata</a:t>
            </a:r>
            <a:r>
              <a:rPr lang="en-US"/>
              <a:t>:</a:t>
            </a:r>
          </a:p>
          <a:p>
            <a:pPr marL="742950" lvl="1" indent="-285750">
              <a:buFont typeface="+mj-lt"/>
              <a:buAutoNum type="arabicPeriod"/>
            </a:pPr>
            <a:r>
              <a:rPr lang="en-US"/>
              <a:t>"Document your data clearly and use metadata to describe its context, making it easier for others (and your future self) to use."</a:t>
            </a:r>
          </a:p>
          <a:p>
            <a:pPr>
              <a:buFont typeface="+mj-lt"/>
              <a:buAutoNum type="arabicPeriod"/>
            </a:pPr>
            <a:r>
              <a:rPr lang="en-US" b="1"/>
              <a:t>Shared Responsibility</a:t>
            </a:r>
            <a:r>
              <a:rPr lang="en-US"/>
              <a:t>:</a:t>
            </a:r>
          </a:p>
          <a:p>
            <a:pPr marL="742950" lvl="1" indent="-285750">
              <a:buFont typeface="+mj-lt"/>
              <a:buAutoNum type="arabicPeriod"/>
            </a:pPr>
            <a:r>
              <a:rPr lang="en-US"/>
              <a:t>"Remember, everyone working with the data shares responsibility for its proper management."</a:t>
            </a:r>
          </a:p>
          <a:p>
            <a:r>
              <a:rPr lang="en-US" b="1"/>
              <a:t>Wrap-Up</a:t>
            </a:r>
            <a:r>
              <a:rPr lang="en-US"/>
              <a:t>:</a:t>
            </a:r>
          </a:p>
          <a:p>
            <a:pPr>
              <a:buFont typeface="Arial" panose="020B0604020202020204" pitchFamily="34" charset="0"/>
              <a:buChar char="•"/>
            </a:pPr>
            <a:r>
              <a:rPr lang="en-US"/>
              <a:t>"By focusing on these principles, you can ensure your data is not only well-managed but also secure, accessible, and ready for analysis."</a:t>
            </a:r>
          </a:p>
          <a:p>
            <a:endParaRPr lang="en-GB"/>
          </a:p>
        </p:txBody>
      </p:sp>
    </p:spTree>
    <p:extLst>
      <p:ext uri="{BB962C8B-B14F-4D97-AF65-F5344CB8AC3E}">
        <p14:creationId xmlns:p14="http://schemas.microsoft.com/office/powerpoint/2010/main" val="3745348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mj-lt"/>
              <a:buAutoNum type="arabicPeriod"/>
            </a:pPr>
            <a:r>
              <a:rPr lang="en-US" b="1"/>
              <a:t>Benefits of Sharing Data</a:t>
            </a:r>
            <a:r>
              <a:rPr lang="en-US"/>
              <a:t>:</a:t>
            </a:r>
          </a:p>
          <a:p>
            <a:pPr marL="742950" lvl="1" indent="-285750">
              <a:buFont typeface="+mj-lt"/>
              <a:buAutoNum type="arabicPeriod"/>
            </a:pPr>
            <a:r>
              <a:rPr lang="en-US"/>
              <a:t>"Sharing data enables others to fully reproduce your study, ensuring transparency and credibility."</a:t>
            </a:r>
          </a:p>
          <a:p>
            <a:pPr marL="742950" lvl="1" indent="-285750">
              <a:buFont typeface="+mj-lt"/>
              <a:buAutoNum type="arabicPeriod"/>
            </a:pPr>
            <a:r>
              <a:rPr lang="en-US"/>
              <a:t>"It prevents duplication of effort, speeding up scientific progress and resource efficiency."</a:t>
            </a:r>
          </a:p>
          <a:p>
            <a:pPr marL="742950" lvl="1" indent="-285750">
              <a:buFont typeface="+mj-lt"/>
              <a:buAutoNum type="arabicPeriod"/>
            </a:pPr>
            <a:r>
              <a:rPr lang="en-US"/>
              <a:t>"Shared data can increase the impact and quality of your research by making it more widely accessible."</a:t>
            </a:r>
          </a:p>
          <a:p>
            <a:pPr marL="742950" lvl="1" indent="-285750">
              <a:buFont typeface="+mj-lt"/>
              <a:buAutoNum type="arabicPeriod"/>
            </a:pPr>
            <a:r>
              <a:rPr lang="en-US"/>
              <a:t>"It also facilitates collaboration, opening opportunities for new partnerships and insights."</a:t>
            </a:r>
          </a:p>
          <a:p>
            <a:pPr>
              <a:buFont typeface="+mj-lt"/>
              <a:buAutoNum type="arabicPeriod"/>
            </a:pPr>
            <a:r>
              <a:rPr lang="en-US" b="1"/>
              <a:t>How to Share Data</a:t>
            </a:r>
            <a:r>
              <a:rPr lang="en-US"/>
              <a:t>:</a:t>
            </a:r>
          </a:p>
          <a:p>
            <a:pPr marL="742950" lvl="1" indent="-285750">
              <a:buFont typeface="+mj-lt"/>
              <a:buAutoNum type="arabicPeriod"/>
            </a:pPr>
            <a:r>
              <a:rPr lang="en-US"/>
              <a:t>"First, decide what data is essential for others to reproduce your research—focus on clarity and relevance."</a:t>
            </a:r>
          </a:p>
          <a:p>
            <a:pPr marL="742950" lvl="1" indent="-285750">
              <a:buFont typeface="+mj-lt"/>
              <a:buAutoNum type="arabicPeriod"/>
            </a:pPr>
            <a:r>
              <a:rPr lang="en-US"/>
              <a:t>"Select a trusted data repository or platform for sharing."</a:t>
            </a:r>
          </a:p>
          <a:p>
            <a:pPr marL="742950" lvl="1" indent="-285750">
              <a:buFont typeface="+mj-lt"/>
              <a:buAutoNum type="arabicPeriod"/>
            </a:pPr>
            <a:r>
              <a:rPr lang="en-US"/>
              <a:t>"Choose an appropriate license to clarify how your data can be used and link it to your research outputs."</a:t>
            </a:r>
          </a:p>
          <a:p>
            <a:pPr marL="742950" lvl="1" indent="-285750">
              <a:buFont typeface="+mj-lt"/>
              <a:buAutoNum type="arabicPeriod"/>
            </a:pPr>
            <a:r>
              <a:rPr lang="en-US"/>
              <a:t>"Finally, upload both your data and accompanying documentation to ensure others can understand and use it effectively."</a:t>
            </a:r>
          </a:p>
          <a:p>
            <a:r>
              <a:rPr lang="en-US" b="1"/>
              <a:t>Wrap-Up</a:t>
            </a:r>
            <a:r>
              <a:rPr lang="en-US"/>
              <a:t>:</a:t>
            </a:r>
          </a:p>
          <a:p>
            <a:pPr>
              <a:buFont typeface="Arial" panose="020B0604020202020204" pitchFamily="34" charset="0"/>
              <a:buChar char="•"/>
            </a:pPr>
            <a:r>
              <a:rPr lang="en-US"/>
              <a:t>"Preserving and sharing data is crucial for advancing research, ensuring reproducibility, and fostering collaboration across disciplines."</a:t>
            </a:r>
          </a:p>
          <a:p>
            <a:endParaRPr lang="en-GB"/>
          </a:p>
        </p:txBody>
      </p:sp>
    </p:spTree>
    <p:extLst>
      <p:ext uri="{BB962C8B-B14F-4D97-AF65-F5344CB8AC3E}">
        <p14:creationId xmlns:p14="http://schemas.microsoft.com/office/powerpoint/2010/main" val="1425542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Introduction</a:t>
            </a:r>
            <a:r>
              <a:rPr lang="en-US"/>
              <a:t>:</a:t>
            </a:r>
          </a:p>
          <a:p>
            <a:pPr>
              <a:buFont typeface="Arial" panose="020B0604020202020204" pitchFamily="34" charset="0"/>
              <a:buChar char="•"/>
            </a:pPr>
            <a:r>
              <a:rPr lang="en-US"/>
              <a:t>"In this section, we’ll focus on problem-solving strategies, a critical skill in both research and software development."</a:t>
            </a:r>
          </a:p>
          <a:p>
            <a:r>
              <a:rPr lang="en-US" b="1"/>
              <a:t>Importance</a:t>
            </a:r>
            <a:r>
              <a:rPr lang="en-US"/>
              <a:t>:</a:t>
            </a:r>
          </a:p>
          <a:p>
            <a:pPr>
              <a:buFont typeface="Arial" panose="020B0604020202020204" pitchFamily="34" charset="0"/>
              <a:buChar char="•"/>
            </a:pPr>
            <a:r>
              <a:rPr lang="en-US"/>
              <a:t>"Effective problem-solving helps us tackle complex challenges systematically, ensuring our research and code are robust and reliable."</a:t>
            </a:r>
          </a:p>
          <a:p>
            <a:r>
              <a:rPr lang="en-US" b="1"/>
              <a:t>What to Expect</a:t>
            </a:r>
            <a:r>
              <a:rPr lang="en-US"/>
              <a:t>:</a:t>
            </a:r>
          </a:p>
          <a:p>
            <a:pPr>
              <a:buFont typeface="Arial" panose="020B0604020202020204" pitchFamily="34" charset="0"/>
              <a:buChar char="•"/>
            </a:pPr>
            <a:r>
              <a:rPr lang="en-US"/>
              <a:t>"We’ll explore techniques to break down problems, plan solutions, and make decisions that support collaboration and adaptability."</a:t>
            </a:r>
          </a:p>
          <a:p>
            <a:endParaRPr lang="en-GB"/>
          </a:p>
        </p:txBody>
      </p:sp>
    </p:spTree>
    <p:extLst>
      <p:ext uri="{BB962C8B-B14F-4D97-AF65-F5344CB8AC3E}">
        <p14:creationId xmlns:p14="http://schemas.microsoft.com/office/powerpoint/2010/main" val="3123890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lang="en-GB" i="1">
                <a:solidFill>
                  <a:srgbClr val="0E0E0E"/>
                </a:solidFill>
                <a:effectLst/>
                <a:latin typeface=".AppleSystemUIFont"/>
              </a:rPr>
              <a:t>in this example, Sam starts coding before fully understanding what the model needs to do. Later, this causes issues when Charlie requests uncertainty estimates, requiring them to rewrite the code. Let’s discuss what went wrong and how they can fix it.</a:t>
            </a:r>
            <a:endParaRPr lang="en-GB">
              <a:solidFill>
                <a:srgbClr val="0E0E0E"/>
              </a:solidFill>
              <a:effectLst/>
              <a:latin typeface=".AppleSystemUIFont"/>
            </a:endParaRPr>
          </a:p>
          <a:p>
            <a:endParaRPr lang="en-US"/>
          </a:p>
          <a:p>
            <a:endParaRPr lang="en-US"/>
          </a:p>
          <a:p>
            <a:pPr marL="0" marR="0" lvl="0" indent="0" algn="l" defTabSz="415869" rtl="0" eaLnBrk="1" fontAlgn="auto" latinLnBrk="0" hangingPunct="1">
              <a:lnSpc>
                <a:spcPct val="100000"/>
              </a:lnSpc>
              <a:spcBef>
                <a:spcPts val="0"/>
              </a:spcBef>
              <a:spcAft>
                <a:spcPts val="0"/>
              </a:spcAft>
              <a:buClrTx/>
              <a:buSzTx/>
              <a:buFontTx/>
              <a:buNone/>
              <a:tabLst/>
              <a:defRPr/>
            </a:pPr>
            <a:r>
              <a:rPr lang="en-GB" i="1">
                <a:solidFill>
                  <a:srgbClr val="0E0E0E"/>
                </a:solidFill>
                <a:effectLst/>
                <a:latin typeface=".AppleSystemUIFont"/>
              </a:rPr>
              <a:t>What could Sam and Charlie have done differently to avoid this situation?</a:t>
            </a:r>
          </a:p>
          <a:p>
            <a:pPr marL="0" marR="0" lvl="0" indent="0" algn="l" defTabSz="415869" rtl="0" eaLnBrk="1" fontAlgn="auto" latinLnBrk="0" hangingPunct="1">
              <a:lnSpc>
                <a:spcPct val="100000"/>
              </a:lnSpc>
              <a:spcBef>
                <a:spcPts val="0"/>
              </a:spcBef>
              <a:spcAft>
                <a:spcPts val="0"/>
              </a:spcAft>
              <a:buClrTx/>
              <a:buSzTx/>
              <a:buFontTx/>
              <a:buNone/>
              <a:tabLst/>
              <a:defRPr/>
            </a:pPr>
            <a:endParaRPr lang="en-GB" i="1">
              <a:solidFill>
                <a:srgbClr val="0E0E0E"/>
              </a:solidFill>
              <a:effectLst/>
              <a:latin typeface=".AppleSystemUIFont"/>
            </a:endParaRPr>
          </a:p>
          <a:p>
            <a:pPr marL="0" marR="0" lvl="0" indent="0" algn="l" defTabSz="415869" rtl="0" eaLnBrk="1" fontAlgn="auto" latinLnBrk="0" hangingPunct="1">
              <a:lnSpc>
                <a:spcPct val="100000"/>
              </a:lnSpc>
              <a:spcBef>
                <a:spcPts val="0"/>
              </a:spcBef>
              <a:spcAft>
                <a:spcPts val="0"/>
              </a:spcAft>
              <a:buClrTx/>
              <a:buSzTx/>
              <a:buFontTx/>
              <a:buNone/>
              <a:tabLst/>
              <a:defRPr/>
            </a:pPr>
            <a:r>
              <a:rPr lang="en-GB" i="1">
                <a:solidFill>
                  <a:srgbClr val="0E0E0E"/>
                </a:solidFill>
                <a:effectLst/>
                <a:latin typeface=".AppleSystemUIFont"/>
              </a:rPr>
              <a:t>How does this scenario relate to challenges you’ve faced in your own projects?</a:t>
            </a:r>
            <a:endParaRPr lang="en-GB">
              <a:solidFill>
                <a:srgbClr val="0E0E0E"/>
              </a:solidFill>
              <a:effectLst/>
              <a:latin typeface=".AppleSystemUIFont"/>
            </a:endParaRPr>
          </a:p>
          <a:p>
            <a:pPr marL="0" marR="0" lvl="0" indent="0" algn="l" defTabSz="415869" rtl="0" eaLnBrk="1" fontAlgn="auto" latinLnBrk="0" hangingPunct="1">
              <a:lnSpc>
                <a:spcPct val="100000"/>
              </a:lnSpc>
              <a:spcBef>
                <a:spcPts val="0"/>
              </a:spcBef>
              <a:spcAft>
                <a:spcPts val="0"/>
              </a:spcAft>
              <a:buClrTx/>
              <a:buSzTx/>
              <a:buFontTx/>
              <a:buNone/>
              <a:tabLst/>
              <a:defRPr/>
            </a:pPr>
            <a:endParaRPr lang="en-GB" i="1">
              <a:solidFill>
                <a:srgbClr val="0E0E0E"/>
              </a:solidFill>
              <a:effectLst/>
              <a:latin typeface=".AppleSystemUIFont"/>
            </a:endParaRPr>
          </a:p>
          <a:p>
            <a:pPr marL="0" marR="0" lvl="0" indent="0" algn="l" defTabSz="415869" rtl="0" eaLnBrk="1" fontAlgn="auto" latinLnBrk="0" hangingPunct="1">
              <a:lnSpc>
                <a:spcPct val="100000"/>
              </a:lnSpc>
              <a:spcBef>
                <a:spcPts val="0"/>
              </a:spcBef>
              <a:spcAft>
                <a:spcPts val="0"/>
              </a:spcAft>
              <a:buClrTx/>
              <a:buSzTx/>
              <a:buFontTx/>
              <a:buNone/>
              <a:tabLst/>
              <a:defRPr/>
            </a:pPr>
            <a:endParaRPr lang="en-GB" i="1">
              <a:solidFill>
                <a:srgbClr val="0E0E0E"/>
              </a:solidFill>
              <a:effectLst/>
              <a:latin typeface=".AppleSystemUIFont"/>
            </a:endParaRPr>
          </a:p>
          <a:p>
            <a:pPr marL="0" marR="0" lvl="0" indent="0" algn="l" defTabSz="415869" rtl="0" eaLnBrk="1" fontAlgn="auto" latinLnBrk="0" hangingPunct="1">
              <a:lnSpc>
                <a:spcPct val="100000"/>
              </a:lnSpc>
              <a:spcBef>
                <a:spcPts val="0"/>
              </a:spcBef>
              <a:spcAft>
                <a:spcPts val="0"/>
              </a:spcAft>
              <a:buClrTx/>
              <a:buSzTx/>
              <a:buFontTx/>
              <a:buNone/>
              <a:tabLst/>
              <a:defRPr/>
            </a:pPr>
            <a:endParaRPr lang="en-GB">
              <a:solidFill>
                <a:srgbClr val="0E0E0E"/>
              </a:solidFill>
              <a:effectLst/>
              <a:latin typeface=".AppleSystemUIFont"/>
            </a:endParaRPr>
          </a:p>
          <a:p>
            <a:pPr marL="0" marR="0" lvl="0" indent="0" algn="l" defTabSz="415869" rtl="0" eaLnBrk="1" fontAlgn="auto" latinLnBrk="0" hangingPunct="1">
              <a:lnSpc>
                <a:spcPct val="100000"/>
              </a:lnSpc>
              <a:spcBef>
                <a:spcPts val="0"/>
              </a:spcBef>
              <a:spcAft>
                <a:spcPts val="0"/>
              </a:spcAft>
              <a:buClrTx/>
              <a:buSzTx/>
              <a:buFontTx/>
              <a:buNone/>
              <a:tabLst/>
              <a:defRPr/>
            </a:pPr>
            <a:r>
              <a:rPr lang="en-GB">
                <a:solidFill>
                  <a:srgbClr val="0E0E0E"/>
                </a:solidFill>
                <a:effectLst/>
                <a:latin typeface=".AppleSystemUIFont"/>
              </a:rPr>
              <a:t>Do you think they spent enough time planning?</a:t>
            </a:r>
          </a:p>
          <a:p>
            <a:pPr marL="0" marR="0" lvl="0" indent="0" algn="l" defTabSz="415869" rtl="0" eaLnBrk="1" fontAlgn="auto" latinLnBrk="0" hangingPunct="1">
              <a:lnSpc>
                <a:spcPct val="100000"/>
              </a:lnSpc>
              <a:spcBef>
                <a:spcPts val="0"/>
              </a:spcBef>
              <a:spcAft>
                <a:spcPts val="0"/>
              </a:spcAft>
              <a:buClrTx/>
              <a:buSzTx/>
              <a:buFontTx/>
              <a:buNone/>
              <a:tabLst/>
              <a:defRPr/>
            </a:pPr>
            <a:endParaRPr lang="en-GB">
              <a:solidFill>
                <a:srgbClr val="0E0E0E"/>
              </a:solidFill>
              <a:effectLst/>
              <a:latin typeface=".AppleSystemUIFont"/>
            </a:endParaRPr>
          </a:p>
          <a:p>
            <a:pPr marL="0" marR="0" lvl="0" indent="0" algn="l" defTabSz="415869" rtl="0" eaLnBrk="1" fontAlgn="auto" latinLnBrk="0" hangingPunct="1">
              <a:lnSpc>
                <a:spcPct val="100000"/>
              </a:lnSpc>
              <a:spcBef>
                <a:spcPts val="0"/>
              </a:spcBef>
              <a:spcAft>
                <a:spcPts val="0"/>
              </a:spcAft>
              <a:buClrTx/>
              <a:buSzTx/>
              <a:buFontTx/>
              <a:buNone/>
              <a:tabLst/>
              <a:defRPr/>
            </a:pPr>
            <a:r>
              <a:rPr lang="en-GB">
                <a:solidFill>
                  <a:srgbClr val="0E0E0E"/>
                </a:solidFill>
                <a:effectLst/>
                <a:latin typeface=".AppleSystemUIFont"/>
              </a:rPr>
              <a:t>How might tools like user stories or Agile help in this situation?”</a:t>
            </a:r>
          </a:p>
          <a:p>
            <a:pPr marL="0" marR="0" lvl="0" indent="0" algn="l" defTabSz="415869" rtl="0" eaLnBrk="1" fontAlgn="auto" latinLnBrk="0" hangingPunct="1">
              <a:lnSpc>
                <a:spcPct val="100000"/>
              </a:lnSpc>
              <a:spcBef>
                <a:spcPts val="0"/>
              </a:spcBef>
              <a:spcAft>
                <a:spcPts val="0"/>
              </a:spcAft>
              <a:buClrTx/>
              <a:buSzTx/>
              <a:buFontTx/>
              <a:buNone/>
              <a:tabLst/>
              <a:defRPr/>
            </a:pPr>
            <a:endParaRPr lang="en-GB">
              <a:solidFill>
                <a:srgbClr val="0E0E0E"/>
              </a:solidFill>
              <a:effectLst/>
              <a:latin typeface=".AppleSystemUIFont"/>
            </a:endParaRPr>
          </a:p>
          <a:p>
            <a:endParaRPr lang="en-US"/>
          </a:p>
        </p:txBody>
      </p:sp>
    </p:spTree>
    <p:extLst>
      <p:ext uri="{BB962C8B-B14F-4D97-AF65-F5344CB8AC3E}">
        <p14:creationId xmlns:p14="http://schemas.microsoft.com/office/powerpoint/2010/main" val="405386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mj-lt"/>
              <a:buAutoNum type="arabicPeriod"/>
            </a:pPr>
            <a:r>
              <a:rPr lang="en-US" b="1"/>
              <a:t>Start with Requirements</a:t>
            </a:r>
            <a:r>
              <a:rPr lang="en-US"/>
              <a:t>:</a:t>
            </a:r>
          </a:p>
          <a:p>
            <a:pPr marL="742950" lvl="1" indent="-285750">
              <a:buFont typeface="+mj-lt"/>
              <a:buAutoNum type="arabicPeriod"/>
            </a:pPr>
            <a:r>
              <a:rPr lang="en-US"/>
              <a:t>"The first step in solving any problem is to write down the requirements clearly and comprehensively."</a:t>
            </a:r>
          </a:p>
          <a:p>
            <a:pPr>
              <a:buFont typeface="+mj-lt"/>
              <a:buAutoNum type="arabicPeriod"/>
            </a:pPr>
            <a:r>
              <a:rPr lang="en-US" b="1"/>
              <a:t>Evolving Understanding</a:t>
            </a:r>
            <a:r>
              <a:rPr lang="en-US"/>
              <a:t>:</a:t>
            </a:r>
          </a:p>
          <a:p>
            <a:pPr marL="742950" lvl="1" indent="-285750">
              <a:buFont typeface="+mj-lt"/>
              <a:buAutoNum type="arabicPeriod"/>
            </a:pPr>
            <a:r>
              <a:rPr lang="en-US"/>
              <a:t>"It’s unlikely you’ll know all the requirements upfront, but capturing what you do know provides a solid starting point."</a:t>
            </a:r>
          </a:p>
          <a:p>
            <a:pPr>
              <a:buFont typeface="+mj-lt"/>
              <a:buAutoNum type="arabicPeriod"/>
            </a:pPr>
            <a:r>
              <a:rPr lang="en-US" b="1"/>
              <a:t>User vs. Solution Requirements</a:t>
            </a:r>
            <a:r>
              <a:rPr lang="en-US"/>
              <a:t>:</a:t>
            </a:r>
          </a:p>
          <a:p>
            <a:pPr marL="742950" lvl="1" indent="-285750">
              <a:buFont typeface="+mj-lt"/>
              <a:buAutoNum type="arabicPeriod"/>
            </a:pPr>
            <a:r>
              <a:rPr lang="en-US"/>
              <a:t>"Distinguish between user requirements—what users expect—and solution requirements, which define the technical characteristics of the software."</a:t>
            </a:r>
          </a:p>
          <a:p>
            <a:pPr>
              <a:buFont typeface="+mj-lt"/>
              <a:buAutoNum type="arabicPeriod"/>
            </a:pPr>
            <a:r>
              <a:rPr lang="en-US" b="1"/>
              <a:t>Functional and Non-Functional Requirements</a:t>
            </a:r>
            <a:r>
              <a:rPr lang="en-US"/>
              <a:t>:</a:t>
            </a:r>
          </a:p>
          <a:p>
            <a:pPr marL="742950" lvl="1" indent="-285750">
              <a:buFont typeface="+mj-lt"/>
              <a:buAutoNum type="arabicPeriod"/>
            </a:pPr>
            <a:r>
              <a:rPr lang="en-US"/>
              <a:t>"Consider both functional requirements, describing what the software should do, and non-functional requirements, which cover how the software should behave, such as performance, security, or scalability."</a:t>
            </a:r>
          </a:p>
          <a:p>
            <a:r>
              <a:rPr lang="en-US" b="1"/>
              <a:t>Wrap-Up</a:t>
            </a:r>
            <a:r>
              <a:rPr lang="en-US"/>
              <a:t>:</a:t>
            </a:r>
          </a:p>
          <a:p>
            <a:pPr>
              <a:buFont typeface="Arial" panose="020B0604020202020204" pitchFamily="34" charset="0"/>
              <a:buChar char="•"/>
            </a:pPr>
            <a:r>
              <a:rPr lang="en-US"/>
              <a:t>"Defining requirements early helps ensure your solution aligns with user needs while accommodating technical constraints."</a:t>
            </a:r>
          </a:p>
          <a:p>
            <a:endParaRPr lang="en-GB"/>
          </a:p>
        </p:txBody>
      </p:sp>
    </p:spTree>
    <p:extLst>
      <p:ext uri="{BB962C8B-B14F-4D97-AF65-F5344CB8AC3E}">
        <p14:creationId xmlns:p14="http://schemas.microsoft.com/office/powerpoint/2010/main" val="1786654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mj-lt"/>
              <a:buAutoNum type="arabicPeriod"/>
            </a:pPr>
            <a:r>
              <a:rPr lang="en-US" b="1"/>
              <a:t>Why Break Problems Down?</a:t>
            </a:r>
            <a:endParaRPr lang="en-US"/>
          </a:p>
          <a:p>
            <a:pPr marL="742950" lvl="1" indent="-285750">
              <a:buFont typeface="+mj-lt"/>
              <a:buAutoNum type="arabicPeriod"/>
            </a:pPr>
            <a:r>
              <a:rPr lang="en-US"/>
              <a:t>"Large problems can feel overwhelming and are much harder to solve than smaller, manageable pieces."</a:t>
            </a:r>
          </a:p>
          <a:p>
            <a:pPr>
              <a:buFont typeface="+mj-lt"/>
              <a:buAutoNum type="arabicPeriod"/>
            </a:pPr>
            <a:r>
              <a:rPr lang="en-US" b="1"/>
              <a:t>Divide and Conquer</a:t>
            </a:r>
            <a:r>
              <a:rPr lang="en-US"/>
              <a:t>:</a:t>
            </a:r>
          </a:p>
          <a:p>
            <a:pPr marL="742950" lvl="1" indent="-285750">
              <a:buFont typeface="+mj-lt"/>
              <a:buAutoNum type="arabicPeriod"/>
            </a:pPr>
            <a:r>
              <a:rPr lang="en-US"/>
              <a:t>"Breaking a problem into smaller tasks or components makes it easier to focus on specific parts, reducing complexity."</a:t>
            </a:r>
          </a:p>
          <a:p>
            <a:pPr>
              <a:buFont typeface="+mj-lt"/>
              <a:buAutoNum type="arabicPeriod"/>
            </a:pPr>
            <a:r>
              <a:rPr lang="en-US" b="1"/>
              <a:t>Independent Components</a:t>
            </a:r>
            <a:r>
              <a:rPr lang="en-US"/>
              <a:t>:</a:t>
            </a:r>
          </a:p>
          <a:p>
            <a:pPr marL="742950" lvl="1" indent="-285750">
              <a:buFont typeface="+mj-lt"/>
              <a:buAutoNum type="arabicPeriod"/>
            </a:pPr>
            <a:r>
              <a:rPr lang="en-US"/>
              <a:t>"Each component should be as independent as possible, minimizing unnecessary dependencies and simplifying implementation."</a:t>
            </a:r>
          </a:p>
          <a:p>
            <a:pPr>
              <a:buFont typeface="+mj-lt"/>
              <a:buAutoNum type="arabicPeriod"/>
            </a:pPr>
            <a:r>
              <a:rPr lang="en-US" b="1"/>
              <a:t>Link to Requirements</a:t>
            </a:r>
            <a:r>
              <a:rPr lang="en-US"/>
              <a:t>:</a:t>
            </a:r>
          </a:p>
          <a:p>
            <a:pPr marL="742950" lvl="1" indent="-285750">
              <a:buFont typeface="+mj-lt"/>
              <a:buAutoNum type="arabicPeriod"/>
            </a:pPr>
            <a:r>
              <a:rPr lang="en-US"/>
              <a:t>"Let your defined requirements guide this breakdown, ensuring each task addresses a specific need or functionality."</a:t>
            </a:r>
          </a:p>
          <a:p>
            <a:r>
              <a:rPr lang="en-US" b="1"/>
              <a:t>Wrap-Up</a:t>
            </a:r>
            <a:r>
              <a:rPr lang="en-US"/>
              <a:t>:</a:t>
            </a:r>
          </a:p>
          <a:p>
            <a:pPr>
              <a:buFont typeface="Arial" panose="020B0604020202020204" pitchFamily="34" charset="0"/>
              <a:buChar char="•"/>
            </a:pPr>
            <a:r>
              <a:rPr lang="en-US"/>
              <a:t>"A systematic breakdown helps create a clear roadmap, making the problem-solving process more structured and efficient."</a:t>
            </a:r>
          </a:p>
          <a:p>
            <a:endParaRPr lang="en-GB"/>
          </a:p>
        </p:txBody>
      </p:sp>
    </p:spTree>
    <p:extLst>
      <p:ext uri="{BB962C8B-B14F-4D97-AF65-F5344CB8AC3E}">
        <p14:creationId xmlns:p14="http://schemas.microsoft.com/office/powerpoint/2010/main" val="3223968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mj-lt"/>
              <a:buAutoNum type="arabicPeriod"/>
            </a:pPr>
            <a:r>
              <a:rPr lang="en-US" b="1"/>
              <a:t>Breaking Down the Model</a:t>
            </a:r>
            <a:r>
              <a:rPr lang="en-US"/>
              <a:t>:</a:t>
            </a:r>
          </a:p>
          <a:p>
            <a:pPr marL="742950" lvl="1" indent="-285750">
              <a:buFont typeface="+mj-lt"/>
              <a:buAutoNum type="arabicPeriod"/>
            </a:pPr>
            <a:r>
              <a:rPr lang="en-US"/>
              <a:t>"Here, we’ve broken down the 'Medical Condition Model' into distinct components such as Data Processing, Model Training, and Results Analysis."</a:t>
            </a:r>
          </a:p>
          <a:p>
            <a:pPr>
              <a:buFont typeface="+mj-lt"/>
              <a:buAutoNum type="arabicPeriod"/>
            </a:pPr>
            <a:r>
              <a:rPr lang="en-US" b="1"/>
              <a:t>Step-by-Step Tasks</a:t>
            </a:r>
            <a:r>
              <a:rPr lang="en-US"/>
              <a:t>:</a:t>
            </a:r>
          </a:p>
          <a:p>
            <a:pPr marL="742950" lvl="1" indent="-285750">
              <a:buFont typeface="+mj-lt"/>
              <a:buAutoNum type="arabicPeriod"/>
            </a:pPr>
            <a:r>
              <a:rPr lang="en-US"/>
              <a:t>"Each task—like training/validation set extraction or model prediction—focuses on a specific, manageable aspect of the problem."</a:t>
            </a:r>
          </a:p>
          <a:p>
            <a:pPr>
              <a:buFont typeface="+mj-lt"/>
              <a:buAutoNum type="arabicPeriod"/>
            </a:pPr>
            <a:r>
              <a:rPr lang="en-US" b="1"/>
              <a:t>Independence of Components</a:t>
            </a:r>
            <a:r>
              <a:rPr lang="en-US"/>
              <a:t>:</a:t>
            </a:r>
          </a:p>
          <a:p>
            <a:pPr marL="742950" lvl="1" indent="-285750">
              <a:buFont typeface="+mj-lt"/>
              <a:buAutoNum type="arabicPeriod"/>
            </a:pPr>
            <a:r>
              <a:rPr lang="en-US"/>
              <a:t>"Notice how each component can largely function independently. For example, data processing doesn’t need to rely on model training details, reducing complexity."</a:t>
            </a:r>
          </a:p>
          <a:p>
            <a:pPr>
              <a:buFont typeface="+mj-lt"/>
              <a:buAutoNum type="arabicPeriod"/>
            </a:pPr>
            <a:r>
              <a:rPr lang="en-US" b="1"/>
              <a:t>Guided by Requirements</a:t>
            </a:r>
            <a:r>
              <a:rPr lang="en-US"/>
              <a:t>:</a:t>
            </a:r>
          </a:p>
          <a:p>
            <a:pPr marL="742950" lvl="1" indent="-285750">
              <a:buFont typeface="+mj-lt"/>
              <a:buAutoNum type="arabicPeriod"/>
            </a:pPr>
            <a:r>
              <a:rPr lang="en-US"/>
              <a:t>"These components are guided by the requirements we defined earlier, ensuring each piece addresses a key part of the project."</a:t>
            </a:r>
          </a:p>
          <a:p>
            <a:pPr>
              <a:buFont typeface="+mj-lt"/>
              <a:buAutoNum type="arabicPeriod"/>
            </a:pPr>
            <a:r>
              <a:rPr lang="en-US" b="1"/>
              <a:t>Iterative Refinement</a:t>
            </a:r>
            <a:r>
              <a:rPr lang="en-US"/>
              <a:t>:</a:t>
            </a:r>
          </a:p>
          <a:p>
            <a:pPr marL="742950" lvl="1" indent="-285750">
              <a:buFont typeface="+mj-lt"/>
              <a:buAutoNum type="arabicPeriod"/>
            </a:pPr>
            <a:r>
              <a:rPr lang="en-US"/>
              <a:t>"Breaking the problem into these pieces also allows for iterative refinement, where you can improve one part without disrupting others."</a:t>
            </a:r>
          </a:p>
          <a:p>
            <a:r>
              <a:rPr lang="en-US" b="1"/>
              <a:t>Wrap-Up</a:t>
            </a:r>
            <a:r>
              <a:rPr lang="en-US"/>
              <a:t>:</a:t>
            </a:r>
          </a:p>
          <a:p>
            <a:pPr>
              <a:buFont typeface="Arial" panose="020B0604020202020204" pitchFamily="34" charset="0"/>
              <a:buChar char="•"/>
            </a:pPr>
            <a:r>
              <a:rPr lang="en-US"/>
              <a:t>"This structured breakdown not only simplifies development but also makes debugging and collaboration much easier."</a:t>
            </a:r>
          </a:p>
          <a:p>
            <a:endParaRPr lang="en-GB"/>
          </a:p>
        </p:txBody>
      </p:sp>
    </p:spTree>
    <p:extLst>
      <p:ext uri="{BB962C8B-B14F-4D97-AF65-F5344CB8AC3E}">
        <p14:creationId xmlns:p14="http://schemas.microsoft.com/office/powerpoint/2010/main" val="93500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mj-lt"/>
              <a:buAutoNum type="arabicPeriod"/>
            </a:pPr>
            <a:r>
              <a:rPr lang="en-US" b="1"/>
              <a:t>High-Level Planning</a:t>
            </a:r>
            <a:r>
              <a:rPr lang="en-US"/>
              <a:t>:</a:t>
            </a:r>
          </a:p>
          <a:p>
            <a:pPr marL="742950" lvl="1" indent="-285750">
              <a:buFont typeface="+mj-lt"/>
              <a:buAutoNum type="arabicPeriod"/>
            </a:pPr>
            <a:r>
              <a:rPr lang="en-US"/>
              <a:t>"Before diving into coding, it's crucial to plan the overarching structure of the system or codebase."</a:t>
            </a:r>
          </a:p>
          <a:p>
            <a:pPr>
              <a:buFont typeface="+mj-lt"/>
              <a:buAutoNum type="arabicPeriod"/>
            </a:pPr>
            <a:r>
              <a:rPr lang="en-US" b="1"/>
              <a:t>Black Box Approach</a:t>
            </a:r>
            <a:r>
              <a:rPr lang="en-US"/>
              <a:t>:</a:t>
            </a:r>
          </a:p>
          <a:p>
            <a:pPr marL="742950" lvl="1" indent="-285750">
              <a:buFont typeface="+mj-lt"/>
              <a:buAutoNum type="arabicPeriod"/>
            </a:pPr>
            <a:r>
              <a:rPr lang="en-US"/>
              <a:t>"Each component should be treated as a 'black box,' focusing only on its inputs and outputs, without worrying about implementation details at this stage."</a:t>
            </a:r>
          </a:p>
          <a:p>
            <a:pPr>
              <a:buFont typeface="+mj-lt"/>
              <a:buAutoNum type="arabicPeriod"/>
            </a:pPr>
            <a:r>
              <a:rPr lang="en-US" b="1"/>
              <a:t>Simplify Interactions</a:t>
            </a:r>
            <a:r>
              <a:rPr lang="en-US"/>
              <a:t>:</a:t>
            </a:r>
          </a:p>
          <a:p>
            <a:pPr marL="742950" lvl="1" indent="-285750">
              <a:buFont typeface="+mj-lt"/>
              <a:buAutoNum type="arabicPeriod"/>
            </a:pPr>
            <a:r>
              <a:rPr lang="en-US"/>
              <a:t>"Design interactions between components using simple, well-defined mechanisms, ensuring they can work together seamlessly."</a:t>
            </a:r>
          </a:p>
          <a:p>
            <a:pPr>
              <a:buFont typeface="+mj-lt"/>
              <a:buAutoNum type="arabicPeriod"/>
            </a:pPr>
            <a:r>
              <a:rPr lang="en-US" b="1"/>
              <a:t>Enable Collaboration</a:t>
            </a:r>
            <a:r>
              <a:rPr lang="en-US"/>
              <a:t>:</a:t>
            </a:r>
          </a:p>
          <a:p>
            <a:pPr marL="742950" lvl="1" indent="-285750">
              <a:buFont typeface="+mj-lt"/>
              <a:buAutoNum type="arabicPeriod"/>
            </a:pPr>
            <a:r>
              <a:rPr lang="en-US"/>
              <a:t>"This approach allows different components to be developed independently, making it easier to collaborate or divide work among team members."</a:t>
            </a:r>
          </a:p>
          <a:p>
            <a:r>
              <a:rPr lang="en-US" b="1"/>
              <a:t>Wrap-Up</a:t>
            </a:r>
            <a:r>
              <a:rPr lang="en-US"/>
              <a:t>:</a:t>
            </a:r>
          </a:p>
          <a:p>
            <a:pPr>
              <a:buFont typeface="Arial" panose="020B0604020202020204" pitchFamily="34" charset="0"/>
              <a:buChar char="•"/>
            </a:pPr>
            <a:r>
              <a:rPr lang="en-US"/>
              <a:t>"By focusing on high-level structure and defining clear interfaces, you create a flexible, scalable system that is easier to implement and maintain."</a:t>
            </a:r>
          </a:p>
          <a:p>
            <a:endParaRPr lang="en-GB"/>
          </a:p>
        </p:txBody>
      </p:sp>
    </p:spTree>
    <p:extLst>
      <p:ext uri="{BB962C8B-B14F-4D97-AF65-F5344CB8AC3E}">
        <p14:creationId xmlns:p14="http://schemas.microsoft.com/office/powerpoint/2010/main" val="388956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Today’s Focus</a:t>
            </a:r>
            <a:r>
              <a:rPr lang="en-US"/>
              <a:t>:</a:t>
            </a:r>
          </a:p>
          <a:p>
            <a:pPr>
              <a:buFont typeface="Arial" panose="020B0604020202020204" pitchFamily="34" charset="0"/>
              <a:buChar char="•"/>
            </a:pPr>
            <a:r>
              <a:rPr lang="en-US"/>
              <a:t>"Today, we'll cover foundational topics, starting with the Software Development Life Cycle and Methodologies, followed by Data Management, Problem Solving, and Virtual Environments with Dependency Managers."</a:t>
            </a:r>
          </a:p>
          <a:p>
            <a:r>
              <a:rPr lang="en-US" b="1"/>
              <a:t>Next Week’s Topics</a:t>
            </a:r>
            <a:r>
              <a:rPr lang="en-US"/>
              <a:t>:</a:t>
            </a:r>
          </a:p>
          <a:p>
            <a:pPr>
              <a:buFont typeface="Arial" panose="020B0604020202020204" pitchFamily="34" charset="0"/>
              <a:buChar char="•"/>
            </a:pPr>
            <a:r>
              <a:rPr lang="en-US"/>
              <a:t>"Next week, we'll dive deeper into practical skills like Version Control, Readable Code, Documentation, Testing, and Collaboration for Reproducibility."</a:t>
            </a:r>
          </a:p>
          <a:p>
            <a:r>
              <a:rPr lang="en-US" b="1"/>
              <a:t>Building Knowledge</a:t>
            </a:r>
            <a:r>
              <a:rPr lang="en-US"/>
              <a:t>:</a:t>
            </a:r>
          </a:p>
          <a:p>
            <a:pPr>
              <a:buFont typeface="Arial" panose="020B0604020202020204" pitchFamily="34" charset="0"/>
              <a:buChar char="•"/>
            </a:pPr>
            <a:r>
              <a:rPr lang="en-US"/>
              <a:t>"The sessions are designed to build on each other, giving you the tools and techniques to improve your research workflows step by step."</a:t>
            </a:r>
          </a:p>
          <a:p>
            <a:endParaRPr lang="en-GB"/>
          </a:p>
        </p:txBody>
      </p:sp>
    </p:spTree>
    <p:extLst>
      <p:ext uri="{BB962C8B-B14F-4D97-AF65-F5344CB8AC3E}">
        <p14:creationId xmlns:p14="http://schemas.microsoft.com/office/powerpoint/2010/main" val="289115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mj-lt"/>
              <a:buAutoNum type="arabicPeriod"/>
            </a:pPr>
            <a:r>
              <a:rPr lang="en-US" b="1"/>
              <a:t>Tools for structuring!!</a:t>
            </a:r>
          </a:p>
          <a:p>
            <a:pPr>
              <a:buFont typeface="+mj-lt"/>
              <a:buAutoNum type="arabicPeriod"/>
            </a:pPr>
            <a:endParaRPr lang="en-US" b="1"/>
          </a:p>
          <a:p>
            <a:pPr>
              <a:buFont typeface="+mj-lt"/>
              <a:buAutoNum type="arabicPeriod"/>
            </a:pPr>
            <a:r>
              <a:rPr lang="en-US" b="1"/>
              <a:t>Unified Modelling Language (UML)</a:t>
            </a:r>
            <a:r>
              <a:rPr lang="en-US"/>
              <a:t>:</a:t>
            </a:r>
          </a:p>
          <a:p>
            <a:pPr marL="742950" lvl="1" indent="-285750">
              <a:buFont typeface="+mj-lt"/>
              <a:buAutoNum type="arabicPeriod"/>
            </a:pPr>
            <a:r>
              <a:rPr lang="en-US"/>
              <a:t>"UML is a visual tool to design and plan your system. It helps you represent components, their relationships, and interactions in a clear, standardized way."</a:t>
            </a:r>
          </a:p>
          <a:p>
            <a:pPr>
              <a:buFont typeface="+mj-lt"/>
              <a:buAutoNum type="arabicPeriod"/>
            </a:pPr>
            <a:r>
              <a:rPr lang="en-US" b="1"/>
              <a:t>Object-Oriented Programming (OOP)</a:t>
            </a:r>
            <a:r>
              <a:rPr lang="en-US"/>
              <a:t>:</a:t>
            </a:r>
          </a:p>
          <a:p>
            <a:pPr marL="742950" lvl="1" indent="-285750">
              <a:buFont typeface="+mj-lt"/>
              <a:buAutoNum type="arabicPeriod"/>
            </a:pPr>
            <a:r>
              <a:rPr lang="en-US"/>
              <a:t>"OOP organizes your code into objects that encapsulate both data and behaviors. This aligns well with the 'black box' approach, making components modular and reusable."</a:t>
            </a:r>
          </a:p>
          <a:p>
            <a:pPr>
              <a:buFont typeface="+mj-lt"/>
              <a:buAutoNum type="arabicPeriod"/>
            </a:pPr>
            <a:r>
              <a:rPr lang="en-US" b="1"/>
              <a:t>Connection to Planning</a:t>
            </a:r>
            <a:r>
              <a:rPr lang="en-US"/>
              <a:t>:</a:t>
            </a:r>
          </a:p>
          <a:p>
            <a:pPr marL="742950" lvl="1" indent="-285750">
              <a:buFont typeface="+mj-lt"/>
              <a:buAutoNum type="arabicPeriod"/>
            </a:pPr>
            <a:r>
              <a:rPr lang="en-US"/>
              <a:t>"Using tools like UML and approaches like OOP ensures your codebase is well-structured and components interact smoothly while staying independent."</a:t>
            </a:r>
          </a:p>
          <a:p>
            <a:r>
              <a:rPr lang="en-US" b="1"/>
              <a:t>Wrap-Up</a:t>
            </a:r>
            <a:r>
              <a:rPr lang="en-US"/>
              <a:t>:</a:t>
            </a:r>
          </a:p>
          <a:p>
            <a:pPr>
              <a:buFont typeface="Arial" panose="020B0604020202020204" pitchFamily="34" charset="0"/>
              <a:buChar char="•"/>
            </a:pPr>
            <a:r>
              <a:rPr lang="en-US"/>
              <a:t>"These tools and techniques are especially helpful for visualizing and implementing complex systems, ensuring clarity and collaboration."</a:t>
            </a:r>
          </a:p>
          <a:p>
            <a:endParaRPr lang="en-GB"/>
          </a:p>
        </p:txBody>
      </p:sp>
    </p:spTree>
    <p:extLst>
      <p:ext uri="{BB962C8B-B14F-4D97-AF65-F5344CB8AC3E}">
        <p14:creationId xmlns:p14="http://schemas.microsoft.com/office/powerpoint/2010/main" val="2781024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mj-lt"/>
              <a:buAutoNum type="arabicPeriod"/>
            </a:pPr>
            <a:r>
              <a:rPr lang="en-US" b="1"/>
              <a:t>Importance of Data Representation</a:t>
            </a:r>
            <a:r>
              <a:rPr lang="en-US"/>
              <a:t>:</a:t>
            </a:r>
          </a:p>
          <a:p>
            <a:pPr marL="742950" lvl="1" indent="-285750">
              <a:buFont typeface="+mj-lt"/>
              <a:buAutoNum type="arabicPeriod"/>
            </a:pPr>
            <a:r>
              <a:rPr lang="en-US"/>
              <a:t>"Choosing the right way to represent your data is critical, as a poor choice can increase complexity and reduce performance."</a:t>
            </a:r>
          </a:p>
          <a:p>
            <a:pPr>
              <a:buFont typeface="+mj-lt"/>
              <a:buAutoNum type="arabicPeriod"/>
            </a:pPr>
            <a:r>
              <a:rPr lang="en-US" b="1"/>
              <a:t>Focus on Operations</a:t>
            </a:r>
            <a:r>
              <a:rPr lang="en-US"/>
              <a:t>:</a:t>
            </a:r>
          </a:p>
          <a:p>
            <a:pPr marL="742950" lvl="1" indent="-285750">
              <a:buFont typeface="+mj-lt"/>
              <a:buAutoNum type="arabicPeriod"/>
            </a:pPr>
            <a:r>
              <a:rPr lang="en-US"/>
              <a:t>"Think about the operations you need to perform on the data and select a structure that facilitates those efficiently."</a:t>
            </a:r>
          </a:p>
          <a:p>
            <a:pPr>
              <a:buFont typeface="+mj-lt"/>
              <a:buAutoNum type="arabicPeriod"/>
            </a:pPr>
            <a:r>
              <a:rPr lang="en-US" b="1"/>
              <a:t>Data Structures</a:t>
            </a:r>
            <a:r>
              <a:rPr lang="en-US"/>
              <a:t>:</a:t>
            </a:r>
          </a:p>
          <a:p>
            <a:pPr marL="742950" lvl="1" indent="-285750">
              <a:buFont typeface="+mj-lt"/>
              <a:buAutoNum type="arabicPeriod"/>
            </a:pPr>
            <a:r>
              <a:rPr lang="en-US"/>
              <a:t>"A data structure determines how a collection of data items is organized and stored, impacting how easily and quickly you can manipulate it."</a:t>
            </a:r>
          </a:p>
          <a:p>
            <a:pPr>
              <a:buFont typeface="+mj-lt"/>
              <a:buAutoNum type="arabicPeriod"/>
            </a:pPr>
            <a:r>
              <a:rPr lang="en-US" b="1"/>
              <a:t>Impact on Code</a:t>
            </a:r>
            <a:r>
              <a:rPr lang="en-US"/>
              <a:t>:</a:t>
            </a:r>
          </a:p>
          <a:p>
            <a:pPr marL="742950" lvl="1" indent="-285750">
              <a:buFont typeface="+mj-lt"/>
              <a:buAutoNum type="arabicPeriod"/>
            </a:pPr>
            <a:r>
              <a:rPr lang="en-US"/>
              <a:t>"The right data representation simplifies your code and makes it more robust, while the wrong one can lead to inefficiencies and unnecessary challenges."</a:t>
            </a:r>
          </a:p>
          <a:p>
            <a:r>
              <a:rPr lang="en-US" b="1"/>
              <a:t>Wrap-Up</a:t>
            </a:r>
            <a:r>
              <a:rPr lang="en-US"/>
              <a:t>:</a:t>
            </a:r>
          </a:p>
          <a:p>
            <a:pPr>
              <a:buFont typeface="Arial" panose="020B0604020202020204" pitchFamily="34" charset="0"/>
              <a:buChar char="•"/>
            </a:pPr>
            <a:r>
              <a:rPr lang="en-US"/>
              <a:t>"Investing time upfront in selecting the easiest and most appropriate data representation can save significant effort during development."</a:t>
            </a:r>
          </a:p>
          <a:p>
            <a:endParaRPr lang="en-GB"/>
          </a:p>
        </p:txBody>
      </p:sp>
    </p:spTree>
    <p:extLst>
      <p:ext uri="{BB962C8B-B14F-4D97-AF65-F5344CB8AC3E}">
        <p14:creationId xmlns:p14="http://schemas.microsoft.com/office/powerpoint/2010/main" val="8386216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mj-lt"/>
              <a:buAutoNum type="arabicPeriod"/>
            </a:pPr>
            <a:r>
              <a:rPr lang="en-US" b="1"/>
              <a:t>Importance of Tool Selection</a:t>
            </a:r>
            <a:r>
              <a:rPr lang="en-US"/>
              <a:t>:</a:t>
            </a:r>
          </a:p>
          <a:p>
            <a:pPr marL="742950" lvl="1" indent="-285750">
              <a:buFont typeface="+mj-lt"/>
              <a:buAutoNum type="arabicPeriod"/>
            </a:pPr>
            <a:r>
              <a:rPr lang="en-US"/>
              <a:t>"Choosing the right tools and technologies is essential to streamline development and ensure project success."</a:t>
            </a:r>
          </a:p>
          <a:p>
            <a:pPr>
              <a:buFont typeface="+mj-lt"/>
              <a:buAutoNum type="arabicPeriod"/>
            </a:pPr>
            <a:r>
              <a:rPr lang="en-US" b="1"/>
              <a:t>Guiding Questions</a:t>
            </a:r>
            <a:r>
              <a:rPr lang="en-US"/>
              <a:t>:</a:t>
            </a:r>
          </a:p>
          <a:p>
            <a:pPr marL="742950" lvl="1" indent="-285750">
              <a:buFont typeface="+mj-lt"/>
              <a:buAutoNum type="arabicPeriod"/>
            </a:pPr>
            <a:r>
              <a:rPr lang="en-US"/>
              <a:t>"Ask yourself: What tools are most suited to the task? What are you already comfortable using? What will promote reusability, and what will aid in development?"</a:t>
            </a:r>
          </a:p>
          <a:p>
            <a:pPr>
              <a:buFont typeface="+mj-lt"/>
              <a:buAutoNum type="arabicPeriod"/>
            </a:pPr>
            <a:r>
              <a:rPr lang="en-US" b="1"/>
              <a:t>Balancing Needs and Comfort</a:t>
            </a:r>
            <a:r>
              <a:rPr lang="en-US"/>
              <a:t>:</a:t>
            </a:r>
          </a:p>
          <a:p>
            <a:pPr marL="742950" lvl="1" indent="-285750">
              <a:buFont typeface="+mj-lt"/>
              <a:buAutoNum type="arabicPeriod"/>
            </a:pPr>
            <a:r>
              <a:rPr lang="en-US"/>
              <a:t>"While it’s important to leverage familiar tools for efficiency, don’t hesitate to adopt new ones if they are better suited for the problem."</a:t>
            </a:r>
          </a:p>
          <a:p>
            <a:pPr>
              <a:buFont typeface="+mj-lt"/>
              <a:buAutoNum type="arabicPeriod"/>
            </a:pPr>
            <a:r>
              <a:rPr lang="en-US" b="1"/>
              <a:t>Long-Term Considerations</a:t>
            </a:r>
            <a:r>
              <a:rPr lang="en-US"/>
              <a:t>:</a:t>
            </a:r>
          </a:p>
          <a:p>
            <a:pPr marL="742950" lvl="1" indent="-285750">
              <a:buFont typeface="+mj-lt"/>
              <a:buAutoNum type="arabicPeriod"/>
            </a:pPr>
            <a:r>
              <a:rPr lang="en-US"/>
              <a:t>"Consider tools and technologies that not only solve the immediate problem but also support future scalability, collaboration, and maintenance."</a:t>
            </a:r>
          </a:p>
          <a:p>
            <a:r>
              <a:rPr lang="en-US" b="1"/>
              <a:t>Wrap-Up</a:t>
            </a:r>
            <a:r>
              <a:rPr lang="en-US"/>
              <a:t>:</a:t>
            </a:r>
          </a:p>
          <a:p>
            <a:pPr>
              <a:buFont typeface="Arial" panose="020B0604020202020204" pitchFamily="34" charset="0"/>
              <a:buChar char="•"/>
            </a:pPr>
            <a:r>
              <a:rPr lang="en-US"/>
              <a:t>"Deliberate tool selection can significantly improve productivity and ensure your project is equipped for success."</a:t>
            </a:r>
          </a:p>
          <a:p>
            <a:endParaRPr lang="en-GB"/>
          </a:p>
        </p:txBody>
      </p:sp>
    </p:spTree>
    <p:extLst>
      <p:ext uri="{BB962C8B-B14F-4D97-AF65-F5344CB8AC3E}">
        <p14:creationId xmlns:p14="http://schemas.microsoft.com/office/powerpoint/2010/main" val="38760056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mj-lt"/>
              <a:buAutoNum type="arabicPeriod"/>
            </a:pPr>
            <a:r>
              <a:rPr lang="en-US" b="1"/>
              <a:t>Plan for Flexibility</a:t>
            </a:r>
            <a:r>
              <a:rPr lang="en-US"/>
              <a:t>:</a:t>
            </a:r>
          </a:p>
          <a:p>
            <a:pPr marL="742950" lvl="1" indent="-285750">
              <a:buFont typeface="+mj-lt"/>
              <a:buAutoNum type="arabicPeriod"/>
            </a:pPr>
            <a:r>
              <a:rPr lang="en-US"/>
              <a:t>"Invest time upfront to design software that is modifiable and extendable, ensuring it can adapt to future needs."</a:t>
            </a:r>
          </a:p>
          <a:p>
            <a:pPr>
              <a:buFont typeface="+mj-lt"/>
              <a:buAutoNum type="arabicPeriod"/>
            </a:pPr>
            <a:r>
              <a:rPr lang="en-US" b="1"/>
              <a:t>Avoid Quick Fixes</a:t>
            </a:r>
            <a:r>
              <a:rPr lang="en-US"/>
              <a:t>:</a:t>
            </a:r>
          </a:p>
          <a:p>
            <a:pPr marL="742950" lvl="1" indent="-285750">
              <a:buFont typeface="+mj-lt"/>
              <a:buAutoNum type="arabicPeriod"/>
            </a:pPr>
            <a:r>
              <a:rPr lang="en-US"/>
              <a:t>"While quick solutions may seem tempting, they often lead to messy, complex code that is hard to maintain."</a:t>
            </a:r>
          </a:p>
          <a:p>
            <a:pPr>
              <a:buFont typeface="+mj-lt"/>
              <a:buAutoNum type="arabicPeriod"/>
            </a:pPr>
            <a:r>
              <a:rPr lang="en-US" b="1"/>
              <a:t>Good Code Characteristics</a:t>
            </a:r>
            <a:r>
              <a:rPr lang="en-US"/>
              <a:t>:</a:t>
            </a:r>
          </a:p>
          <a:p>
            <a:pPr marL="742950" lvl="1" indent="-285750">
              <a:buFont typeface="+mj-lt"/>
              <a:buAutoNum type="arabicPeriod"/>
            </a:pPr>
            <a:r>
              <a:rPr lang="en-US"/>
              <a:t>"Good code is not only functional but also readable, understandable, and avoids unnecessary complexity."</a:t>
            </a:r>
          </a:p>
          <a:p>
            <a:pPr>
              <a:buFont typeface="+mj-lt"/>
              <a:buAutoNum type="arabicPeriod"/>
            </a:pPr>
            <a:r>
              <a:rPr lang="en-US" b="1"/>
              <a:t>Follow Best Practices</a:t>
            </a:r>
            <a:r>
              <a:rPr lang="en-US"/>
              <a:t>:</a:t>
            </a:r>
          </a:p>
          <a:p>
            <a:pPr marL="742950" lvl="1" indent="-285750">
              <a:buFont typeface="+mj-lt"/>
              <a:buAutoNum type="arabicPeriod"/>
            </a:pPr>
            <a:r>
              <a:rPr lang="en-US"/>
              <a:t>"With practice, adhering to best practices becomes easier, helping you balance the effort needed to create robust and maintainable software."</a:t>
            </a:r>
          </a:p>
          <a:p>
            <a:pPr>
              <a:buFont typeface="+mj-lt"/>
              <a:buAutoNum type="arabicPeriod"/>
            </a:pPr>
            <a:r>
              <a:rPr lang="en-US" b="1"/>
              <a:t>Sharing-Friendly Design</a:t>
            </a:r>
            <a:r>
              <a:rPr lang="en-US"/>
              <a:t>:</a:t>
            </a:r>
          </a:p>
          <a:p>
            <a:pPr marL="742950" lvl="1" indent="-285750">
              <a:buFont typeface="+mj-lt"/>
              <a:buAutoNum type="arabicPeriod"/>
            </a:pPr>
            <a:r>
              <a:rPr lang="en-US"/>
              <a:t>"Designing for sharing ensures your code is accessible to others, enabling collaboration and future reuse."</a:t>
            </a:r>
          </a:p>
          <a:p>
            <a:r>
              <a:rPr lang="en-US" b="1"/>
              <a:t>Wrap-Up</a:t>
            </a:r>
            <a:r>
              <a:rPr lang="en-US"/>
              <a:t>:</a:t>
            </a:r>
          </a:p>
          <a:p>
            <a:pPr>
              <a:buFont typeface="Arial" panose="020B0604020202020204" pitchFamily="34" charset="0"/>
              <a:buChar char="•"/>
            </a:pPr>
            <a:r>
              <a:rPr lang="en-US"/>
              <a:t>"Thoughtful design upfront saves time and effort in the long run, making your software easier to maintain, extend, and share."</a:t>
            </a:r>
          </a:p>
          <a:p>
            <a:endParaRPr lang="en-GB"/>
          </a:p>
        </p:txBody>
      </p:sp>
    </p:spTree>
    <p:extLst>
      <p:ext uri="{BB962C8B-B14F-4D97-AF65-F5344CB8AC3E}">
        <p14:creationId xmlns:p14="http://schemas.microsoft.com/office/powerpoint/2010/main" val="9349776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mj-lt"/>
              <a:buAutoNum type="arabicPeriod"/>
            </a:pPr>
            <a:r>
              <a:rPr lang="en-US" b="1"/>
              <a:t>Value of Collaboration</a:t>
            </a:r>
            <a:r>
              <a:rPr lang="en-US"/>
              <a:t>:</a:t>
            </a:r>
          </a:p>
          <a:p>
            <a:pPr marL="742950" lvl="1" indent="-285750">
              <a:buFont typeface="+mj-lt"/>
              <a:buAutoNum type="arabicPeriod"/>
            </a:pPr>
            <a:r>
              <a:rPr lang="en-US"/>
              <a:t>"Collaboration allows you to leverage different perspectives and expertise, often leading to better solutions."</a:t>
            </a:r>
          </a:p>
          <a:p>
            <a:pPr>
              <a:buFont typeface="+mj-lt"/>
              <a:buAutoNum type="arabicPeriod"/>
            </a:pPr>
            <a:r>
              <a:rPr lang="en-US" b="1"/>
              <a:t>Discuss and Share</a:t>
            </a:r>
            <a:r>
              <a:rPr lang="en-US"/>
              <a:t>:</a:t>
            </a:r>
          </a:p>
          <a:p>
            <a:pPr marL="742950" lvl="1" indent="-285750">
              <a:buFont typeface="+mj-lt"/>
              <a:buAutoNum type="arabicPeriod"/>
            </a:pPr>
            <a:r>
              <a:rPr lang="en-US"/>
              <a:t>"Taking time to discuss the problem with a colleague or collaborator can help uncover new approaches or identify overlooked details."</a:t>
            </a:r>
          </a:p>
          <a:p>
            <a:pPr>
              <a:buFont typeface="+mj-lt"/>
              <a:buAutoNum type="arabicPeriod"/>
            </a:pPr>
            <a:r>
              <a:rPr lang="en-US" b="1"/>
              <a:t>Set Standards</a:t>
            </a:r>
            <a:r>
              <a:rPr lang="en-US"/>
              <a:t>:</a:t>
            </a:r>
          </a:p>
          <a:p>
            <a:pPr marL="742950" lvl="1" indent="-285750">
              <a:buFont typeface="+mj-lt"/>
              <a:buAutoNum type="arabicPeriod"/>
            </a:pPr>
            <a:r>
              <a:rPr lang="en-US"/>
              <a:t>"If working as a team, agree on shared terminology and programming conventions to maintain consistency and clarity."</a:t>
            </a:r>
          </a:p>
          <a:p>
            <a:pPr>
              <a:buFont typeface="+mj-lt"/>
              <a:buAutoNum type="arabicPeriod"/>
            </a:pPr>
            <a:r>
              <a:rPr lang="en-US" b="1"/>
              <a:t>Avoid Knowledge Silos</a:t>
            </a:r>
            <a:r>
              <a:rPr lang="en-US"/>
              <a:t>:</a:t>
            </a:r>
          </a:p>
          <a:p>
            <a:pPr marL="742950" lvl="1" indent="-285750">
              <a:buFont typeface="+mj-lt"/>
              <a:buAutoNum type="arabicPeriod"/>
            </a:pPr>
            <a:r>
              <a:rPr lang="en-US"/>
              <a:t>"Ensure that no single person holds all the knowledge about a codebase, as this can create risks for maintenance and continuity."</a:t>
            </a:r>
          </a:p>
          <a:p>
            <a:r>
              <a:rPr lang="en-US" b="1"/>
              <a:t>Wrap-Up</a:t>
            </a:r>
            <a:r>
              <a:rPr lang="en-US"/>
              <a:t>:</a:t>
            </a:r>
          </a:p>
          <a:p>
            <a:pPr>
              <a:buFont typeface="Arial" panose="020B0604020202020204" pitchFamily="34" charset="0"/>
              <a:buChar char="•"/>
            </a:pPr>
            <a:r>
              <a:rPr lang="en-US"/>
              <a:t>"By working together and sharing knowledge, you create a more resilient and effective development process."</a:t>
            </a:r>
          </a:p>
          <a:p>
            <a:endParaRPr lang="en-GB"/>
          </a:p>
        </p:txBody>
      </p:sp>
    </p:spTree>
    <p:extLst>
      <p:ext uri="{BB962C8B-B14F-4D97-AF65-F5344CB8AC3E}">
        <p14:creationId xmlns:p14="http://schemas.microsoft.com/office/powerpoint/2010/main" val="3383297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Key Talking Points:</a:t>
            </a:r>
            <a:endParaRPr lang="en-US"/>
          </a:p>
          <a:p>
            <a:pPr>
              <a:buFont typeface="+mj-lt"/>
              <a:buAutoNum type="arabicPeriod"/>
            </a:pPr>
            <a:r>
              <a:rPr lang="en-US" b="1"/>
              <a:t>Introduction</a:t>
            </a:r>
            <a:r>
              <a:rPr lang="en-US"/>
              <a:t>:</a:t>
            </a:r>
          </a:p>
          <a:p>
            <a:pPr marL="742950" lvl="1" indent="-285750">
              <a:buFont typeface="+mj-lt"/>
              <a:buAutoNum type="arabicPeriod"/>
            </a:pPr>
            <a:r>
              <a:rPr lang="en-US"/>
              <a:t>"In this section, we’ll explore virtual environments and dependency managers—essential tools for managing project dependencies and ensuring reproducibility."</a:t>
            </a:r>
          </a:p>
          <a:p>
            <a:pPr>
              <a:buFont typeface="+mj-lt"/>
              <a:buAutoNum type="arabicPeriod"/>
            </a:pPr>
            <a:r>
              <a:rPr lang="en-US" b="1"/>
              <a:t>Why It Matters</a:t>
            </a:r>
            <a:r>
              <a:rPr lang="en-US"/>
              <a:t>:</a:t>
            </a:r>
          </a:p>
          <a:p>
            <a:pPr marL="742950" lvl="1" indent="-285750">
              <a:buFont typeface="+mj-lt"/>
              <a:buAutoNum type="arabicPeriod"/>
            </a:pPr>
            <a:r>
              <a:rPr lang="en-US"/>
              <a:t>"Managing dependencies effectively helps avoid conflicts between projects and ensures that your code runs consistently across different systems."</a:t>
            </a:r>
          </a:p>
          <a:p>
            <a:pPr>
              <a:buFont typeface="+mj-lt"/>
              <a:buAutoNum type="arabicPeriod"/>
            </a:pPr>
            <a:r>
              <a:rPr lang="en-US" b="1"/>
              <a:t>What to Expect</a:t>
            </a:r>
            <a:r>
              <a:rPr lang="en-US"/>
              <a:t>:</a:t>
            </a:r>
          </a:p>
          <a:p>
            <a:pPr marL="742950" lvl="1" indent="-285750">
              <a:buFont typeface="+mj-lt"/>
              <a:buAutoNum type="arabicPeriod"/>
            </a:pPr>
            <a:r>
              <a:rPr lang="en-US"/>
              <a:t>"We’ll discuss how virtual environments isolate dependencies for specific projects and how dependency managers help track and maintain those dependencies."</a:t>
            </a:r>
          </a:p>
          <a:p>
            <a:endParaRPr lang="en-GB"/>
          </a:p>
        </p:txBody>
      </p:sp>
    </p:spTree>
    <p:extLst>
      <p:ext uri="{BB962C8B-B14F-4D97-AF65-F5344CB8AC3E}">
        <p14:creationId xmlns:p14="http://schemas.microsoft.com/office/powerpoint/2010/main" val="1552654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mj-lt"/>
              <a:buAutoNum type="arabicPeriod"/>
            </a:pPr>
            <a:r>
              <a:rPr lang="en-US" b="1"/>
              <a:t>Why Dependencies Matter</a:t>
            </a:r>
            <a:r>
              <a:rPr lang="en-US"/>
              <a:t>:</a:t>
            </a:r>
          </a:p>
          <a:p>
            <a:pPr marL="742950" lvl="1" indent="-285750">
              <a:buFont typeface="+mj-lt"/>
              <a:buAutoNum type="arabicPeriod"/>
            </a:pPr>
            <a:r>
              <a:rPr lang="en-US"/>
              <a:t>"Most code relies on external libraries for specific functionalities, and sometimes exact versions of these libraries are required."</a:t>
            </a:r>
          </a:p>
          <a:p>
            <a:pPr>
              <a:buFont typeface="+mj-lt"/>
              <a:buAutoNum type="arabicPeriod"/>
            </a:pPr>
            <a:r>
              <a:rPr lang="en-US" b="1"/>
              <a:t>Role of Dependency Managers</a:t>
            </a:r>
            <a:r>
              <a:rPr lang="en-US"/>
              <a:t>:</a:t>
            </a:r>
          </a:p>
          <a:p>
            <a:pPr marL="742950" lvl="1" indent="-285750">
              <a:buFont typeface="+mj-lt"/>
              <a:buAutoNum type="arabicPeriod"/>
            </a:pPr>
            <a:r>
              <a:rPr lang="en-US"/>
              <a:t>"Dependency managers allow you to specify the versions of libraries your project needs and handle installing and updating them for you."</a:t>
            </a:r>
          </a:p>
          <a:p>
            <a:pPr>
              <a:buFont typeface="+mj-lt"/>
              <a:buAutoNum type="arabicPeriod"/>
            </a:pPr>
            <a:r>
              <a:rPr lang="en-US" b="1"/>
              <a:t>Benefits of Virtual Environments</a:t>
            </a:r>
            <a:r>
              <a:rPr lang="en-US"/>
              <a:t>:</a:t>
            </a:r>
          </a:p>
          <a:p>
            <a:pPr marL="742950" lvl="1" indent="-285750">
              <a:buFont typeface="+mj-lt"/>
              <a:buAutoNum type="arabicPeriod"/>
            </a:pPr>
            <a:r>
              <a:rPr lang="en-US"/>
              <a:t>"Virtual environments isolate dependencies for each project, ensuring there are no conflicts between projects and making your code easier to develop, test, and share."</a:t>
            </a:r>
          </a:p>
          <a:p>
            <a:r>
              <a:rPr lang="en-US" b="1"/>
              <a:t>Wrap-Up</a:t>
            </a:r>
            <a:r>
              <a:rPr lang="en-US"/>
              <a:t>:</a:t>
            </a:r>
          </a:p>
          <a:p>
            <a:pPr>
              <a:buFont typeface="Arial" panose="020B0604020202020204" pitchFamily="34" charset="0"/>
              <a:buChar char="•"/>
            </a:pPr>
            <a:r>
              <a:rPr lang="en-US"/>
              <a:t>"Using virtual environments and dependency managers ensures your projects are reproducible, portable, and maintainable."</a:t>
            </a:r>
          </a:p>
          <a:p>
            <a:endParaRPr lang="en-GB"/>
          </a:p>
        </p:txBody>
      </p:sp>
    </p:spTree>
    <p:extLst>
      <p:ext uri="{BB962C8B-B14F-4D97-AF65-F5344CB8AC3E}">
        <p14:creationId xmlns:p14="http://schemas.microsoft.com/office/powerpoint/2010/main" val="2188379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a:buFont typeface="+mj-lt"/>
              <a:buAutoNum type="arabicPeriod"/>
            </a:pPr>
            <a:r>
              <a:rPr lang="en-US" b="1"/>
              <a:t>Precision</a:t>
            </a:r>
            <a:r>
              <a:rPr lang="en-US"/>
              <a:t>:</a:t>
            </a:r>
          </a:p>
          <a:p>
            <a:pPr marL="742950" lvl="1" indent="-285750">
              <a:buFont typeface="+mj-lt"/>
              <a:buAutoNum type="arabicPeriod"/>
            </a:pPr>
            <a:r>
              <a:rPr lang="en-US"/>
              <a:t>"Managing dependencies ensures each project has exactly what it needs—no more, no less—keeping the environment clean and efficient."</a:t>
            </a:r>
          </a:p>
          <a:p>
            <a:pPr>
              <a:buFont typeface="+mj-lt"/>
              <a:buAutoNum type="arabicPeriod"/>
            </a:pPr>
            <a:r>
              <a:rPr lang="en-US" b="1"/>
              <a:t>Reproducibility</a:t>
            </a:r>
            <a:r>
              <a:rPr lang="en-US"/>
              <a:t>:</a:t>
            </a:r>
          </a:p>
          <a:p>
            <a:pPr marL="742950" lvl="1" indent="-285750">
              <a:buFont typeface="+mj-lt"/>
              <a:buAutoNum type="arabicPeriod"/>
            </a:pPr>
            <a:r>
              <a:rPr lang="en-US"/>
              <a:t>"By tracking dependencies and their versions, we ensure others can run the code on their own machines, promoting reproducibility."</a:t>
            </a:r>
          </a:p>
          <a:p>
            <a:pPr>
              <a:buFont typeface="+mj-lt"/>
              <a:buAutoNum type="arabicPeriod"/>
            </a:pPr>
            <a:r>
              <a:rPr lang="en-US" b="1"/>
              <a:t>Conflict Prevention</a:t>
            </a:r>
            <a:r>
              <a:rPr lang="en-US"/>
              <a:t>:</a:t>
            </a:r>
          </a:p>
          <a:p>
            <a:pPr marL="742950" lvl="1" indent="-285750">
              <a:buFont typeface="+mj-lt"/>
              <a:buAutoNum type="arabicPeriod"/>
            </a:pPr>
            <a:r>
              <a:rPr lang="en-US"/>
              <a:t>"Proper dependency management prevents conflicts, especially when different projects require different versions of the same library."</a:t>
            </a:r>
          </a:p>
          <a:p>
            <a:r>
              <a:rPr lang="en-US" b="1"/>
              <a:t>Wrap-Up</a:t>
            </a:r>
            <a:r>
              <a:rPr lang="en-US"/>
              <a:t>:</a:t>
            </a:r>
          </a:p>
          <a:p>
            <a:pPr>
              <a:buFont typeface="Arial" panose="020B0604020202020204" pitchFamily="34" charset="0"/>
              <a:buChar char="•"/>
            </a:pPr>
            <a:r>
              <a:rPr lang="en-US"/>
              <a:t>"Effective dependency management streamlines development, ensures consistent results, and avoids the headaches of version conflicts."</a:t>
            </a:r>
          </a:p>
          <a:p>
            <a:endParaRPr lang="en-GB"/>
          </a:p>
        </p:txBody>
      </p:sp>
    </p:spTree>
    <p:extLst>
      <p:ext uri="{BB962C8B-B14F-4D97-AF65-F5344CB8AC3E}">
        <p14:creationId xmlns:p14="http://schemas.microsoft.com/office/powerpoint/2010/main" val="23518928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sz="500">
                <a:ea typeface="Calibri"/>
                <a:cs typeface="Calibri"/>
              </a:rPr>
              <a:t>N.B. Slack link only works if a participant downloads Slack first. All links will be circulated after the workshop for those who prefer an email link.</a:t>
            </a:r>
            <a:endParaRPr lang="en-US">
              <a:ea typeface="Calibri"/>
              <a:cs typeface="Calibri"/>
            </a:endParaRPr>
          </a:p>
        </p:txBody>
      </p:sp>
    </p:spTree>
    <p:extLst>
      <p:ext uri="{BB962C8B-B14F-4D97-AF65-F5344CB8AC3E}">
        <p14:creationId xmlns:p14="http://schemas.microsoft.com/office/powerpoint/2010/main" val="296709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Introduction</a:t>
            </a:r>
            <a:r>
              <a:rPr lang="en-US"/>
              <a:t>:</a:t>
            </a:r>
          </a:p>
          <a:p>
            <a:pPr>
              <a:buFont typeface="Arial" panose="020B0604020202020204" pitchFamily="34" charset="0"/>
              <a:buChar char="•"/>
            </a:pPr>
            <a:r>
              <a:rPr lang="en-US"/>
              <a:t>"Let’s start with an overview of the Software Development Life Cycle and the methodologies that guide how we plan and implement software projects."</a:t>
            </a:r>
          </a:p>
          <a:p>
            <a:r>
              <a:rPr lang="en-US" b="1"/>
              <a:t>Importance</a:t>
            </a:r>
            <a:r>
              <a:rPr lang="en-US"/>
              <a:t>:</a:t>
            </a:r>
          </a:p>
          <a:p>
            <a:pPr>
              <a:buFont typeface="Arial" panose="020B0604020202020204" pitchFamily="34" charset="0"/>
              <a:buChar char="•"/>
            </a:pPr>
            <a:r>
              <a:rPr lang="en-US"/>
              <a:t>"Understanding these concepts is essential for structuring research software development and improving efficiency and collaboration."</a:t>
            </a:r>
          </a:p>
          <a:p>
            <a:r>
              <a:rPr lang="en-US" b="1"/>
              <a:t>What to Expect</a:t>
            </a:r>
            <a:r>
              <a:rPr lang="en-US"/>
              <a:t>:</a:t>
            </a:r>
          </a:p>
          <a:p>
            <a:pPr>
              <a:buFont typeface="Arial" panose="020B0604020202020204" pitchFamily="34" charset="0"/>
              <a:buChar char="•"/>
            </a:pPr>
            <a:r>
              <a:rPr lang="en-US"/>
              <a:t>"We’ll explore the phases of the life cycle, compare methodologies like Waterfall and Agile, and discuss how they can be applied in research contexts."</a:t>
            </a:r>
          </a:p>
          <a:p>
            <a:endParaRPr lang="en-GB"/>
          </a:p>
        </p:txBody>
      </p:sp>
    </p:spTree>
    <p:extLst>
      <p:ext uri="{BB962C8B-B14F-4D97-AF65-F5344CB8AC3E}">
        <p14:creationId xmlns:p14="http://schemas.microsoft.com/office/powerpoint/2010/main" val="76282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a:t>Let’s dive into the Software Development Life Cycle—a structured process that guides how we plan, create, and maintain software, ensuring it meets user needs and adapts to change over time."</a:t>
            </a:r>
            <a:endParaRPr lang="en-GB"/>
          </a:p>
        </p:txBody>
      </p:sp>
    </p:spTree>
    <p:extLst>
      <p:ext uri="{BB962C8B-B14F-4D97-AF65-F5344CB8AC3E}">
        <p14:creationId xmlns:p14="http://schemas.microsoft.com/office/powerpoint/2010/main" val="403535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Requirements Gathering</a:t>
            </a:r>
            <a:r>
              <a:rPr lang="en-US"/>
              <a:t>:</a:t>
            </a:r>
          </a:p>
          <a:p>
            <a:pPr>
              <a:buFont typeface="Arial" panose="020B0604020202020204" pitchFamily="34" charset="0"/>
              <a:buChar char="•"/>
            </a:pPr>
            <a:r>
              <a:rPr lang="en-US"/>
              <a:t>"The first step is understanding what the software needs to achieve. This includes gathering input from stakeholders and defining clear functional and non-functional requirements."</a:t>
            </a:r>
          </a:p>
          <a:p>
            <a:endParaRPr lang="en-GB"/>
          </a:p>
        </p:txBody>
      </p:sp>
    </p:spTree>
    <p:extLst>
      <p:ext uri="{BB962C8B-B14F-4D97-AF65-F5344CB8AC3E}">
        <p14:creationId xmlns:p14="http://schemas.microsoft.com/office/powerpoint/2010/main" val="2871368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Design</a:t>
            </a:r>
            <a:r>
              <a:rPr lang="en-US"/>
              <a:t>:</a:t>
            </a:r>
          </a:p>
          <a:p>
            <a:pPr>
              <a:buFont typeface="Arial" panose="020B0604020202020204" pitchFamily="34" charset="0"/>
              <a:buChar char="•"/>
            </a:pPr>
            <a:r>
              <a:rPr lang="en-US"/>
              <a:t>"Next, we plan the structure of the software. This involves creating system architectures, data models, and planning interactions between components."</a:t>
            </a:r>
          </a:p>
          <a:p>
            <a:endParaRPr lang="en-GB"/>
          </a:p>
        </p:txBody>
      </p:sp>
    </p:spTree>
    <p:extLst>
      <p:ext uri="{BB962C8B-B14F-4D97-AF65-F5344CB8AC3E}">
        <p14:creationId xmlns:p14="http://schemas.microsoft.com/office/powerpoint/2010/main" val="80366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b="1"/>
              <a:t>Implementation</a:t>
            </a:r>
            <a:r>
              <a:rPr lang="en-US"/>
              <a:t>:</a:t>
            </a:r>
          </a:p>
          <a:p>
            <a:pPr>
              <a:buFont typeface="Arial" panose="020B0604020202020204" pitchFamily="34" charset="0"/>
              <a:buChar char="•"/>
            </a:pPr>
            <a:r>
              <a:rPr lang="en-US"/>
              <a:t>"Here, we actually write the code based on the design, making the planned functionality a reality."</a:t>
            </a:r>
          </a:p>
          <a:p>
            <a:endParaRPr lang="en-GB"/>
          </a:p>
        </p:txBody>
      </p:sp>
    </p:spTree>
    <p:extLst>
      <p:ext uri="{BB962C8B-B14F-4D97-AF65-F5344CB8AC3E}">
        <p14:creationId xmlns:p14="http://schemas.microsoft.com/office/powerpoint/2010/main" val="3815563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white_opt1">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AC4B8B1-E9D0-3C8E-A507-4A7B253F87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2535" y="361"/>
            <a:ext cx="3851465" cy="5143139"/>
          </a:xfrm>
          <a:prstGeom prst="rect">
            <a:avLst/>
          </a:prstGeom>
        </p:spPr>
      </p:pic>
      <p:sp>
        <p:nvSpPr>
          <p:cNvPr id="5" name="Title Placeholder 1">
            <a:extLst>
              <a:ext uri="{FF2B5EF4-FFF2-40B4-BE49-F238E27FC236}">
                <a16:creationId xmlns:a16="http://schemas.microsoft.com/office/drawing/2014/main" id="{8ACB8A57-5EFB-A8C3-4852-AD100EC5EFBC}"/>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 title maximum of 2 lines</a:t>
            </a:r>
            <a:endParaRPr lang="en-US"/>
          </a:p>
        </p:txBody>
      </p:sp>
      <p:pic>
        <p:nvPicPr>
          <p:cNvPr id="8" name="Picture 7" descr="Logo&#10;&#10;Description automatically generated with medium confidence">
            <a:extLst>
              <a:ext uri="{FF2B5EF4-FFF2-40B4-BE49-F238E27FC236}">
                <a16:creationId xmlns:a16="http://schemas.microsoft.com/office/drawing/2014/main" id="{1199BFAD-F4D4-1B01-012B-E92049685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394" y="324909"/>
            <a:ext cx="4135674" cy="2721896"/>
          </a:xfrm>
          <a:prstGeom prst="rect">
            <a:avLst/>
          </a:prstGeom>
        </p:spPr>
      </p:pic>
    </p:spTree>
    <p:extLst>
      <p:ext uri="{BB962C8B-B14F-4D97-AF65-F5344CB8AC3E}">
        <p14:creationId xmlns:p14="http://schemas.microsoft.com/office/powerpoint/2010/main" val="302314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_green_opt5">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2D71C4C-306A-A0BD-62AA-747F3FE1639B}"/>
              </a:ext>
            </a:extLst>
          </p:cNvPr>
          <p:cNvSpPr/>
          <p:nvPr userDrawn="1"/>
        </p:nvSpPr>
        <p:spPr>
          <a:xfrm>
            <a:off x="1" y="0"/>
            <a:ext cx="5401549"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sp>
        <p:nvSpPr>
          <p:cNvPr id="3" name="Picture Placeholder 12">
            <a:extLst>
              <a:ext uri="{FF2B5EF4-FFF2-40B4-BE49-F238E27FC236}">
                <a16:creationId xmlns:a16="http://schemas.microsoft.com/office/drawing/2014/main" id="{D02B1128-FC30-2A5F-395F-B23F39F01B7A}"/>
              </a:ext>
            </a:extLst>
          </p:cNvPr>
          <p:cNvSpPr>
            <a:spLocks noGrp="1"/>
          </p:cNvSpPr>
          <p:nvPr>
            <p:ph type="pic" sz="quarter" idx="10"/>
          </p:nvPr>
        </p:nvSpPr>
        <p:spPr>
          <a:xfrm>
            <a:off x="5554548" y="0"/>
            <a:ext cx="3589452"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object 3">
            <a:extLst>
              <a:ext uri="{FF2B5EF4-FFF2-40B4-BE49-F238E27FC236}">
                <a16:creationId xmlns:a16="http://schemas.microsoft.com/office/drawing/2014/main" id="{89B06EA9-5726-1883-D30F-BFF95D19A571}"/>
              </a:ext>
            </a:extLst>
          </p:cNvPr>
          <p:cNvSpPr/>
          <p:nvPr userDrawn="1"/>
        </p:nvSpPr>
        <p:spPr>
          <a:xfrm>
            <a:off x="5401549"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523A3671-EF21-D70D-2E1F-A66863435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Title Placeholder 1">
            <a:extLst>
              <a:ext uri="{FF2B5EF4-FFF2-40B4-BE49-F238E27FC236}">
                <a16:creationId xmlns:a16="http://schemas.microsoft.com/office/drawing/2014/main" id="{75D80FCF-3CBB-04A7-ECCA-B8C5E132E589}"/>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485DB350-EE56-950E-D578-B313C92F023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04640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_white_opt6_3">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0" name="Title Placeholder 1">
            <a:extLst>
              <a:ext uri="{FF2B5EF4-FFF2-40B4-BE49-F238E27FC236}">
                <a16:creationId xmlns:a16="http://schemas.microsoft.com/office/drawing/2014/main" id="{76C95C69-9981-BDC4-EB37-A36C66206B18}"/>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28E454C8-6C6C-B313-F7B3-801EA0F0450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2" name="Picture 11" descr="Logo&#10;&#10;Description automatically generated with medium confidence">
            <a:extLst>
              <a:ext uri="{FF2B5EF4-FFF2-40B4-BE49-F238E27FC236}">
                <a16:creationId xmlns:a16="http://schemas.microsoft.com/office/drawing/2014/main" id="{85C755DB-893F-C64E-8AF2-C831F24E08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D16448E-F6D1-2C20-67AF-E1151C7186A0}"/>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55786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_green_opt6">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3" name="Title Placeholder 1">
            <a:extLst>
              <a:ext uri="{FF2B5EF4-FFF2-40B4-BE49-F238E27FC236}">
                <a16:creationId xmlns:a16="http://schemas.microsoft.com/office/drawing/2014/main" id="{293FCEBB-2B78-CAAE-746C-62AA054C77F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Picture Placeholder 12">
            <a:extLst>
              <a:ext uri="{FF2B5EF4-FFF2-40B4-BE49-F238E27FC236}">
                <a16:creationId xmlns:a16="http://schemas.microsoft.com/office/drawing/2014/main" id="{F255504C-6278-D317-3B7B-B0FC81F2265D}"/>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8538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white_opt1_2">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F44AC0E7-BC0A-60E6-DB9B-9E4959B08777}"/>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3600" b="1" i="0">
                <a:solidFill>
                  <a:srgbClr val="003C3B"/>
                </a:solidFill>
                <a:latin typeface="Outfit" pitchFamily="2" charset="0"/>
              </a:defRPr>
            </a:lvl1pPr>
          </a:lstStyle>
          <a:p>
            <a:r>
              <a:rPr lang="en-GB"/>
              <a:t>Divider Slide </a:t>
            </a:r>
            <a:endParaRPr lang="en-US"/>
          </a:p>
        </p:txBody>
      </p:sp>
      <p:sp>
        <p:nvSpPr>
          <p:cNvPr id="6" name="Subtitle 2">
            <a:extLst>
              <a:ext uri="{FF2B5EF4-FFF2-40B4-BE49-F238E27FC236}">
                <a16:creationId xmlns:a16="http://schemas.microsoft.com/office/drawing/2014/main" id="{48776E67-A12F-39E1-5122-480F41F2B23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7" name="Picture 6" descr="Logo&#10;&#10;Description automatically generated with medium confidence">
            <a:extLst>
              <a:ext uri="{FF2B5EF4-FFF2-40B4-BE49-F238E27FC236}">
                <a16:creationId xmlns:a16="http://schemas.microsoft.com/office/drawing/2014/main" id="{BA2B8176-154E-1134-AE38-0573799014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53E632D-627C-2CF2-8F59-9A00EB7D70DE}"/>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209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green_opt1_3">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Title Placeholder 1">
            <a:extLst>
              <a:ext uri="{FF2B5EF4-FFF2-40B4-BE49-F238E27FC236}">
                <a16:creationId xmlns:a16="http://schemas.microsoft.com/office/drawing/2014/main" id="{CE83BAD9-BD3D-6E62-299D-153A8F0BA5F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3" name="Picture Placeholder 12">
            <a:extLst>
              <a:ext uri="{FF2B5EF4-FFF2-40B4-BE49-F238E27FC236}">
                <a16:creationId xmlns:a16="http://schemas.microsoft.com/office/drawing/2014/main" id="{C126C8C0-3094-993C-1E39-30F086435078}"/>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95368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white_opt2">
    <p:spTree>
      <p:nvGrpSpPr>
        <p:cNvPr id="1" name=""/>
        <p:cNvGrpSpPr/>
        <p:nvPr/>
      </p:nvGrpSpPr>
      <p:grpSpPr>
        <a:xfrm>
          <a:off x="0" y="0"/>
          <a:ext cx="0" cy="0"/>
          <a:chOff x="0" y="0"/>
          <a:chExt cx="0" cy="0"/>
        </a:xfrm>
      </p:grpSpPr>
      <p:pic>
        <p:nvPicPr>
          <p:cNvPr id="76" name="Picture 75" descr="Icon&#10;&#10;Description automatically generated">
            <a:extLst>
              <a:ext uri="{FF2B5EF4-FFF2-40B4-BE49-F238E27FC236}">
                <a16:creationId xmlns:a16="http://schemas.microsoft.com/office/drawing/2014/main" id="{739C4E43-7729-C4E5-690B-9C37F35AC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78981" y="361"/>
            <a:ext cx="4965019" cy="5143139"/>
          </a:xfrm>
          <a:prstGeom prst="rect">
            <a:avLst/>
          </a:prstGeom>
        </p:spPr>
      </p:pic>
      <p:sp>
        <p:nvSpPr>
          <p:cNvPr id="10" name="Title Placeholder 1">
            <a:extLst>
              <a:ext uri="{FF2B5EF4-FFF2-40B4-BE49-F238E27FC236}">
                <a16:creationId xmlns:a16="http://schemas.microsoft.com/office/drawing/2014/main" id="{B42C85CB-741A-2D67-0D87-8A43E2C6D3B2}"/>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9" name="Picture 78" descr="Logo&#10;&#10;Description automatically generated with medium confidence">
            <a:extLst>
              <a:ext uri="{FF2B5EF4-FFF2-40B4-BE49-F238E27FC236}">
                <a16:creationId xmlns:a16="http://schemas.microsoft.com/office/drawing/2014/main" id="{D512AD58-9BCD-C5E1-0485-634CAE1E3E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Subtitle 2">
            <a:extLst>
              <a:ext uri="{FF2B5EF4-FFF2-40B4-BE49-F238E27FC236}">
                <a16:creationId xmlns:a16="http://schemas.microsoft.com/office/drawing/2014/main" id="{D9CE0E88-1024-2217-A732-5EB0B740467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47422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green_opt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A3ED5843-A67C-EFB1-D461-9CCEDF85A6CF}"/>
              </a:ext>
            </a:extLst>
          </p:cNvPr>
          <p:cNvSpPr/>
          <p:nvPr userDrawn="1"/>
        </p:nvSpPr>
        <p:spPr>
          <a:xfrm>
            <a:off x="0" y="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a:ln>
            <a:noFill/>
          </a:ln>
        </p:spPr>
        <p:txBody>
          <a:bodyPr wrap="square" lIns="0" tIns="0" rIns="0" bIns="0" rtlCol="0"/>
          <a:lstStyle/>
          <a:p>
            <a:endParaRPr/>
          </a:p>
        </p:txBody>
      </p:sp>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pic>
        <p:nvPicPr>
          <p:cNvPr id="79" name="Picture 78" descr="Icon&#10;&#10;Description automatically generated">
            <a:extLst>
              <a:ext uri="{FF2B5EF4-FFF2-40B4-BE49-F238E27FC236}">
                <a16:creationId xmlns:a16="http://schemas.microsoft.com/office/drawing/2014/main" id="{63A50759-F8AB-3FBC-D737-5D8E38A3631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22630" y="7729"/>
            <a:ext cx="5021370" cy="5143139"/>
          </a:xfrm>
          <a:prstGeom prst="rect">
            <a:avLst/>
          </a:prstGeom>
        </p:spPr>
      </p:pic>
      <p:sp>
        <p:nvSpPr>
          <p:cNvPr id="80" name="Subtitle 2">
            <a:extLst>
              <a:ext uri="{FF2B5EF4-FFF2-40B4-BE49-F238E27FC236}">
                <a16:creationId xmlns:a16="http://schemas.microsoft.com/office/drawing/2014/main" id="{01C673F2-9EDD-B71B-58BF-18B353D091A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white_opt3_2">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E274902-B01F-6EF6-B71B-60E4A7B67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sp>
        <p:nvSpPr>
          <p:cNvPr id="9" name="Picture Placeholder 8">
            <a:extLst>
              <a:ext uri="{FF2B5EF4-FFF2-40B4-BE49-F238E27FC236}">
                <a16:creationId xmlns:a16="http://schemas.microsoft.com/office/drawing/2014/main" id="{A3F300A6-A419-8C90-233A-37E8AC45F9E0}"/>
              </a:ext>
            </a:extLst>
          </p:cNvPr>
          <p:cNvSpPr>
            <a:spLocks noGrp="1"/>
          </p:cNvSpPr>
          <p:nvPr>
            <p:ph type="pic" sz="quarter" idx="10" hasCustomPrompt="1"/>
          </p:nvPr>
        </p:nvSpPr>
        <p:spPr>
          <a:xfrm>
            <a:off x="6369432"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11" name="Rectangle 5">
            <a:extLst>
              <a:ext uri="{FF2B5EF4-FFF2-40B4-BE49-F238E27FC236}">
                <a16:creationId xmlns:a16="http://schemas.microsoft.com/office/drawing/2014/main" id="{615A1A1E-EB3F-911A-8895-76AAF9699152}"/>
              </a:ext>
            </a:extLst>
          </p:cNvPr>
          <p:cNvSpPr/>
          <p:nvPr userDrawn="1"/>
        </p:nvSpPr>
        <p:spPr>
          <a:xfrm>
            <a:off x="7979920"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9DBC7975-EE5A-D398-AC86-ACDDCB0EB9D9}"/>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 name="Picture 6" descr="Logo&#10;&#10;Description automatically generated with medium confidence">
            <a:extLst>
              <a:ext uri="{FF2B5EF4-FFF2-40B4-BE49-F238E27FC236}">
                <a16:creationId xmlns:a16="http://schemas.microsoft.com/office/drawing/2014/main" id="{10B1BE47-1CA2-4FEA-EA68-808D696D07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Subtitle 2">
            <a:extLst>
              <a:ext uri="{FF2B5EF4-FFF2-40B4-BE49-F238E27FC236}">
                <a16:creationId xmlns:a16="http://schemas.microsoft.com/office/drawing/2014/main" id="{1E1BD5C4-29E3-E66C-EFEF-43D6572A762B}"/>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80700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green_opt3_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FA78424-EBEF-A3A7-C341-7FC211974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2" name="Subtitle 2">
            <a:extLst>
              <a:ext uri="{FF2B5EF4-FFF2-40B4-BE49-F238E27FC236}">
                <a16:creationId xmlns:a16="http://schemas.microsoft.com/office/drawing/2014/main" id="{DE06D043-BE9E-7D4A-4983-128637F355B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5" name="Picture Placeholder 8">
            <a:extLst>
              <a:ext uri="{FF2B5EF4-FFF2-40B4-BE49-F238E27FC236}">
                <a16:creationId xmlns:a16="http://schemas.microsoft.com/office/drawing/2014/main" id="{80C7C12A-42BB-918A-4EDA-059063A00EDC}"/>
              </a:ext>
            </a:extLst>
          </p:cNvPr>
          <p:cNvSpPr>
            <a:spLocks noGrp="1"/>
          </p:cNvSpPr>
          <p:nvPr>
            <p:ph type="pic" sz="quarter" idx="10" hasCustomPrompt="1"/>
          </p:nvPr>
        </p:nvSpPr>
        <p:spPr>
          <a:xfrm>
            <a:off x="635559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7" name="Rectangle 5">
            <a:extLst>
              <a:ext uri="{FF2B5EF4-FFF2-40B4-BE49-F238E27FC236}">
                <a16:creationId xmlns:a16="http://schemas.microsoft.com/office/drawing/2014/main" id="{A63A5A37-2DD3-8DB2-B5F5-DED340B7FDED}"/>
              </a:ext>
            </a:extLst>
          </p:cNvPr>
          <p:cNvSpPr/>
          <p:nvPr userDrawn="1"/>
        </p:nvSpPr>
        <p:spPr>
          <a:xfrm>
            <a:off x="7972223"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23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green_opt3">
    <p:spTree>
      <p:nvGrpSpPr>
        <p:cNvPr id="1" name=""/>
        <p:cNvGrpSpPr/>
        <p:nvPr/>
      </p:nvGrpSpPr>
      <p:grpSpPr>
        <a:xfrm>
          <a:off x="0" y="0"/>
          <a:ext cx="0" cy="0"/>
          <a:chOff x="0" y="0"/>
          <a:chExt cx="0" cy="0"/>
        </a:xfrm>
      </p:grpSpPr>
      <p:sp>
        <p:nvSpPr>
          <p:cNvPr id="80" name="object 3">
            <a:extLst>
              <a:ext uri="{FF2B5EF4-FFF2-40B4-BE49-F238E27FC236}">
                <a16:creationId xmlns:a16="http://schemas.microsoft.com/office/drawing/2014/main" id="{F6B89E7D-C894-6508-DE68-941030866F77}"/>
              </a:ext>
            </a:extLst>
          </p:cNvPr>
          <p:cNvSpPr/>
          <p:nvPr userDrawn="1"/>
        </p:nvSpPr>
        <p:spPr>
          <a:xfrm>
            <a:off x="0" y="289"/>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8" name="Picture 37" descr="Shape&#10;&#10;Description automatically generated">
            <a:extLst>
              <a:ext uri="{FF2B5EF4-FFF2-40B4-BE49-F238E27FC236}">
                <a16:creationId xmlns:a16="http://schemas.microsoft.com/office/drawing/2014/main" id="{2B4A76F5-4DD6-B3B4-A522-ECD143D38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42" y="1285928"/>
            <a:ext cx="3014998" cy="3715406"/>
          </a:xfrm>
          <a:prstGeom prst="rect">
            <a:avLst/>
          </a:prstGeom>
        </p:spPr>
      </p:pic>
      <p:sp>
        <p:nvSpPr>
          <p:cNvPr id="36" name="Title Placeholder 1">
            <a:extLst>
              <a:ext uri="{FF2B5EF4-FFF2-40B4-BE49-F238E27FC236}">
                <a16:creationId xmlns:a16="http://schemas.microsoft.com/office/drawing/2014/main" id="{D7BEA09C-5FA4-283D-831E-8B44961516A2}"/>
              </a:ext>
            </a:extLst>
          </p:cNvPr>
          <p:cNvSpPr>
            <a:spLocks noGrp="1"/>
          </p:cNvSpPr>
          <p:nvPr>
            <p:ph type="title" hasCustomPrompt="1"/>
          </p:nvPr>
        </p:nvSpPr>
        <p:spPr>
          <a:xfrm>
            <a:off x="1296841" y="1253515"/>
            <a:ext cx="3477146" cy="2122527"/>
          </a:xfrm>
          <a:prstGeom prst="rect">
            <a:avLst/>
          </a:prstGeom>
        </p:spPr>
        <p:txBody>
          <a:bodyPr vert="horz" lIns="91440" tIns="45720" rIns="91440" bIns="45720" rtlCol="0" anchor="t">
            <a:noAutofit/>
          </a:bodyPr>
          <a:lstStyle>
            <a:lvl1pPr>
              <a:lnSpc>
                <a:spcPct val="100000"/>
              </a:lnSpc>
              <a:spcBef>
                <a:spcPts val="546"/>
              </a:spcBef>
              <a:spcAft>
                <a:spcPts val="546"/>
              </a:spcAft>
              <a:defRPr sz="3275" b="1" i="0">
                <a:solidFill>
                  <a:schemeClr val="bg1"/>
                </a:solidFill>
                <a:latin typeface="Outfit" pitchFamily="2" charset="0"/>
              </a:defRPr>
            </a:lvl1pPr>
          </a:lstStyle>
          <a:p>
            <a:r>
              <a:rPr lang="en-GB"/>
              <a:t>Divider Slide</a:t>
            </a:r>
            <a:br>
              <a:rPr lang="en-GB"/>
            </a:br>
            <a:r>
              <a:rPr lang="en-GB"/>
              <a:t>Max 4 lines </a:t>
            </a:r>
            <a:br>
              <a:rPr lang="en-GB"/>
            </a:br>
            <a:r>
              <a:rPr lang="en-GB"/>
              <a:t>for copy to be placed here</a:t>
            </a:r>
            <a:endParaRPr lang="en-US"/>
          </a:p>
        </p:txBody>
      </p:sp>
      <p:pic>
        <p:nvPicPr>
          <p:cNvPr id="39" name="Picture 38" descr="Logo&#10;&#10;Description automatically generated">
            <a:extLst>
              <a:ext uri="{FF2B5EF4-FFF2-40B4-BE49-F238E27FC236}">
                <a16:creationId xmlns:a16="http://schemas.microsoft.com/office/drawing/2014/main" id="{F874A05C-1D8D-38FA-3879-352AA30633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0" name="object 3">
            <a:extLst>
              <a:ext uri="{FF2B5EF4-FFF2-40B4-BE49-F238E27FC236}">
                <a16:creationId xmlns:a16="http://schemas.microsoft.com/office/drawing/2014/main" id="{EE53FCE0-553F-884D-67FD-F3AAC22407C2}"/>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107079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green_opt1">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6652" y="-7439"/>
            <a:ext cx="9150652" cy="515830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039" y="324909"/>
            <a:ext cx="4135673" cy="2721896"/>
          </a:xfrm>
          <a:prstGeom prst="rect">
            <a:avLst/>
          </a:prstGeom>
        </p:spPr>
      </p:pic>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59784" y="7729"/>
            <a:ext cx="388421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 title maximum of 2 lines</a:t>
            </a:r>
            <a:endParaRPr lang="en-US"/>
          </a:p>
        </p:txBody>
      </p:sp>
    </p:spTree>
    <p:extLst>
      <p:ext uri="{BB962C8B-B14F-4D97-AF65-F5344CB8AC3E}">
        <p14:creationId xmlns:p14="http://schemas.microsoft.com/office/powerpoint/2010/main" val="348715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BBA1B77-52BC-3189-9D44-3FD2E311CDCD}"/>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04C23F71-F8FF-7C2B-0FE1-E228C8B3C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5" name="Content Placeholder 2">
            <a:extLst>
              <a:ext uri="{FF2B5EF4-FFF2-40B4-BE49-F238E27FC236}">
                <a16:creationId xmlns:a16="http://schemas.microsoft.com/office/drawing/2014/main" id="{A324C769-1998-A06D-6E9C-55F0D1FA758C}"/>
              </a:ext>
            </a:extLst>
          </p:cNvPr>
          <p:cNvSpPr>
            <a:spLocks noGrp="1"/>
          </p:cNvSpPr>
          <p:nvPr>
            <p:ph idx="1"/>
          </p:nvPr>
        </p:nvSpPr>
        <p:spPr>
          <a:xfrm>
            <a:off x="424547" y="1187520"/>
            <a:ext cx="8235197" cy="3578432"/>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Tree>
    <p:extLst>
      <p:ext uri="{BB962C8B-B14F-4D97-AF65-F5344CB8AC3E}">
        <p14:creationId xmlns:p14="http://schemas.microsoft.com/office/powerpoint/2010/main" val="326691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289"/>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6" name="Picture Placeholder 12">
            <a:extLst>
              <a:ext uri="{FF2B5EF4-FFF2-40B4-BE49-F238E27FC236}">
                <a16:creationId xmlns:a16="http://schemas.microsoft.com/office/drawing/2014/main" id="{125DBA8C-F4DB-0D36-D51C-275FFF5B12E3}"/>
              </a:ext>
            </a:extLst>
          </p:cNvPr>
          <p:cNvSpPr>
            <a:spLocks noGrp="1"/>
          </p:cNvSpPr>
          <p:nvPr>
            <p:ph type="pic" sz="quarter" idx="11"/>
          </p:nvPr>
        </p:nvSpPr>
        <p:spPr>
          <a:xfrm>
            <a:off x="5554548" y="1425525"/>
            <a:ext cx="3589452" cy="3719281"/>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2" name="object 3">
            <a:extLst>
              <a:ext uri="{FF2B5EF4-FFF2-40B4-BE49-F238E27FC236}">
                <a16:creationId xmlns:a16="http://schemas.microsoft.com/office/drawing/2014/main" id="{1380E4B3-05CE-C39D-C7D6-CAB444C30F52}"/>
              </a:ext>
            </a:extLst>
          </p:cNvPr>
          <p:cNvSpPr/>
          <p:nvPr userDrawn="1"/>
        </p:nvSpPr>
        <p:spPr>
          <a:xfrm>
            <a:off x="5430645" y="1425525"/>
            <a:ext cx="123903" cy="371768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242643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opt1">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2" name="Picture 1" descr="Logo&#10;&#10;Description automatically generated with medium confidence">
            <a:extLst>
              <a:ext uri="{FF2B5EF4-FFF2-40B4-BE49-F238E27FC236}">
                <a16:creationId xmlns:a16="http://schemas.microsoft.com/office/drawing/2014/main" id="{0D9F827A-E976-6ABC-1466-86F285CB7C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
        <p:nvSpPr>
          <p:cNvPr id="3" name="Content Placeholder 2">
            <a:extLst>
              <a:ext uri="{FF2B5EF4-FFF2-40B4-BE49-F238E27FC236}">
                <a16:creationId xmlns:a16="http://schemas.microsoft.com/office/drawing/2014/main" id="{0ABF1A5B-745A-E6EC-8F3D-4FD608B1B0A9}"/>
              </a:ext>
            </a:extLst>
          </p:cNvPr>
          <p:cNvSpPr>
            <a:spLocks noGrp="1"/>
          </p:cNvSpPr>
          <p:nvPr>
            <p:ph idx="1"/>
          </p:nvPr>
        </p:nvSpPr>
        <p:spPr>
          <a:xfrm>
            <a:off x="424547" y="1187521"/>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1331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opt2">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424547" y="2141468"/>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390120" y="1299192"/>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12" name="Picture 11" descr="Logo&#10;&#10;Description automatically generated with medium confidence">
            <a:extLst>
              <a:ext uri="{FF2B5EF4-FFF2-40B4-BE49-F238E27FC236}">
                <a16:creationId xmlns:a16="http://schemas.microsoft.com/office/drawing/2014/main" id="{624B7872-7768-8994-9EFC-A12171D04E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44401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Slide_opt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BD68109-0D5F-A423-C4F3-DEA6B5C0B444}"/>
              </a:ext>
            </a:extLst>
          </p:cNvPr>
          <p:cNvSpPr/>
          <p:nvPr userDrawn="1"/>
        </p:nvSpPr>
        <p:spPr>
          <a:xfrm>
            <a:off x="0" y="5019323"/>
            <a:ext cx="9144000" cy="12389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426476" y="1274651"/>
            <a:ext cx="8235197" cy="2683331"/>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455" b="0" i="0">
                <a:solidFill>
                  <a:srgbClr val="003C3B"/>
                </a:solidFill>
                <a:latin typeface="Outfit" pitchFamily="2" charset="0"/>
                <a:ea typeface="Inter" panose="02000503000000020004" pitchFamily="2" charset="0"/>
              </a:defRPr>
            </a:lvl2pPr>
            <a:lvl3pPr>
              <a:defRPr sz="1455" b="0" i="0">
                <a:solidFill>
                  <a:srgbClr val="003C3B"/>
                </a:solidFill>
                <a:latin typeface="Outfit" pitchFamily="2" charset="0"/>
                <a:ea typeface="Inter" panose="02000503000000020004" pitchFamily="2" charset="0"/>
              </a:defRPr>
            </a:lvl3pPr>
            <a:lvl4pPr>
              <a:defRPr sz="1455" b="0" i="0">
                <a:solidFill>
                  <a:srgbClr val="003C3B"/>
                </a:solidFill>
                <a:latin typeface="Outfit" pitchFamily="2" charset="0"/>
                <a:ea typeface="Inter" panose="02000503000000020004" pitchFamily="2" charset="0"/>
              </a:defRPr>
            </a:lvl4pPr>
            <a:lvl5pPr>
              <a:defRPr sz="1455"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8" name="Picture 7" descr="Logo&#10;&#10;Description automatically generated with medium confidence">
            <a:extLst>
              <a:ext uri="{FF2B5EF4-FFF2-40B4-BE49-F238E27FC236}">
                <a16:creationId xmlns:a16="http://schemas.microsoft.com/office/drawing/2014/main" id="{E9C1154D-36D6-A953-38F2-59B9E13E9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Tree>
    <p:extLst>
      <p:ext uri="{BB962C8B-B14F-4D97-AF65-F5344CB8AC3E}">
        <p14:creationId xmlns:p14="http://schemas.microsoft.com/office/powerpoint/2010/main" val="16916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opt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522621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 name="Picture Placeholder 12">
            <a:extLst>
              <a:ext uri="{FF2B5EF4-FFF2-40B4-BE49-F238E27FC236}">
                <a16:creationId xmlns:a16="http://schemas.microsoft.com/office/drawing/2014/main" id="{53827B12-AFEC-0AC9-04EF-BDF6A071CF2E}"/>
              </a:ext>
            </a:extLst>
          </p:cNvPr>
          <p:cNvSpPr>
            <a:spLocks noGrp="1"/>
          </p:cNvSpPr>
          <p:nvPr>
            <p:ph type="pic" sz="quarter" idx="11"/>
          </p:nvPr>
        </p:nvSpPr>
        <p:spPr>
          <a:xfrm>
            <a:off x="5347884" y="1306"/>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Slide_opt2">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3792079"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4350080" y="170517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4350079" y="421413"/>
            <a:ext cx="4236359"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72" name="Picture 71" descr="Logo&#10;&#10;Description automatically generated with medium confidence">
            <a:extLst>
              <a:ext uri="{FF2B5EF4-FFF2-40B4-BE49-F238E27FC236}">
                <a16:creationId xmlns:a16="http://schemas.microsoft.com/office/drawing/2014/main" id="{A7E1376B-7710-0DD8-EA1F-07505FDD1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24879" y="3970892"/>
            <a:ext cx="1642925" cy="1081292"/>
          </a:xfrm>
          <a:prstGeom prst="rect">
            <a:avLst/>
          </a:prstGeom>
        </p:spPr>
      </p:pic>
      <p:sp>
        <p:nvSpPr>
          <p:cNvPr id="3" name="Picture Placeholder 12">
            <a:extLst>
              <a:ext uri="{FF2B5EF4-FFF2-40B4-BE49-F238E27FC236}">
                <a16:creationId xmlns:a16="http://schemas.microsoft.com/office/drawing/2014/main" id="{666F29F3-5F63-ECBC-D7F4-B4046920754E}"/>
              </a:ext>
            </a:extLst>
          </p:cNvPr>
          <p:cNvSpPr>
            <a:spLocks noGrp="1"/>
          </p:cNvSpPr>
          <p:nvPr>
            <p:ph type="pic" sz="quarter" idx="11"/>
          </p:nvPr>
        </p:nvSpPr>
        <p:spPr>
          <a:xfrm>
            <a:off x="0" y="2149"/>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4E101A4-56D7-2B69-7070-2CA34A9EEFCC}"/>
              </a:ext>
            </a:extLst>
          </p:cNvPr>
          <p:cNvSpPr>
            <a:spLocks noGrp="1"/>
          </p:cNvSpPr>
          <p:nvPr>
            <p:ph type="pic" sz="quarter" idx="11"/>
          </p:nvPr>
        </p:nvSpPr>
        <p:spPr>
          <a:xfrm>
            <a:off x="0" y="0"/>
            <a:ext cx="9144000"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260047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Image Slide_opt1">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8" name="Picture Placeholder 12">
            <a:extLst>
              <a:ext uri="{FF2B5EF4-FFF2-40B4-BE49-F238E27FC236}">
                <a16:creationId xmlns:a16="http://schemas.microsoft.com/office/drawing/2014/main" id="{C6CDE099-1FB8-58A8-FC61-4700ECB4DA69}"/>
              </a:ext>
            </a:extLst>
          </p:cNvPr>
          <p:cNvSpPr>
            <a:spLocks noGrp="1"/>
          </p:cNvSpPr>
          <p:nvPr>
            <p:ph type="pic" sz="quarter" idx="13"/>
          </p:nvPr>
        </p:nvSpPr>
        <p:spPr>
          <a:xfrm>
            <a:off x="4379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EC66147D-9FC7-612D-FFE0-F5B777FAF52E}"/>
              </a:ext>
            </a:extLst>
          </p:cNvPr>
          <p:cNvSpPr>
            <a:spLocks noGrp="1"/>
          </p:cNvSpPr>
          <p:nvPr>
            <p:ph type="pic" sz="quarter" idx="14"/>
          </p:nvPr>
        </p:nvSpPr>
        <p:spPr>
          <a:xfrm>
            <a:off x="33214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1" name="Picture Placeholder 12">
            <a:extLst>
              <a:ext uri="{FF2B5EF4-FFF2-40B4-BE49-F238E27FC236}">
                <a16:creationId xmlns:a16="http://schemas.microsoft.com/office/drawing/2014/main" id="{2BA07D73-342E-F574-3FF1-6110E6D91C04}"/>
              </a:ext>
            </a:extLst>
          </p:cNvPr>
          <p:cNvSpPr>
            <a:spLocks noGrp="1"/>
          </p:cNvSpPr>
          <p:nvPr>
            <p:ph type="pic" sz="quarter" idx="15"/>
          </p:nvPr>
        </p:nvSpPr>
        <p:spPr>
          <a:xfrm>
            <a:off x="6184341"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433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grey_opt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18CBD-6FF2-33EA-7CEC-90D3B43D5D11}"/>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22" name="Picture 21" descr="Icon&#10;&#10;Description automatically generated">
            <a:extLst>
              <a:ext uri="{FF2B5EF4-FFF2-40B4-BE49-F238E27FC236}">
                <a16:creationId xmlns:a16="http://schemas.microsoft.com/office/drawing/2014/main" id="{CC92E8A1-37D3-2FC9-50B2-B212428499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01261" y="181"/>
            <a:ext cx="4342739" cy="514313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_opt2">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9" name="Picture Placeholder 12">
            <a:extLst>
              <a:ext uri="{FF2B5EF4-FFF2-40B4-BE49-F238E27FC236}">
                <a16:creationId xmlns:a16="http://schemas.microsoft.com/office/drawing/2014/main" id="{4441B3FD-1279-E5F0-E2EF-2F813922601B}"/>
              </a:ext>
            </a:extLst>
          </p:cNvPr>
          <p:cNvSpPr>
            <a:spLocks noGrp="1"/>
          </p:cNvSpPr>
          <p:nvPr>
            <p:ph type="pic" sz="quarter" idx="13"/>
          </p:nvPr>
        </p:nvSpPr>
        <p:spPr>
          <a:xfrm>
            <a:off x="1786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6981FABC-D64E-DD4E-DD40-88B87CDE4C1B}"/>
              </a:ext>
            </a:extLst>
          </p:cNvPr>
          <p:cNvSpPr>
            <a:spLocks noGrp="1"/>
          </p:cNvSpPr>
          <p:nvPr>
            <p:ph type="pic" sz="quarter" idx="14"/>
          </p:nvPr>
        </p:nvSpPr>
        <p:spPr>
          <a:xfrm>
            <a:off x="30621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Picture Placeholder 12">
            <a:extLst>
              <a:ext uri="{FF2B5EF4-FFF2-40B4-BE49-F238E27FC236}">
                <a16:creationId xmlns:a16="http://schemas.microsoft.com/office/drawing/2014/main" id="{267225A8-DF92-6DC4-B9E0-536C7B8E9CEE}"/>
              </a:ext>
            </a:extLst>
          </p:cNvPr>
          <p:cNvSpPr>
            <a:spLocks noGrp="1"/>
          </p:cNvSpPr>
          <p:nvPr>
            <p:ph type="pic" sz="quarter" idx="15"/>
          </p:nvPr>
        </p:nvSpPr>
        <p:spPr>
          <a:xfrm>
            <a:off x="5925046"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81135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Image Slide_opt3">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D8CD300-AFD2-A445-594E-242C47286653}"/>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main images</a:t>
            </a:r>
            <a:endParaRPr lang="en-US"/>
          </a:p>
        </p:txBody>
      </p:sp>
      <p:sp>
        <p:nvSpPr>
          <p:cNvPr id="7" name="Picture Placeholder 12">
            <a:extLst>
              <a:ext uri="{FF2B5EF4-FFF2-40B4-BE49-F238E27FC236}">
                <a16:creationId xmlns:a16="http://schemas.microsoft.com/office/drawing/2014/main" id="{26C29E3D-6339-BE55-5799-0028BAFC3DEA}"/>
              </a:ext>
            </a:extLst>
          </p:cNvPr>
          <p:cNvSpPr>
            <a:spLocks noGrp="1"/>
          </p:cNvSpPr>
          <p:nvPr>
            <p:ph type="pic" sz="quarter" idx="13"/>
          </p:nvPr>
        </p:nvSpPr>
        <p:spPr>
          <a:xfrm>
            <a:off x="1279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8" name="Picture Placeholder 12">
            <a:extLst>
              <a:ext uri="{FF2B5EF4-FFF2-40B4-BE49-F238E27FC236}">
                <a16:creationId xmlns:a16="http://schemas.microsoft.com/office/drawing/2014/main" id="{5557DA65-DD09-B94E-7CC0-8C994100CDE0}"/>
              </a:ext>
            </a:extLst>
          </p:cNvPr>
          <p:cNvSpPr>
            <a:spLocks noGrp="1"/>
          </p:cNvSpPr>
          <p:nvPr>
            <p:ph type="pic" sz="quarter" idx="14"/>
          </p:nvPr>
        </p:nvSpPr>
        <p:spPr>
          <a:xfrm>
            <a:off x="30114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9" name="Picture Placeholder 12">
            <a:extLst>
              <a:ext uri="{FF2B5EF4-FFF2-40B4-BE49-F238E27FC236}">
                <a16:creationId xmlns:a16="http://schemas.microsoft.com/office/drawing/2014/main" id="{3B0D28BD-15AE-5855-9139-0860ED508082}"/>
              </a:ext>
            </a:extLst>
          </p:cNvPr>
          <p:cNvSpPr>
            <a:spLocks noGrp="1"/>
          </p:cNvSpPr>
          <p:nvPr>
            <p:ph type="pic" sz="quarter" idx="15"/>
          </p:nvPr>
        </p:nvSpPr>
        <p:spPr>
          <a:xfrm>
            <a:off x="5874402"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2520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Slide_opt4">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69895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_opt3">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71280F10-9A00-38FC-CBBE-9B2D4CB648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7" cy="1879801"/>
          </a:xfrm>
          <a:prstGeom prst="rect">
            <a:avLst/>
          </a:prstGeom>
        </p:spPr>
      </p:pic>
      <p:sp>
        <p:nvSpPr>
          <p:cNvPr id="8" name="Title Placeholder 1">
            <a:extLst>
              <a:ext uri="{FF2B5EF4-FFF2-40B4-BE49-F238E27FC236}">
                <a16:creationId xmlns:a16="http://schemas.microsoft.com/office/drawing/2014/main" id="{0F23457A-38BB-DF64-F930-13DF3E90421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Thank you.</a:t>
            </a:r>
            <a:endParaRPr lang="en-US"/>
          </a:p>
        </p:txBody>
      </p:sp>
    </p:spTree>
    <p:extLst>
      <p:ext uri="{BB962C8B-B14F-4D97-AF65-F5344CB8AC3E}">
        <p14:creationId xmlns:p14="http://schemas.microsoft.com/office/powerpoint/2010/main" val="1894742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03C3B"/>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101275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_opt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289"/>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17D69"/>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3220433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ver Slide_white_opt5">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3361AAEB-6C7B-5F0D-3DDA-46AA77828E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5" name="Picture Placeholder 12">
            <a:extLst>
              <a:ext uri="{FF2B5EF4-FFF2-40B4-BE49-F238E27FC236}">
                <a16:creationId xmlns:a16="http://schemas.microsoft.com/office/drawing/2014/main" id="{33245DD0-E1EA-2F7B-4C13-C59CAF211628}"/>
              </a:ext>
            </a:extLst>
          </p:cNvPr>
          <p:cNvSpPr>
            <a:spLocks noGrp="1"/>
          </p:cNvSpPr>
          <p:nvPr>
            <p:ph type="pic" sz="quarter" idx="10"/>
          </p:nvPr>
        </p:nvSpPr>
        <p:spPr>
          <a:xfrm>
            <a:off x="5554548" y="0"/>
            <a:ext cx="3589452" cy="5143500"/>
          </a:xfrm>
          <a:prstGeom prst="rect">
            <a:avLst/>
          </a:prstGeom>
          <a:noFill/>
        </p:spPr>
        <p:txBody>
          <a:bodyPr anchor="ctr"/>
          <a:lstStyle>
            <a:lvl1pPr marL="0" indent="0" algn="ctr">
              <a:buNone/>
              <a:defRPr b="0" i="0">
                <a:latin typeface="Outfit" pitchFamily="2" charset="0"/>
              </a:defRPr>
            </a:lvl1pPr>
          </a:lstStyle>
          <a:p>
            <a:r>
              <a:rPr lang="en-US"/>
              <a:t>Click icon to add picture</a:t>
            </a:r>
          </a:p>
        </p:txBody>
      </p:sp>
      <p:sp>
        <p:nvSpPr>
          <p:cNvPr id="6" name="object 3">
            <a:extLst>
              <a:ext uri="{FF2B5EF4-FFF2-40B4-BE49-F238E27FC236}">
                <a16:creationId xmlns:a16="http://schemas.microsoft.com/office/drawing/2014/main" id="{5C0919DA-B37C-0904-DC55-C9EBD7737829}"/>
              </a:ext>
            </a:extLst>
          </p:cNvPr>
          <p:cNvSpPr/>
          <p:nvPr userDrawn="1"/>
        </p:nvSpPr>
        <p:spPr>
          <a:xfrm>
            <a:off x="5401549"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8" name="Title Placeholder 1">
            <a:extLst>
              <a:ext uri="{FF2B5EF4-FFF2-40B4-BE49-F238E27FC236}">
                <a16:creationId xmlns:a16="http://schemas.microsoft.com/office/drawing/2014/main" id="{2216A7E4-03F1-C07A-3FA9-41821DDE2F06}"/>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9" name="Subtitle 2">
            <a:extLst>
              <a:ext uri="{FF2B5EF4-FFF2-40B4-BE49-F238E27FC236}">
                <a16:creationId xmlns:a16="http://schemas.microsoft.com/office/drawing/2014/main" id="{D6C631B4-5EDC-F341-19C0-186CCB71A37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US"/>
              <a:t>Click to edit Master subtitle style</a:t>
            </a:r>
          </a:p>
        </p:txBody>
      </p:sp>
    </p:spTree>
    <p:extLst>
      <p:ext uri="{BB962C8B-B14F-4D97-AF65-F5344CB8AC3E}">
        <p14:creationId xmlns:p14="http://schemas.microsoft.com/office/powerpoint/2010/main" val="1046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green_opt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1" y="0"/>
            <a:ext cx="9143999" cy="51435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 name="Subtitle 2">
            <a:extLst>
              <a:ext uri="{FF2B5EF4-FFF2-40B4-BE49-F238E27FC236}">
                <a16:creationId xmlns:a16="http://schemas.microsoft.com/office/drawing/2014/main" id="{A30411B7-870E-526A-63C0-7491D265319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5954" y="0"/>
            <a:ext cx="439804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Tree>
    <p:extLst>
      <p:ext uri="{BB962C8B-B14F-4D97-AF65-F5344CB8AC3E}">
        <p14:creationId xmlns:p14="http://schemas.microsoft.com/office/powerpoint/2010/main" val="31609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white_opt3">
    <p:spTree>
      <p:nvGrpSpPr>
        <p:cNvPr id="1" name=""/>
        <p:cNvGrpSpPr/>
        <p:nvPr/>
      </p:nvGrpSpPr>
      <p:grpSpPr>
        <a:xfrm>
          <a:off x="0" y="0"/>
          <a:ext cx="0" cy="0"/>
          <a:chOff x="0" y="0"/>
          <a:chExt cx="0" cy="0"/>
        </a:xfrm>
      </p:grpSpPr>
      <p:pic>
        <p:nvPicPr>
          <p:cNvPr id="6" name="Picture 5" descr="A group of people inside a building&#10;&#10;Description automatically generated with medium confidence">
            <a:extLst>
              <a:ext uri="{FF2B5EF4-FFF2-40B4-BE49-F238E27FC236}">
                <a16:creationId xmlns:a16="http://schemas.microsoft.com/office/drawing/2014/main" id="{58AAB12F-A906-1F06-31DB-042EF3133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5531" y="-1123"/>
            <a:ext cx="4492911" cy="45206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3" name="Picture Placeholder 6">
            <a:extLst>
              <a:ext uri="{FF2B5EF4-FFF2-40B4-BE49-F238E27FC236}">
                <a16:creationId xmlns:a16="http://schemas.microsoft.com/office/drawing/2014/main" id="{90DEBE9C-A3B3-8A25-ACF6-5DE4D57E1A17}"/>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17652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2295549-C08F-2833-10A2-22BF12289814}"/>
              </a:ext>
            </a:extLst>
          </p:cNvPr>
          <p:cNvSpPr/>
          <p:nvPr userDrawn="1"/>
        </p:nvSpPr>
        <p:spPr>
          <a:xfrm>
            <a:off x="0"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7" name="Picture 6" descr="A picture containing text, sky, outdoor, green&#10;&#10;Description automatically generated">
            <a:extLst>
              <a:ext uri="{FF2B5EF4-FFF2-40B4-BE49-F238E27FC236}">
                <a16:creationId xmlns:a16="http://schemas.microsoft.com/office/drawing/2014/main" id="{A87E668B-9E4F-B66A-219F-844904B174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8369" y="-1125"/>
            <a:ext cx="4490207" cy="4517954"/>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5" name="Picture 4" descr="Logo&#10;&#10;Description automatically generated">
            <a:extLst>
              <a:ext uri="{FF2B5EF4-FFF2-40B4-BE49-F238E27FC236}">
                <a16:creationId xmlns:a16="http://schemas.microsoft.com/office/drawing/2014/main" id="{56800AB7-3DD6-1390-0D81-070E14CB5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Picture Placeholder 6">
            <a:extLst>
              <a:ext uri="{FF2B5EF4-FFF2-40B4-BE49-F238E27FC236}">
                <a16:creationId xmlns:a16="http://schemas.microsoft.com/office/drawing/2014/main" id="{6A67FF1C-2AE3-AC33-1C9E-A9127729BFE2}"/>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03309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white_opt4_2">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5BAB2048-AC9E-1F4A-D866-B15D7071D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85146" y="-5523"/>
            <a:ext cx="4257706" cy="5154677"/>
          </a:xfrm>
          <a:prstGeom prst="rect">
            <a:avLst/>
          </a:prstGeom>
        </p:spPr>
      </p:pic>
      <p:pic>
        <p:nvPicPr>
          <p:cNvPr id="9" name="Picture 8">
            <a:extLst>
              <a:ext uri="{FF2B5EF4-FFF2-40B4-BE49-F238E27FC236}">
                <a16:creationId xmlns:a16="http://schemas.microsoft.com/office/drawing/2014/main" id="{849D4D7D-7842-485B-36C3-917F4255A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2789" y="-5523"/>
            <a:ext cx="2878105" cy="29425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2" name="Picture Placeholder 8">
            <a:extLst>
              <a:ext uri="{FF2B5EF4-FFF2-40B4-BE49-F238E27FC236}">
                <a16:creationId xmlns:a16="http://schemas.microsoft.com/office/drawing/2014/main" id="{5B0E4720-DC61-098C-8125-F7EF583CA320}"/>
              </a:ext>
            </a:extLst>
          </p:cNvPr>
          <p:cNvSpPr>
            <a:spLocks noGrp="1"/>
          </p:cNvSpPr>
          <p:nvPr>
            <p:ph type="pic" sz="quarter" idx="10"/>
          </p:nvPr>
        </p:nvSpPr>
        <p:spPr>
          <a:xfrm>
            <a:off x="5812790"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13564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green_opt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298603-0265-B51E-5AFA-28B77C5D93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0"/>
            <a:ext cx="9152642" cy="5148000"/>
          </a:xfrm>
          <a:prstGeom prst="rect">
            <a:avLst/>
          </a:prstGeom>
        </p:spPr>
      </p:pic>
      <p:pic>
        <p:nvPicPr>
          <p:cNvPr id="5" name="Picture 4" descr="Logo&#10;&#10;Description automatically generated">
            <a:extLst>
              <a:ext uri="{FF2B5EF4-FFF2-40B4-BE49-F238E27FC236}">
                <a16:creationId xmlns:a16="http://schemas.microsoft.com/office/drawing/2014/main" id="{60B11714-66E0-73E7-21D9-A04EC04528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Subtitle 2">
            <a:extLst>
              <a:ext uri="{FF2B5EF4-FFF2-40B4-BE49-F238E27FC236}">
                <a16:creationId xmlns:a16="http://schemas.microsoft.com/office/drawing/2014/main" id="{DDC1EBCA-571F-432C-54DC-A169C3608F9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7" name="Title Placeholder 1">
            <a:extLst>
              <a:ext uri="{FF2B5EF4-FFF2-40B4-BE49-F238E27FC236}">
                <a16:creationId xmlns:a16="http://schemas.microsoft.com/office/drawing/2014/main" id="{7EC8DA54-688C-5EFC-0681-FB90111AA67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3" name="Picture 2" descr="A picture containing sky, building, outdoor, structure&#10;&#10;Description automatically generated">
            <a:extLst>
              <a:ext uri="{FF2B5EF4-FFF2-40B4-BE49-F238E27FC236}">
                <a16:creationId xmlns:a16="http://schemas.microsoft.com/office/drawing/2014/main" id="{DFCDE3D0-BC23-0D56-1107-07EABC2762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12789" y="-5523"/>
            <a:ext cx="2878104" cy="2942574"/>
          </a:xfrm>
          <a:prstGeom prst="rect">
            <a:avLst/>
          </a:prstGeom>
        </p:spPr>
      </p:pic>
      <p:sp>
        <p:nvSpPr>
          <p:cNvPr id="4" name="Picture Placeholder 8">
            <a:extLst>
              <a:ext uri="{FF2B5EF4-FFF2-40B4-BE49-F238E27FC236}">
                <a16:creationId xmlns:a16="http://schemas.microsoft.com/office/drawing/2014/main" id="{4F0807F8-6F11-2AD6-E61F-AAF048058D2F}"/>
              </a:ext>
            </a:extLst>
          </p:cNvPr>
          <p:cNvSpPr>
            <a:spLocks noGrp="1"/>
          </p:cNvSpPr>
          <p:nvPr>
            <p:ph type="pic" sz="quarter" idx="10"/>
          </p:nvPr>
        </p:nvSpPr>
        <p:spPr>
          <a:xfrm>
            <a:off x="5819926"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tx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94885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white_opt5_1">
    <p:spTree>
      <p:nvGrpSpPr>
        <p:cNvPr id="1" name=""/>
        <p:cNvGrpSpPr/>
        <p:nvPr/>
      </p:nvGrpSpPr>
      <p:grpSpPr>
        <a:xfrm>
          <a:off x="0" y="0"/>
          <a:ext cx="0" cy="0"/>
          <a:chOff x="0" y="0"/>
          <a:chExt cx="0" cy="0"/>
        </a:xfrm>
      </p:grpSpPr>
      <p:pic>
        <p:nvPicPr>
          <p:cNvPr id="3" name="Picture 2" descr="People walking in front of a building&#10;&#10;Description automatically generated with low confidence">
            <a:extLst>
              <a:ext uri="{FF2B5EF4-FFF2-40B4-BE49-F238E27FC236}">
                <a16:creationId xmlns:a16="http://schemas.microsoft.com/office/drawing/2014/main" id="{D825D899-3701-A821-CF70-373ED20C7D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59552" y="0"/>
            <a:ext cx="3584448" cy="514350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2" name="object 3">
            <a:extLst>
              <a:ext uri="{FF2B5EF4-FFF2-40B4-BE49-F238E27FC236}">
                <a16:creationId xmlns:a16="http://schemas.microsoft.com/office/drawing/2014/main" id="{89B06EA9-5726-1883-D30F-BFF95D19A571}"/>
              </a:ext>
            </a:extLst>
          </p:cNvPr>
          <p:cNvSpPr/>
          <p:nvPr userDrawn="1"/>
        </p:nvSpPr>
        <p:spPr>
          <a:xfrm>
            <a:off x="5399047"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3" name="Title Placeholder 1">
            <a:extLst>
              <a:ext uri="{FF2B5EF4-FFF2-40B4-BE49-F238E27FC236}">
                <a16:creationId xmlns:a16="http://schemas.microsoft.com/office/drawing/2014/main" id="{4E998EA2-4145-3937-3457-AE70AAE0E5A7}"/>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4" name="Subtitle 2">
            <a:extLst>
              <a:ext uri="{FF2B5EF4-FFF2-40B4-BE49-F238E27FC236}">
                <a16:creationId xmlns:a16="http://schemas.microsoft.com/office/drawing/2014/main" id="{83D9B738-0A38-3F95-E441-05394665AD5D}"/>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9" name="Picture Placeholder 12">
            <a:extLst>
              <a:ext uri="{FF2B5EF4-FFF2-40B4-BE49-F238E27FC236}">
                <a16:creationId xmlns:a16="http://schemas.microsoft.com/office/drawing/2014/main" id="{3D93502A-F937-F227-B1D6-80A95B70856E}"/>
              </a:ext>
            </a:extLst>
          </p:cNvPr>
          <p:cNvSpPr>
            <a:spLocks noGrp="1"/>
          </p:cNvSpPr>
          <p:nvPr>
            <p:ph type="pic" sz="quarter" idx="10"/>
          </p:nvPr>
        </p:nvSpPr>
        <p:spPr>
          <a:xfrm>
            <a:off x="5554548" y="0"/>
            <a:ext cx="3589452"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625395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D371A-D2D5-4200-2DCE-D7D59B366953}"/>
              </a:ext>
            </a:extLst>
          </p:cNvPr>
          <p:cNvSpPr>
            <a:spLocks noGrp="1"/>
          </p:cNvSpPr>
          <p:nvPr>
            <p:ph type="title"/>
          </p:nvPr>
        </p:nvSpPr>
        <p:spPr>
          <a:xfrm>
            <a:off x="628903" y="273637"/>
            <a:ext cx="7886195" cy="994188"/>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4288139380"/>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661" r:id="rId3"/>
    <p:sldLayoutId id="2147483698" r:id="rId4"/>
    <p:sldLayoutId id="2147483716" r:id="rId5"/>
    <p:sldLayoutId id="2147483867" r:id="rId6"/>
    <p:sldLayoutId id="2147483785" r:id="rId7"/>
    <p:sldLayoutId id="2147483793" r:id="rId8"/>
    <p:sldLayoutId id="2147483730" r:id="rId9"/>
    <p:sldLayoutId id="2147483699" r:id="rId10"/>
    <p:sldLayoutId id="2147483804" r:id="rId11"/>
    <p:sldLayoutId id="2147483830" r:id="rId12"/>
    <p:sldLayoutId id="2147483823" r:id="rId13"/>
    <p:sldLayoutId id="2147483853" r:id="rId14"/>
    <p:sldLayoutId id="2147483690" r:id="rId15"/>
    <p:sldLayoutId id="2147483673" r:id="rId16"/>
    <p:sldLayoutId id="2147483840" r:id="rId17"/>
    <p:sldLayoutId id="2147483720" r:id="rId18"/>
    <p:sldLayoutId id="2147483667" r:id="rId19"/>
    <p:sldLayoutId id="2147483664" r:id="rId20"/>
    <p:sldLayoutId id="2147483862" r:id="rId21"/>
    <p:sldLayoutId id="2147483864" r:id="rId22"/>
    <p:sldLayoutId id="2147483674" r:id="rId23"/>
    <p:sldLayoutId id="2147483676" r:id="rId24"/>
    <p:sldLayoutId id="2147483675" r:id="rId25"/>
    <p:sldLayoutId id="2147483662" r:id="rId26"/>
    <p:sldLayoutId id="2147483678" r:id="rId27"/>
    <p:sldLayoutId id="2147483687" r:id="rId28"/>
    <p:sldLayoutId id="2147483689" r:id="rId29"/>
    <p:sldLayoutId id="2147483700" r:id="rId30"/>
    <p:sldLayoutId id="2147483701" r:id="rId31"/>
    <p:sldLayoutId id="2147483702" r:id="rId32"/>
    <p:sldLayoutId id="2147483680" r:id="rId33"/>
    <p:sldLayoutId id="2147483719" r:id="rId34"/>
    <p:sldLayoutId id="2147483682" r:id="rId35"/>
    <p:sldLayoutId id="2147483868" r:id="rId36"/>
  </p:sldLayoutIdLst>
  <p:txStyles>
    <p:titleStyle>
      <a:lvl1pPr algn="l" defTabSz="415869" rtl="0" eaLnBrk="1" latinLnBrk="0" hangingPunct="1">
        <a:lnSpc>
          <a:spcPct val="90000"/>
        </a:lnSpc>
        <a:spcBef>
          <a:spcPct val="0"/>
        </a:spcBef>
        <a:buNone/>
        <a:defRPr sz="2001" b="0" i="0" kern="1200">
          <a:solidFill>
            <a:srgbClr val="003C3B"/>
          </a:solidFill>
          <a:latin typeface="Outfit" pitchFamily="2" charset="0"/>
          <a:ea typeface="+mj-ea"/>
          <a:cs typeface="+mj-cs"/>
        </a:defRPr>
      </a:lvl1pPr>
    </p:titleStyle>
    <p:bodyStyle>
      <a:lvl1pPr marL="103967" indent="-103967" algn="l" defTabSz="415869" rtl="0" eaLnBrk="1" latinLnBrk="0" hangingPunct="1">
        <a:lnSpc>
          <a:spcPct val="90000"/>
        </a:lnSpc>
        <a:spcBef>
          <a:spcPts val="455"/>
        </a:spcBef>
        <a:buFont typeface="Arial" panose="020B0604020202020204" pitchFamily="34" charset="0"/>
        <a:buChar char="•"/>
        <a:defRPr sz="1273" kern="1200">
          <a:solidFill>
            <a:schemeClr val="tx1"/>
          </a:solidFill>
          <a:latin typeface="+mn-lt"/>
          <a:ea typeface="+mn-ea"/>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092" kern="1200">
          <a:solidFill>
            <a:schemeClr val="tx1"/>
          </a:solidFill>
          <a:latin typeface="+mn-lt"/>
          <a:ea typeface="+mn-ea"/>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910" kern="1200">
          <a:solidFill>
            <a:schemeClr val="tx1"/>
          </a:solidFill>
          <a:latin typeface="+mn-lt"/>
          <a:ea typeface="+mn-ea"/>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tinyurl.com/8f9pwf4k"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30.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31.svg"/><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image" Target="../media/image35.svg"/><Relationship Id="rId5" Type="http://schemas.openxmlformats.org/officeDocument/2006/relationships/image" Target="../media/image34.svg"/><Relationship Id="rId4" Type="http://schemas.openxmlformats.org/officeDocument/2006/relationships/image" Target="../media/image33.svg"/><Relationship Id="rId9" Type="http://schemas.openxmlformats.org/officeDocument/2006/relationships/image" Target="../media/image38.svg"/></Relationships>
</file>

<file path=ppt/slides/_rels/slide1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5.png"/><Relationship Id="rId7" Type="http://schemas.openxmlformats.org/officeDocument/2006/relationships/image" Target="../media/image35.sv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34.svg"/><Relationship Id="rId5" Type="http://schemas.openxmlformats.org/officeDocument/2006/relationships/image" Target="../media/image33.sv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hyperlink" Target="https://www.exeter.ac.uk/media/universityofexeter/doctoralcollege/researcherdevelopment/images/Code_of_conduct.pdf"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5.png"/><Relationship Id="rId7" Type="http://schemas.openxmlformats.org/officeDocument/2006/relationships/image" Target="../media/image35.svg"/><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image" Target="../media/image34.svg"/><Relationship Id="rId5" Type="http://schemas.openxmlformats.org/officeDocument/2006/relationships/image" Target="../media/image33.sv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svg"/></Relationships>
</file>

<file path=ppt/slides/_rels/slide2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5.png"/><Relationship Id="rId7" Type="http://schemas.openxmlformats.org/officeDocument/2006/relationships/image" Target="../media/image35.sv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34.svg"/><Relationship Id="rId5" Type="http://schemas.openxmlformats.org/officeDocument/2006/relationships/image" Target="../media/image33.sv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svg"/></Relationships>
</file>

<file path=ppt/slides/_rels/slide2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5.png"/><Relationship Id="rId7" Type="http://schemas.openxmlformats.org/officeDocument/2006/relationships/image" Target="../media/image35.sv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34.svg"/><Relationship Id="rId5" Type="http://schemas.openxmlformats.org/officeDocument/2006/relationships/image" Target="../media/image33.sv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svg"/></Relationships>
</file>

<file path=ppt/slides/_rels/slide2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5.png"/><Relationship Id="rId7" Type="http://schemas.openxmlformats.org/officeDocument/2006/relationships/image" Target="../media/image35.sv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34.svg"/><Relationship Id="rId5" Type="http://schemas.openxmlformats.org/officeDocument/2006/relationships/image" Target="../media/image33.sv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svg"/></Relationships>
</file>

<file path=ppt/slides/_rels/slide2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5.png"/><Relationship Id="rId7" Type="http://schemas.openxmlformats.org/officeDocument/2006/relationships/image" Target="../media/image35.svg"/><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34.svg"/><Relationship Id="rId5" Type="http://schemas.openxmlformats.org/officeDocument/2006/relationships/image" Target="../media/image33.sv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svg"/></Relationships>
</file>

<file path=ppt/slides/_rels/slide2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5.png"/><Relationship Id="rId7" Type="http://schemas.openxmlformats.org/officeDocument/2006/relationships/image" Target="../media/image35.svg"/><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34.svg"/><Relationship Id="rId5" Type="http://schemas.openxmlformats.org/officeDocument/2006/relationships/image" Target="../media/image33.sv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sv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hyperlink" Target="http://doi.org/10.5281/zenodo.4906004" TargetMode="External"/><Relationship Id="rId5" Type="http://schemas.openxmlformats.org/officeDocument/2006/relationships/hyperlink" Target="https://www.scriberia.com/" TargetMode="Externa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sv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28.sv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0.svg"/><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hyperlink" Target="http://www.exeter.ac.uk/cgr/researchethics/" TargetMode="External"/><Relationship Id="rId5" Type="http://schemas.openxmlformats.org/officeDocument/2006/relationships/hyperlink" Target="mailto:rdm@exeter.ac.uk" TargetMode="External"/><Relationship Id="rId4" Type="http://schemas.openxmlformats.org/officeDocument/2006/relationships/hyperlink" Target="https://dmponline.exeter.ac.u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5.xml"/><Relationship Id="rId6" Type="http://schemas.openxmlformats.org/officeDocument/2006/relationships/image" Target="../media/image43.svg"/><Relationship Id="rId5" Type="http://schemas.openxmlformats.org/officeDocument/2006/relationships/image" Target="../media/image42.svg"/><Relationship Id="rId4" Type="http://schemas.openxmlformats.org/officeDocument/2006/relationships/image" Target="../media/image41.sv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hyperlink" Target="http://doi.org/10.5281/zenodo.4323154" TargetMode="External"/><Relationship Id="rId5" Type="http://schemas.openxmlformats.org/officeDocument/2006/relationships/hyperlink" Target="https://www.scriberia.com/" TargetMode="Externa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5.xml"/><Relationship Id="rId4" Type="http://schemas.openxmlformats.org/officeDocument/2006/relationships/image" Target="../media/image45.sv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notesSlide" Target="../notesSlides/notesSlide37.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notesSlide" Target="../notesSlides/notesSlide38.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notesSlide" Target="../notesSlides/notesSlide39.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notesSlide" Target="../notesSlides/notesSlide40.xml"/><Relationship Id="rId1" Type="http://schemas.openxmlformats.org/officeDocument/2006/relationships/slideLayout" Target="../slideLayouts/slideLayout25.xml"/><Relationship Id="rId5" Type="http://schemas.openxmlformats.org/officeDocument/2006/relationships/image" Target="../media/image48.sv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notesSlide" Target="../notesSlides/notesSlide41.xml"/><Relationship Id="rId1" Type="http://schemas.openxmlformats.org/officeDocument/2006/relationships/slideLayout" Target="../slideLayouts/slideLayout25.xml"/><Relationship Id="rId5" Type="http://schemas.openxmlformats.org/officeDocument/2006/relationships/image" Target="../media/image50.sv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notesSlide" Target="../notesSlides/notesSlide42.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notesSlide" Target="../notesSlides/notesSlide43.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notesSlide" Target="../notesSlides/notesSlide44.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5.xml"/><Relationship Id="rId6" Type="http://schemas.openxmlformats.org/officeDocument/2006/relationships/hyperlink" Target="http://doi.org/10.5281/zenodo.4323154" TargetMode="External"/><Relationship Id="rId5" Type="http://schemas.openxmlformats.org/officeDocument/2006/relationships/hyperlink" Target="https://www.scriberia.com/" TargetMode="External"/><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5.xml"/><Relationship Id="rId4" Type="http://schemas.openxmlformats.org/officeDocument/2006/relationships/image" Target="../media/image28.sv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5.png"/><Relationship Id="rId1" Type="http://schemas.openxmlformats.org/officeDocument/2006/relationships/slideLayout" Target="../slideLayouts/slideLayout25.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5.png"/><Relationship Id="rId1" Type="http://schemas.openxmlformats.org/officeDocument/2006/relationships/slideLayout" Target="../slideLayouts/slideLayout25.xm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hyperlink" Target="https://creativecommons.org/licenses/by/3.0/" TargetMode="External"/><Relationship Id="rId2"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1.png"/><Relationship Id="rId7" Type="http://schemas.openxmlformats.org/officeDocument/2006/relationships/image" Target="../media/image66.svg"/><Relationship Id="rId2"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image" Target="../media/image65.svg"/><Relationship Id="rId5" Type="http://schemas.openxmlformats.org/officeDocument/2006/relationships/image" Target="../media/image63.svg"/><Relationship Id="rId10" Type="http://schemas.openxmlformats.org/officeDocument/2006/relationships/hyperlink" Target="https://creativecommons.org/licenses/by/3.0/" TargetMode="External"/><Relationship Id="rId4" Type="http://schemas.openxmlformats.org/officeDocument/2006/relationships/image" Target="../media/image62.png"/><Relationship Id="rId9"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5.png"/><Relationship Id="rId1" Type="http://schemas.openxmlformats.org/officeDocument/2006/relationships/slideLayout" Target="../slideLayouts/slideLayout25.xml"/><Relationship Id="rId5" Type="http://schemas.openxmlformats.org/officeDocument/2006/relationships/hyperlink" Target="http://doi.org/10.5281/zenodo.7587336" TargetMode="External"/><Relationship Id="rId4" Type="http://schemas.openxmlformats.org/officeDocument/2006/relationships/hyperlink" Target="https://www.scriberia.com/"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github.com/alan-turing-institute/the-turing-way" TargetMode="External"/><Relationship Id="rId13" Type="http://schemas.openxmlformats.org/officeDocument/2006/relationships/image" Target="../media/image69.png"/><Relationship Id="rId3" Type="http://schemas.openxmlformats.org/officeDocument/2006/relationships/hyperlink" Target="https://creativecommons.org/licenses/by/4.0/" TargetMode="External"/><Relationship Id="rId7" Type="http://schemas.openxmlformats.org/officeDocument/2006/relationships/hyperlink" Target="https://www.exeter.ac.uk/research/researchdatamanagement/" TargetMode="External"/><Relationship Id="rId12" Type="http://schemas.openxmlformats.org/officeDocument/2006/relationships/image" Target="../media/image25.png"/><Relationship Id="rId2" Type="http://schemas.openxmlformats.org/officeDocument/2006/relationships/hyperlink" Target="https://carpentries-incubator.github.io/python-intermediate-development/" TargetMode="External"/><Relationship Id="rId1" Type="http://schemas.openxmlformats.org/officeDocument/2006/relationships/slideLayout" Target="../slideLayouts/slideLayout25.xml"/><Relationship Id="rId6" Type="http://schemas.openxmlformats.org/officeDocument/2006/relationships/hyperlink" Target="https://www.nationalarchives.gov.uk/doc/open-government-licence/version/3/" TargetMode="External"/><Relationship Id="rId11" Type="http://schemas.openxmlformats.org/officeDocument/2006/relationships/hyperlink" Target="https://opendsa-server.cs.vt.edu/ODSA/lib/license.html" TargetMode="External"/><Relationship Id="rId5" Type="http://schemas.openxmlformats.org/officeDocument/2006/relationships/hyperlink" Target="https://www.gov.uk/service-manual/agile-delivery" TargetMode="External"/><Relationship Id="rId15" Type="http://schemas.openxmlformats.org/officeDocument/2006/relationships/hyperlink" Target="http://doi.org/10.5281/zenodo.3695300" TargetMode="External"/><Relationship Id="rId10" Type="http://schemas.openxmlformats.org/officeDocument/2006/relationships/hyperlink" Target="https://opendsa-server.cs.vt.edu/ODSA/Books/Everything/html/IntroDSA.html" TargetMode="External"/><Relationship Id="rId4" Type="http://schemas.openxmlformats.org/officeDocument/2006/relationships/hyperlink" Target="https://agilemanifesto.org/" TargetMode="External"/><Relationship Id="rId9" Type="http://schemas.openxmlformats.org/officeDocument/2006/relationships/hyperlink" Target="https://cs.stanford.edu/people/nick/compdocs/Decomposition_and_Style.pdf" TargetMode="External"/><Relationship Id="rId14" Type="http://schemas.openxmlformats.org/officeDocument/2006/relationships/hyperlink" Target="https://www.scriberia.com/"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tinyurl.com/2d8fys7e" TargetMode="External"/><Relationship Id="rId2" Type="http://schemas.openxmlformats.org/officeDocument/2006/relationships/notesSlide" Target="../notesSlides/notesSlide48.xml"/><Relationship Id="rId1" Type="http://schemas.openxmlformats.org/officeDocument/2006/relationships/slideLayout" Target="../slideLayouts/slideLayout36.xml"/><Relationship Id="rId4" Type="http://schemas.openxmlformats.org/officeDocument/2006/relationships/image" Target="../media/image70.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hyperlink" Target="http://doi.org/10.5281/zenodo.4906004" TargetMode="External"/><Relationship Id="rId5" Type="http://schemas.openxmlformats.org/officeDocument/2006/relationships/hyperlink" Target="https://www.scriberia.com/" TargetMode="Externa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8464-E38D-228B-34B7-B6AE81640D6C}"/>
              </a:ext>
            </a:extLst>
          </p:cNvPr>
          <p:cNvSpPr>
            <a:spLocks noGrp="1"/>
          </p:cNvSpPr>
          <p:nvPr>
            <p:ph type="title"/>
          </p:nvPr>
        </p:nvSpPr>
        <p:spPr>
          <a:xfrm>
            <a:off x="389157" y="1527521"/>
            <a:ext cx="4525743" cy="1714596"/>
          </a:xfrm>
        </p:spPr>
        <p:txBody>
          <a:bodyPr/>
          <a:lstStyle/>
          <a:p>
            <a:pPr algn="ctr"/>
            <a:r>
              <a:rPr lang="en-US" sz="3200">
                <a:latin typeface="Outfit"/>
              </a:rPr>
              <a:t>Software Development Best Practice</a:t>
            </a:r>
            <a:br>
              <a:rPr lang="en-US" sz="3200">
                <a:latin typeface="Outfit"/>
              </a:rPr>
            </a:br>
            <a:br>
              <a:rPr lang="en-US" sz="3200">
                <a:latin typeface="Outfit"/>
              </a:rPr>
            </a:br>
            <a:r>
              <a:rPr lang="en-US" sz="2000">
                <a:latin typeface="Outfit"/>
                <a:cs typeface="Outfit"/>
              </a:rPr>
              <a:t>Coding for Reproducible Research</a:t>
            </a:r>
            <a:endParaRPr lang="en-GB" sz="2000">
              <a:latin typeface="Outfit"/>
              <a:cs typeface="Outfit"/>
            </a:endParaRPr>
          </a:p>
        </p:txBody>
      </p:sp>
      <p:sp>
        <p:nvSpPr>
          <p:cNvPr id="3" name="Subtitle 2">
            <a:extLst>
              <a:ext uri="{FF2B5EF4-FFF2-40B4-BE49-F238E27FC236}">
                <a16:creationId xmlns:a16="http://schemas.microsoft.com/office/drawing/2014/main" id="{6DF05BC9-6D7E-7BA7-1865-D5FAF9560008}"/>
              </a:ext>
            </a:extLst>
          </p:cNvPr>
          <p:cNvSpPr>
            <a:spLocks noGrp="1"/>
          </p:cNvSpPr>
          <p:nvPr>
            <p:ph type="subTitle" idx="1"/>
          </p:nvPr>
        </p:nvSpPr>
        <p:spPr>
          <a:xfrm>
            <a:off x="621071" y="3494345"/>
            <a:ext cx="3953581" cy="425741"/>
          </a:xfrm>
        </p:spPr>
        <p:txBody>
          <a:bodyPr lIns="91440" tIns="45720" rIns="91440" bIns="45720" anchor="t"/>
          <a:lstStyle/>
          <a:p>
            <a:pPr algn="ctr"/>
            <a:r>
              <a:rPr lang="en-GB" sz="2300">
                <a:latin typeface="Outfit"/>
                <a:cs typeface="Outfit"/>
              </a:rPr>
              <a:t>December 2024</a:t>
            </a:r>
            <a:endParaRPr lang="en-US" sz="2300"/>
          </a:p>
        </p:txBody>
      </p:sp>
      <p:sp>
        <p:nvSpPr>
          <p:cNvPr id="5" name="TextBox 4">
            <a:extLst>
              <a:ext uri="{FF2B5EF4-FFF2-40B4-BE49-F238E27FC236}">
                <a16:creationId xmlns:a16="http://schemas.microsoft.com/office/drawing/2014/main" id="{B3B9FF2D-CCF8-8753-4F0C-A5A4F8F09F9D}"/>
              </a:ext>
            </a:extLst>
          </p:cNvPr>
          <p:cNvSpPr txBox="1"/>
          <p:nvPr/>
        </p:nvSpPr>
        <p:spPr>
          <a:xfrm>
            <a:off x="6006689" y="2939562"/>
            <a:ext cx="1546498" cy="369332"/>
          </a:xfrm>
          <a:prstGeom prst="rect">
            <a:avLst/>
          </a:prstGeom>
          <a:noFill/>
        </p:spPr>
        <p:txBody>
          <a:bodyPr wrap="square" rtlCol="0">
            <a:spAutoFit/>
          </a:bodyPr>
          <a:lstStyle/>
          <a:p>
            <a:pPr algn="r"/>
            <a:r>
              <a:rPr lang="en-GB">
                <a:latin typeface="Outfit" pitchFamily="2" charset="0"/>
              </a:rPr>
              <a:t>Sign in here </a:t>
            </a:r>
          </a:p>
        </p:txBody>
      </p:sp>
      <p:sp>
        <p:nvSpPr>
          <p:cNvPr id="11" name="TextBox 10">
            <a:extLst>
              <a:ext uri="{FF2B5EF4-FFF2-40B4-BE49-F238E27FC236}">
                <a16:creationId xmlns:a16="http://schemas.microsoft.com/office/drawing/2014/main" id="{454EAD05-12D2-7BBF-A669-243B0D928922}"/>
              </a:ext>
            </a:extLst>
          </p:cNvPr>
          <p:cNvSpPr txBox="1"/>
          <p:nvPr/>
        </p:nvSpPr>
        <p:spPr>
          <a:xfrm>
            <a:off x="6121400" y="425450"/>
            <a:ext cx="2925491" cy="830997"/>
          </a:xfrm>
          <a:prstGeom prst="rect">
            <a:avLst/>
          </a:prstGeom>
          <a:noFill/>
        </p:spPr>
        <p:txBody>
          <a:bodyPr wrap="square" lIns="91440" tIns="45720" rIns="91440" bIns="45720" rtlCol="0" anchor="t">
            <a:spAutoFit/>
          </a:bodyPr>
          <a:lstStyle/>
          <a:p>
            <a:pPr rtl="0">
              <a:spcBef>
                <a:spcPts val="0"/>
              </a:spcBef>
              <a:spcAft>
                <a:spcPts val="0"/>
              </a:spcAft>
            </a:pPr>
            <a:r>
              <a:rPr lang="en-GB" sz="1600" b="1" i="0" u="none" strike="noStrike" dirty="0">
                <a:solidFill>
                  <a:srgbClr val="000000"/>
                </a:solidFill>
                <a:effectLst/>
                <a:latin typeface="Outfit"/>
                <a:cs typeface="Outfit"/>
              </a:rPr>
              <a:t>Course Leader:</a:t>
            </a:r>
            <a:r>
              <a:rPr lang="en-GB" sz="1600" b="0" i="0" u="none" strike="noStrike" dirty="0">
                <a:solidFill>
                  <a:srgbClr val="000000"/>
                </a:solidFill>
                <a:effectLst/>
                <a:latin typeface="Outfit"/>
                <a:cs typeface="Outfit"/>
              </a:rPr>
              <a:t> </a:t>
            </a:r>
          </a:p>
          <a:p>
            <a:br>
              <a:rPr lang="en-GB" sz="1600" b="0" dirty="0">
                <a:effectLst/>
                <a:latin typeface="Outfit"/>
                <a:cs typeface="Outfit"/>
              </a:rPr>
            </a:br>
            <a:r>
              <a:rPr lang="en-GB" sz="1600" b="1" i="0" u="none" strike="noStrike" dirty="0">
                <a:solidFill>
                  <a:srgbClr val="000000"/>
                </a:solidFill>
                <a:effectLst/>
                <a:latin typeface="Outfit"/>
                <a:cs typeface="Outfit"/>
              </a:rPr>
              <a:t>Course Helpers:</a:t>
            </a:r>
            <a:r>
              <a:rPr lang="en-GB" sz="1600" b="0" i="0" u="none" strike="noStrike" dirty="0">
                <a:solidFill>
                  <a:srgbClr val="000000"/>
                </a:solidFill>
                <a:effectLst/>
                <a:latin typeface="Outfit"/>
                <a:cs typeface="Outfit"/>
              </a:rPr>
              <a:t> </a:t>
            </a:r>
          </a:p>
        </p:txBody>
      </p:sp>
      <p:cxnSp>
        <p:nvCxnSpPr>
          <p:cNvPr id="8" name="Straight Arrow Connector 7">
            <a:extLst>
              <a:ext uri="{FF2B5EF4-FFF2-40B4-BE49-F238E27FC236}">
                <a16:creationId xmlns:a16="http://schemas.microsoft.com/office/drawing/2014/main" id="{173F03C1-2858-251D-4846-2D812BC568D8}"/>
              </a:ext>
            </a:extLst>
          </p:cNvPr>
          <p:cNvCxnSpPr>
            <a:cxnSpLocks/>
          </p:cNvCxnSpPr>
          <p:nvPr/>
        </p:nvCxnSpPr>
        <p:spPr>
          <a:xfrm>
            <a:off x="7554617" y="3145210"/>
            <a:ext cx="3048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9">
            <a:extLst>
              <a:ext uri="{FF2B5EF4-FFF2-40B4-BE49-F238E27FC236}">
                <a16:creationId xmlns:a16="http://schemas.microsoft.com/office/drawing/2014/main" id="{9C29E3A4-1ED4-9FE0-E6AA-60256CC8D158}"/>
              </a:ext>
            </a:extLst>
          </p:cNvPr>
          <p:cNvSpPr txBox="1"/>
          <p:nvPr/>
        </p:nvSpPr>
        <p:spPr>
          <a:xfrm>
            <a:off x="6007066" y="3701455"/>
            <a:ext cx="3131111" cy="369332"/>
          </a:xfrm>
          <a:prstGeom prst="rect">
            <a:avLst/>
          </a:prstGeom>
          <a:noFill/>
        </p:spPr>
        <p:txBody>
          <a:bodyPr wrap="square" lIns="91440" tIns="45720" rIns="91440" bIns="45720" anchor="t">
            <a:spAutoFit/>
          </a:bodyPr>
          <a:lstStyle>
            <a:defPPr>
              <a:defRPr kern="0"/>
            </a:defPPr>
          </a:lstStyle>
          <a:p>
            <a:pPr algn="ctr"/>
            <a:r>
              <a:rPr lang="en-GB">
                <a:hlinkClick r:id="rId2"/>
              </a:rPr>
              <a:t>https://tinyurl.com/8f9pwf4k</a:t>
            </a:r>
            <a:endParaRPr lang="en-GB"/>
          </a:p>
        </p:txBody>
      </p:sp>
      <p:pic>
        <p:nvPicPr>
          <p:cNvPr id="4" name="Picture 3" descr="A qr code with black squares&#10;&#10;Description automatically generated">
            <a:extLst>
              <a:ext uri="{FF2B5EF4-FFF2-40B4-BE49-F238E27FC236}">
                <a16:creationId xmlns:a16="http://schemas.microsoft.com/office/drawing/2014/main" id="{7D52810C-E7B5-7C2C-D93C-D1002EF809C5}"/>
              </a:ext>
            </a:extLst>
          </p:cNvPr>
          <p:cNvPicPr>
            <a:picLocks noChangeAspect="1"/>
          </p:cNvPicPr>
          <p:nvPr/>
        </p:nvPicPr>
        <p:blipFill>
          <a:blip r:embed="rId3"/>
          <a:stretch>
            <a:fillRect/>
          </a:stretch>
        </p:blipFill>
        <p:spPr>
          <a:xfrm>
            <a:off x="7909344" y="2555575"/>
            <a:ext cx="1132217" cy="1078302"/>
          </a:xfrm>
          <a:prstGeom prst="rect">
            <a:avLst/>
          </a:prstGeom>
        </p:spPr>
      </p:pic>
    </p:spTree>
    <p:extLst>
      <p:ext uri="{BB962C8B-B14F-4D97-AF65-F5344CB8AC3E}">
        <p14:creationId xmlns:p14="http://schemas.microsoft.com/office/powerpoint/2010/main" val="274549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p:txBody>
          <a:bodyPr/>
          <a:lstStyle/>
          <a:p>
            <a:r>
              <a:rPr lang="en-GB"/>
              <a:t>Software Development Life Cycle</a:t>
            </a:r>
          </a:p>
        </p:txBody>
      </p:sp>
      <p:sp>
        <p:nvSpPr>
          <p:cNvPr id="4" name="Rounded Rectangle 3">
            <a:extLst>
              <a:ext uri="{FF2B5EF4-FFF2-40B4-BE49-F238E27FC236}">
                <a16:creationId xmlns:a16="http://schemas.microsoft.com/office/drawing/2014/main" id="{0F842B68-7195-1A92-2E8A-03A74E72D944}"/>
              </a:ext>
            </a:extLst>
          </p:cNvPr>
          <p:cNvSpPr/>
          <p:nvPr/>
        </p:nvSpPr>
        <p:spPr>
          <a:xfrm>
            <a:off x="3657913" y="1367683"/>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Requirements Gathering</a:t>
            </a:r>
          </a:p>
        </p:txBody>
      </p:sp>
      <p:sp>
        <p:nvSpPr>
          <p:cNvPr id="6" name="Rounded Rectangle 5">
            <a:extLst>
              <a:ext uri="{FF2B5EF4-FFF2-40B4-BE49-F238E27FC236}">
                <a16:creationId xmlns:a16="http://schemas.microsoft.com/office/drawing/2014/main" id="{71536CB2-E08A-3186-8452-9C19D7DEE00A}"/>
              </a:ext>
            </a:extLst>
          </p:cNvPr>
          <p:cNvSpPr/>
          <p:nvPr/>
        </p:nvSpPr>
        <p:spPr>
          <a:xfrm>
            <a:off x="5439087" y="1885301"/>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Design</a:t>
            </a:r>
          </a:p>
        </p:txBody>
      </p:sp>
      <p:sp>
        <p:nvSpPr>
          <p:cNvPr id="7" name="Rounded Rectangle 6">
            <a:extLst>
              <a:ext uri="{FF2B5EF4-FFF2-40B4-BE49-F238E27FC236}">
                <a16:creationId xmlns:a16="http://schemas.microsoft.com/office/drawing/2014/main" id="{2F7E594F-B18B-1AF3-34E7-E9DBCDBAAB0A}"/>
              </a:ext>
            </a:extLst>
          </p:cNvPr>
          <p:cNvSpPr/>
          <p:nvPr/>
        </p:nvSpPr>
        <p:spPr>
          <a:xfrm>
            <a:off x="5439087" y="3021932"/>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Implementation</a:t>
            </a:r>
          </a:p>
        </p:txBody>
      </p:sp>
      <p:sp>
        <p:nvSpPr>
          <p:cNvPr id="8" name="Rounded Rectangle 7">
            <a:extLst>
              <a:ext uri="{FF2B5EF4-FFF2-40B4-BE49-F238E27FC236}">
                <a16:creationId xmlns:a16="http://schemas.microsoft.com/office/drawing/2014/main" id="{03F88A1E-1DCE-CC98-5415-6D03F7E8BA40}"/>
              </a:ext>
            </a:extLst>
          </p:cNvPr>
          <p:cNvSpPr/>
          <p:nvPr/>
        </p:nvSpPr>
        <p:spPr>
          <a:xfrm>
            <a:off x="3750418" y="3592657"/>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9" name="Rounded Rectangle 8">
            <a:extLst>
              <a:ext uri="{FF2B5EF4-FFF2-40B4-BE49-F238E27FC236}">
                <a16:creationId xmlns:a16="http://schemas.microsoft.com/office/drawing/2014/main" id="{9AEF2EE1-C7A7-FA23-01E0-F657EA4A65D2}"/>
              </a:ext>
            </a:extLst>
          </p:cNvPr>
          <p:cNvSpPr/>
          <p:nvPr/>
        </p:nvSpPr>
        <p:spPr>
          <a:xfrm>
            <a:off x="1876739" y="1885300"/>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10" name="Rounded Rectangle 9">
            <a:extLst>
              <a:ext uri="{FF2B5EF4-FFF2-40B4-BE49-F238E27FC236}">
                <a16:creationId xmlns:a16="http://schemas.microsoft.com/office/drawing/2014/main" id="{01C54064-8458-8FBA-84CF-068FEE6677FB}"/>
              </a:ext>
            </a:extLst>
          </p:cNvPr>
          <p:cNvSpPr/>
          <p:nvPr/>
        </p:nvSpPr>
        <p:spPr>
          <a:xfrm>
            <a:off x="1876738" y="3025198"/>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13" name="Graphic 12" descr="Line arrow: Clockwise curve with solid fill">
            <a:extLst>
              <a:ext uri="{FF2B5EF4-FFF2-40B4-BE49-F238E27FC236}">
                <a16:creationId xmlns:a16="http://schemas.microsoft.com/office/drawing/2014/main" id="{6ECB1627-3F11-1D0C-19CF-332ECDB1A0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744034">
            <a:off x="5259221" y="1215976"/>
            <a:ext cx="669733" cy="669733"/>
          </a:xfrm>
          <a:prstGeom prst="rect">
            <a:avLst/>
          </a:prstGeom>
        </p:spPr>
      </p:pic>
      <p:pic>
        <p:nvPicPr>
          <p:cNvPr id="14" name="Graphic 13" descr="Line arrow: Clockwise curve with solid fill">
            <a:extLst>
              <a:ext uri="{FF2B5EF4-FFF2-40B4-BE49-F238E27FC236}">
                <a16:creationId xmlns:a16="http://schemas.microsoft.com/office/drawing/2014/main" id="{F782669E-EAFD-AF79-8352-6A9E14F07C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524295">
            <a:off x="6792889" y="2488590"/>
            <a:ext cx="669733" cy="669733"/>
          </a:xfrm>
          <a:prstGeom prst="rect">
            <a:avLst/>
          </a:prstGeom>
        </p:spPr>
      </p:pic>
      <p:pic>
        <p:nvPicPr>
          <p:cNvPr id="27" name="Graphic 26" descr="Line arrow: Clockwise curve with solid fill">
            <a:extLst>
              <a:ext uri="{FF2B5EF4-FFF2-40B4-BE49-F238E27FC236}">
                <a16:creationId xmlns:a16="http://schemas.microsoft.com/office/drawing/2014/main" id="{0AC56A10-A539-067D-FD1A-673A2FAF241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917221">
            <a:off x="5289231" y="3787994"/>
            <a:ext cx="669733" cy="669733"/>
          </a:xfrm>
          <a:prstGeom prst="rect">
            <a:avLst/>
          </a:prstGeom>
        </p:spPr>
      </p:pic>
      <p:pic>
        <p:nvPicPr>
          <p:cNvPr id="28" name="Graphic 27" descr="Line arrow: Clockwise curve with solid fill">
            <a:extLst>
              <a:ext uri="{FF2B5EF4-FFF2-40B4-BE49-F238E27FC236}">
                <a16:creationId xmlns:a16="http://schemas.microsoft.com/office/drawing/2014/main" id="{7EE024BD-E85F-060C-3F2F-28717728E7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93881">
            <a:off x="2917403" y="3778748"/>
            <a:ext cx="669733" cy="669733"/>
          </a:xfrm>
          <a:prstGeom prst="rect">
            <a:avLst/>
          </a:prstGeom>
        </p:spPr>
      </p:pic>
      <p:pic>
        <p:nvPicPr>
          <p:cNvPr id="29" name="Graphic 28" descr="Line arrow: Clockwise curve with solid fill">
            <a:extLst>
              <a:ext uri="{FF2B5EF4-FFF2-40B4-BE49-F238E27FC236}">
                <a16:creationId xmlns:a16="http://schemas.microsoft.com/office/drawing/2014/main" id="{439F6F1C-871A-E229-53D1-ABB26E14BDB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39356">
            <a:off x="1328273" y="2490222"/>
            <a:ext cx="669733" cy="669733"/>
          </a:xfrm>
          <a:prstGeom prst="rect">
            <a:avLst/>
          </a:prstGeom>
        </p:spPr>
      </p:pic>
      <p:pic>
        <p:nvPicPr>
          <p:cNvPr id="30" name="Graphic 29" descr="Line arrow: Clockwise curve with solid fill">
            <a:extLst>
              <a:ext uri="{FF2B5EF4-FFF2-40B4-BE49-F238E27FC236}">
                <a16:creationId xmlns:a16="http://schemas.microsoft.com/office/drawing/2014/main" id="{32405BC3-DA79-C12A-BCC2-14B1D5DD3F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966035">
            <a:off x="2873668" y="1243108"/>
            <a:ext cx="669733" cy="669733"/>
          </a:xfrm>
          <a:prstGeom prst="rect">
            <a:avLst/>
          </a:prstGeom>
        </p:spPr>
      </p:pic>
    </p:spTree>
    <p:extLst>
      <p:ext uri="{BB962C8B-B14F-4D97-AF65-F5344CB8AC3E}">
        <p14:creationId xmlns:p14="http://schemas.microsoft.com/office/powerpoint/2010/main" val="376519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p:txBody>
          <a:bodyPr/>
          <a:lstStyle/>
          <a:p>
            <a:r>
              <a:rPr lang="en-GB"/>
              <a:t>Software Development Life Cycle</a:t>
            </a:r>
          </a:p>
        </p:txBody>
      </p:sp>
      <p:sp>
        <p:nvSpPr>
          <p:cNvPr id="4" name="Rounded Rectangle 3">
            <a:extLst>
              <a:ext uri="{FF2B5EF4-FFF2-40B4-BE49-F238E27FC236}">
                <a16:creationId xmlns:a16="http://schemas.microsoft.com/office/drawing/2014/main" id="{0F842B68-7195-1A92-2E8A-03A74E72D944}"/>
              </a:ext>
            </a:extLst>
          </p:cNvPr>
          <p:cNvSpPr/>
          <p:nvPr/>
        </p:nvSpPr>
        <p:spPr>
          <a:xfrm>
            <a:off x="3657913" y="1367683"/>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Requirements Gathering</a:t>
            </a:r>
          </a:p>
        </p:txBody>
      </p:sp>
      <p:sp>
        <p:nvSpPr>
          <p:cNvPr id="6" name="Rounded Rectangle 5">
            <a:extLst>
              <a:ext uri="{FF2B5EF4-FFF2-40B4-BE49-F238E27FC236}">
                <a16:creationId xmlns:a16="http://schemas.microsoft.com/office/drawing/2014/main" id="{71536CB2-E08A-3186-8452-9C19D7DEE00A}"/>
              </a:ext>
            </a:extLst>
          </p:cNvPr>
          <p:cNvSpPr/>
          <p:nvPr/>
        </p:nvSpPr>
        <p:spPr>
          <a:xfrm>
            <a:off x="5439087" y="1885301"/>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Design</a:t>
            </a:r>
          </a:p>
        </p:txBody>
      </p:sp>
      <p:sp>
        <p:nvSpPr>
          <p:cNvPr id="7" name="Rounded Rectangle 6">
            <a:extLst>
              <a:ext uri="{FF2B5EF4-FFF2-40B4-BE49-F238E27FC236}">
                <a16:creationId xmlns:a16="http://schemas.microsoft.com/office/drawing/2014/main" id="{2F7E594F-B18B-1AF3-34E7-E9DBCDBAAB0A}"/>
              </a:ext>
            </a:extLst>
          </p:cNvPr>
          <p:cNvSpPr/>
          <p:nvPr/>
        </p:nvSpPr>
        <p:spPr>
          <a:xfrm>
            <a:off x="5439087" y="3021932"/>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Implementation</a:t>
            </a:r>
          </a:p>
        </p:txBody>
      </p:sp>
      <p:sp>
        <p:nvSpPr>
          <p:cNvPr id="8" name="Rounded Rectangle 7">
            <a:extLst>
              <a:ext uri="{FF2B5EF4-FFF2-40B4-BE49-F238E27FC236}">
                <a16:creationId xmlns:a16="http://schemas.microsoft.com/office/drawing/2014/main" id="{03F88A1E-1DCE-CC98-5415-6D03F7E8BA40}"/>
              </a:ext>
            </a:extLst>
          </p:cNvPr>
          <p:cNvSpPr/>
          <p:nvPr/>
        </p:nvSpPr>
        <p:spPr>
          <a:xfrm>
            <a:off x="3750418" y="3592657"/>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Testing</a:t>
            </a:r>
          </a:p>
        </p:txBody>
      </p:sp>
      <p:sp>
        <p:nvSpPr>
          <p:cNvPr id="9" name="Rounded Rectangle 8">
            <a:extLst>
              <a:ext uri="{FF2B5EF4-FFF2-40B4-BE49-F238E27FC236}">
                <a16:creationId xmlns:a16="http://schemas.microsoft.com/office/drawing/2014/main" id="{9AEF2EE1-C7A7-FA23-01E0-F657EA4A65D2}"/>
              </a:ext>
            </a:extLst>
          </p:cNvPr>
          <p:cNvSpPr/>
          <p:nvPr/>
        </p:nvSpPr>
        <p:spPr>
          <a:xfrm>
            <a:off x="1876739" y="1885300"/>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10" name="Rounded Rectangle 9">
            <a:extLst>
              <a:ext uri="{FF2B5EF4-FFF2-40B4-BE49-F238E27FC236}">
                <a16:creationId xmlns:a16="http://schemas.microsoft.com/office/drawing/2014/main" id="{01C54064-8458-8FBA-84CF-068FEE6677FB}"/>
              </a:ext>
            </a:extLst>
          </p:cNvPr>
          <p:cNvSpPr/>
          <p:nvPr/>
        </p:nvSpPr>
        <p:spPr>
          <a:xfrm>
            <a:off x="1876738" y="3025198"/>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13" name="Graphic 12" descr="Line arrow: Clockwise curve with solid fill">
            <a:extLst>
              <a:ext uri="{FF2B5EF4-FFF2-40B4-BE49-F238E27FC236}">
                <a16:creationId xmlns:a16="http://schemas.microsoft.com/office/drawing/2014/main" id="{6ECB1627-3F11-1D0C-19CF-332ECDB1A0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744034">
            <a:off x="5259221" y="1215976"/>
            <a:ext cx="669733" cy="669733"/>
          </a:xfrm>
          <a:prstGeom prst="rect">
            <a:avLst/>
          </a:prstGeom>
        </p:spPr>
      </p:pic>
      <p:pic>
        <p:nvPicPr>
          <p:cNvPr id="14" name="Graphic 13" descr="Line arrow: Clockwise curve with solid fill">
            <a:extLst>
              <a:ext uri="{FF2B5EF4-FFF2-40B4-BE49-F238E27FC236}">
                <a16:creationId xmlns:a16="http://schemas.microsoft.com/office/drawing/2014/main" id="{F782669E-EAFD-AF79-8352-6A9E14F07C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524295">
            <a:off x="6792889" y="2488590"/>
            <a:ext cx="669733" cy="669733"/>
          </a:xfrm>
          <a:prstGeom prst="rect">
            <a:avLst/>
          </a:prstGeom>
        </p:spPr>
      </p:pic>
      <p:pic>
        <p:nvPicPr>
          <p:cNvPr id="27" name="Graphic 26" descr="Line arrow: Clockwise curve with solid fill">
            <a:extLst>
              <a:ext uri="{FF2B5EF4-FFF2-40B4-BE49-F238E27FC236}">
                <a16:creationId xmlns:a16="http://schemas.microsoft.com/office/drawing/2014/main" id="{0AC56A10-A539-067D-FD1A-673A2FAF241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917221">
            <a:off x="5289231" y="3787994"/>
            <a:ext cx="669733" cy="669733"/>
          </a:xfrm>
          <a:prstGeom prst="rect">
            <a:avLst/>
          </a:prstGeom>
        </p:spPr>
      </p:pic>
      <p:pic>
        <p:nvPicPr>
          <p:cNvPr id="28" name="Graphic 27" descr="Line arrow: Clockwise curve with solid fill">
            <a:extLst>
              <a:ext uri="{FF2B5EF4-FFF2-40B4-BE49-F238E27FC236}">
                <a16:creationId xmlns:a16="http://schemas.microsoft.com/office/drawing/2014/main" id="{7EE024BD-E85F-060C-3F2F-28717728E7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93881">
            <a:off x="2917403" y="3778748"/>
            <a:ext cx="669733" cy="669733"/>
          </a:xfrm>
          <a:prstGeom prst="rect">
            <a:avLst/>
          </a:prstGeom>
        </p:spPr>
      </p:pic>
      <p:pic>
        <p:nvPicPr>
          <p:cNvPr id="29" name="Graphic 28" descr="Line arrow: Clockwise curve with solid fill">
            <a:extLst>
              <a:ext uri="{FF2B5EF4-FFF2-40B4-BE49-F238E27FC236}">
                <a16:creationId xmlns:a16="http://schemas.microsoft.com/office/drawing/2014/main" id="{439F6F1C-871A-E229-53D1-ABB26E14BDB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39356">
            <a:off x="1328273" y="2490222"/>
            <a:ext cx="669733" cy="669733"/>
          </a:xfrm>
          <a:prstGeom prst="rect">
            <a:avLst/>
          </a:prstGeom>
        </p:spPr>
      </p:pic>
      <p:pic>
        <p:nvPicPr>
          <p:cNvPr id="30" name="Graphic 29" descr="Line arrow: Clockwise curve with solid fill">
            <a:extLst>
              <a:ext uri="{FF2B5EF4-FFF2-40B4-BE49-F238E27FC236}">
                <a16:creationId xmlns:a16="http://schemas.microsoft.com/office/drawing/2014/main" id="{32405BC3-DA79-C12A-BCC2-14B1D5DD3F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966035">
            <a:off x="2873668" y="1243108"/>
            <a:ext cx="669733" cy="669733"/>
          </a:xfrm>
          <a:prstGeom prst="rect">
            <a:avLst/>
          </a:prstGeom>
        </p:spPr>
      </p:pic>
    </p:spTree>
    <p:extLst>
      <p:ext uri="{BB962C8B-B14F-4D97-AF65-F5344CB8AC3E}">
        <p14:creationId xmlns:p14="http://schemas.microsoft.com/office/powerpoint/2010/main" val="273668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p:txBody>
          <a:bodyPr/>
          <a:lstStyle/>
          <a:p>
            <a:r>
              <a:rPr lang="en-GB"/>
              <a:t>Software Development Life Cycle</a:t>
            </a:r>
          </a:p>
        </p:txBody>
      </p:sp>
      <p:sp>
        <p:nvSpPr>
          <p:cNvPr id="4" name="Rounded Rectangle 3">
            <a:extLst>
              <a:ext uri="{FF2B5EF4-FFF2-40B4-BE49-F238E27FC236}">
                <a16:creationId xmlns:a16="http://schemas.microsoft.com/office/drawing/2014/main" id="{0F842B68-7195-1A92-2E8A-03A74E72D944}"/>
              </a:ext>
            </a:extLst>
          </p:cNvPr>
          <p:cNvSpPr/>
          <p:nvPr/>
        </p:nvSpPr>
        <p:spPr>
          <a:xfrm>
            <a:off x="3657913" y="1367683"/>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Requirements Gathering</a:t>
            </a:r>
          </a:p>
        </p:txBody>
      </p:sp>
      <p:sp>
        <p:nvSpPr>
          <p:cNvPr id="6" name="Rounded Rectangle 5">
            <a:extLst>
              <a:ext uri="{FF2B5EF4-FFF2-40B4-BE49-F238E27FC236}">
                <a16:creationId xmlns:a16="http://schemas.microsoft.com/office/drawing/2014/main" id="{71536CB2-E08A-3186-8452-9C19D7DEE00A}"/>
              </a:ext>
            </a:extLst>
          </p:cNvPr>
          <p:cNvSpPr/>
          <p:nvPr/>
        </p:nvSpPr>
        <p:spPr>
          <a:xfrm>
            <a:off x="5439087" y="1885301"/>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Design</a:t>
            </a:r>
          </a:p>
        </p:txBody>
      </p:sp>
      <p:sp>
        <p:nvSpPr>
          <p:cNvPr id="7" name="Rounded Rectangle 6">
            <a:extLst>
              <a:ext uri="{FF2B5EF4-FFF2-40B4-BE49-F238E27FC236}">
                <a16:creationId xmlns:a16="http://schemas.microsoft.com/office/drawing/2014/main" id="{2F7E594F-B18B-1AF3-34E7-E9DBCDBAAB0A}"/>
              </a:ext>
            </a:extLst>
          </p:cNvPr>
          <p:cNvSpPr/>
          <p:nvPr/>
        </p:nvSpPr>
        <p:spPr>
          <a:xfrm>
            <a:off x="5439087" y="3021932"/>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Implementation</a:t>
            </a:r>
          </a:p>
        </p:txBody>
      </p:sp>
      <p:sp>
        <p:nvSpPr>
          <p:cNvPr id="8" name="Rounded Rectangle 7">
            <a:extLst>
              <a:ext uri="{FF2B5EF4-FFF2-40B4-BE49-F238E27FC236}">
                <a16:creationId xmlns:a16="http://schemas.microsoft.com/office/drawing/2014/main" id="{03F88A1E-1DCE-CC98-5415-6D03F7E8BA40}"/>
              </a:ext>
            </a:extLst>
          </p:cNvPr>
          <p:cNvSpPr/>
          <p:nvPr/>
        </p:nvSpPr>
        <p:spPr>
          <a:xfrm>
            <a:off x="3750418" y="3592657"/>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Testing</a:t>
            </a:r>
          </a:p>
        </p:txBody>
      </p:sp>
      <p:sp>
        <p:nvSpPr>
          <p:cNvPr id="9" name="Rounded Rectangle 8">
            <a:extLst>
              <a:ext uri="{FF2B5EF4-FFF2-40B4-BE49-F238E27FC236}">
                <a16:creationId xmlns:a16="http://schemas.microsoft.com/office/drawing/2014/main" id="{9AEF2EE1-C7A7-FA23-01E0-F657EA4A65D2}"/>
              </a:ext>
            </a:extLst>
          </p:cNvPr>
          <p:cNvSpPr/>
          <p:nvPr/>
        </p:nvSpPr>
        <p:spPr>
          <a:xfrm>
            <a:off x="1876739" y="1885300"/>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10" name="Rounded Rectangle 9">
            <a:extLst>
              <a:ext uri="{FF2B5EF4-FFF2-40B4-BE49-F238E27FC236}">
                <a16:creationId xmlns:a16="http://schemas.microsoft.com/office/drawing/2014/main" id="{01C54064-8458-8FBA-84CF-068FEE6677FB}"/>
              </a:ext>
            </a:extLst>
          </p:cNvPr>
          <p:cNvSpPr/>
          <p:nvPr/>
        </p:nvSpPr>
        <p:spPr>
          <a:xfrm>
            <a:off x="1876738" y="3025198"/>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Deployment</a:t>
            </a: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13" name="Graphic 12" descr="Line arrow: Clockwise curve with solid fill">
            <a:extLst>
              <a:ext uri="{FF2B5EF4-FFF2-40B4-BE49-F238E27FC236}">
                <a16:creationId xmlns:a16="http://schemas.microsoft.com/office/drawing/2014/main" id="{6ECB1627-3F11-1D0C-19CF-332ECDB1A0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744034">
            <a:off x="5259221" y="1215976"/>
            <a:ext cx="669733" cy="669733"/>
          </a:xfrm>
          <a:prstGeom prst="rect">
            <a:avLst/>
          </a:prstGeom>
        </p:spPr>
      </p:pic>
      <p:pic>
        <p:nvPicPr>
          <p:cNvPr id="14" name="Graphic 13" descr="Line arrow: Clockwise curve with solid fill">
            <a:extLst>
              <a:ext uri="{FF2B5EF4-FFF2-40B4-BE49-F238E27FC236}">
                <a16:creationId xmlns:a16="http://schemas.microsoft.com/office/drawing/2014/main" id="{F782669E-EAFD-AF79-8352-6A9E14F07C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524295">
            <a:off x="6792889" y="2488590"/>
            <a:ext cx="669733" cy="669733"/>
          </a:xfrm>
          <a:prstGeom prst="rect">
            <a:avLst/>
          </a:prstGeom>
        </p:spPr>
      </p:pic>
      <p:pic>
        <p:nvPicPr>
          <p:cNvPr id="27" name="Graphic 26" descr="Line arrow: Clockwise curve with solid fill">
            <a:extLst>
              <a:ext uri="{FF2B5EF4-FFF2-40B4-BE49-F238E27FC236}">
                <a16:creationId xmlns:a16="http://schemas.microsoft.com/office/drawing/2014/main" id="{0AC56A10-A539-067D-FD1A-673A2FAF241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917221">
            <a:off x="5289231" y="3787994"/>
            <a:ext cx="669733" cy="669733"/>
          </a:xfrm>
          <a:prstGeom prst="rect">
            <a:avLst/>
          </a:prstGeom>
        </p:spPr>
      </p:pic>
      <p:pic>
        <p:nvPicPr>
          <p:cNvPr id="28" name="Graphic 27" descr="Line arrow: Clockwise curve with solid fill">
            <a:extLst>
              <a:ext uri="{FF2B5EF4-FFF2-40B4-BE49-F238E27FC236}">
                <a16:creationId xmlns:a16="http://schemas.microsoft.com/office/drawing/2014/main" id="{7EE024BD-E85F-060C-3F2F-28717728E7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93881">
            <a:off x="2917403" y="3778748"/>
            <a:ext cx="669733" cy="669733"/>
          </a:xfrm>
          <a:prstGeom prst="rect">
            <a:avLst/>
          </a:prstGeom>
        </p:spPr>
      </p:pic>
      <p:pic>
        <p:nvPicPr>
          <p:cNvPr id="29" name="Graphic 28" descr="Line arrow: Clockwise curve with solid fill">
            <a:extLst>
              <a:ext uri="{FF2B5EF4-FFF2-40B4-BE49-F238E27FC236}">
                <a16:creationId xmlns:a16="http://schemas.microsoft.com/office/drawing/2014/main" id="{439F6F1C-871A-E229-53D1-ABB26E14BDB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39356">
            <a:off x="1328273" y="2490222"/>
            <a:ext cx="669733" cy="669733"/>
          </a:xfrm>
          <a:prstGeom prst="rect">
            <a:avLst/>
          </a:prstGeom>
        </p:spPr>
      </p:pic>
      <p:pic>
        <p:nvPicPr>
          <p:cNvPr id="30" name="Graphic 29" descr="Line arrow: Clockwise curve with solid fill">
            <a:extLst>
              <a:ext uri="{FF2B5EF4-FFF2-40B4-BE49-F238E27FC236}">
                <a16:creationId xmlns:a16="http://schemas.microsoft.com/office/drawing/2014/main" id="{32405BC3-DA79-C12A-BCC2-14B1D5DD3F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966035">
            <a:off x="2873668" y="1243108"/>
            <a:ext cx="669733" cy="669733"/>
          </a:xfrm>
          <a:prstGeom prst="rect">
            <a:avLst/>
          </a:prstGeom>
        </p:spPr>
      </p:pic>
    </p:spTree>
    <p:extLst>
      <p:ext uri="{BB962C8B-B14F-4D97-AF65-F5344CB8AC3E}">
        <p14:creationId xmlns:p14="http://schemas.microsoft.com/office/powerpoint/2010/main" val="341815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p:txBody>
          <a:bodyPr/>
          <a:lstStyle/>
          <a:p>
            <a:r>
              <a:rPr lang="en-GB"/>
              <a:t>Software Development Life Cycle</a:t>
            </a:r>
          </a:p>
        </p:txBody>
      </p:sp>
      <p:sp>
        <p:nvSpPr>
          <p:cNvPr id="4" name="Rounded Rectangle 3">
            <a:extLst>
              <a:ext uri="{FF2B5EF4-FFF2-40B4-BE49-F238E27FC236}">
                <a16:creationId xmlns:a16="http://schemas.microsoft.com/office/drawing/2014/main" id="{0F842B68-7195-1A92-2E8A-03A74E72D944}"/>
              </a:ext>
            </a:extLst>
          </p:cNvPr>
          <p:cNvSpPr/>
          <p:nvPr/>
        </p:nvSpPr>
        <p:spPr>
          <a:xfrm>
            <a:off x="3657913" y="1367683"/>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Requirements Gathering</a:t>
            </a:r>
          </a:p>
        </p:txBody>
      </p:sp>
      <p:sp>
        <p:nvSpPr>
          <p:cNvPr id="6" name="Rounded Rectangle 5">
            <a:extLst>
              <a:ext uri="{FF2B5EF4-FFF2-40B4-BE49-F238E27FC236}">
                <a16:creationId xmlns:a16="http://schemas.microsoft.com/office/drawing/2014/main" id="{71536CB2-E08A-3186-8452-9C19D7DEE00A}"/>
              </a:ext>
            </a:extLst>
          </p:cNvPr>
          <p:cNvSpPr/>
          <p:nvPr/>
        </p:nvSpPr>
        <p:spPr>
          <a:xfrm>
            <a:off x="5439087" y="1885301"/>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Design</a:t>
            </a:r>
          </a:p>
        </p:txBody>
      </p:sp>
      <p:sp>
        <p:nvSpPr>
          <p:cNvPr id="7" name="Rounded Rectangle 6">
            <a:extLst>
              <a:ext uri="{FF2B5EF4-FFF2-40B4-BE49-F238E27FC236}">
                <a16:creationId xmlns:a16="http://schemas.microsoft.com/office/drawing/2014/main" id="{2F7E594F-B18B-1AF3-34E7-E9DBCDBAAB0A}"/>
              </a:ext>
            </a:extLst>
          </p:cNvPr>
          <p:cNvSpPr/>
          <p:nvPr/>
        </p:nvSpPr>
        <p:spPr>
          <a:xfrm>
            <a:off x="5439087" y="3021932"/>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Implementation</a:t>
            </a:r>
          </a:p>
        </p:txBody>
      </p:sp>
      <p:sp>
        <p:nvSpPr>
          <p:cNvPr id="8" name="Rounded Rectangle 7">
            <a:extLst>
              <a:ext uri="{FF2B5EF4-FFF2-40B4-BE49-F238E27FC236}">
                <a16:creationId xmlns:a16="http://schemas.microsoft.com/office/drawing/2014/main" id="{03F88A1E-1DCE-CC98-5415-6D03F7E8BA40}"/>
              </a:ext>
            </a:extLst>
          </p:cNvPr>
          <p:cNvSpPr/>
          <p:nvPr/>
        </p:nvSpPr>
        <p:spPr>
          <a:xfrm>
            <a:off x="3750418" y="3592657"/>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Testing</a:t>
            </a:r>
          </a:p>
        </p:txBody>
      </p:sp>
      <p:sp>
        <p:nvSpPr>
          <p:cNvPr id="9" name="Rounded Rectangle 8">
            <a:extLst>
              <a:ext uri="{FF2B5EF4-FFF2-40B4-BE49-F238E27FC236}">
                <a16:creationId xmlns:a16="http://schemas.microsoft.com/office/drawing/2014/main" id="{9AEF2EE1-C7A7-FA23-01E0-F657EA4A65D2}"/>
              </a:ext>
            </a:extLst>
          </p:cNvPr>
          <p:cNvSpPr/>
          <p:nvPr/>
        </p:nvSpPr>
        <p:spPr>
          <a:xfrm>
            <a:off x="1876739" y="1885300"/>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Maintenance</a:t>
            </a:r>
          </a:p>
        </p:txBody>
      </p:sp>
      <p:sp>
        <p:nvSpPr>
          <p:cNvPr id="10" name="Rounded Rectangle 9">
            <a:extLst>
              <a:ext uri="{FF2B5EF4-FFF2-40B4-BE49-F238E27FC236}">
                <a16:creationId xmlns:a16="http://schemas.microsoft.com/office/drawing/2014/main" id="{01C54064-8458-8FBA-84CF-068FEE6677FB}"/>
              </a:ext>
            </a:extLst>
          </p:cNvPr>
          <p:cNvSpPr/>
          <p:nvPr/>
        </p:nvSpPr>
        <p:spPr>
          <a:xfrm>
            <a:off x="1876738" y="3025198"/>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Deployment</a:t>
            </a: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13" name="Graphic 12" descr="Line arrow: Clockwise curve with solid fill">
            <a:extLst>
              <a:ext uri="{FF2B5EF4-FFF2-40B4-BE49-F238E27FC236}">
                <a16:creationId xmlns:a16="http://schemas.microsoft.com/office/drawing/2014/main" id="{6ECB1627-3F11-1D0C-19CF-332ECDB1A0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744034">
            <a:off x="5259221" y="1215976"/>
            <a:ext cx="669733" cy="669733"/>
          </a:xfrm>
          <a:prstGeom prst="rect">
            <a:avLst/>
          </a:prstGeom>
        </p:spPr>
      </p:pic>
      <p:pic>
        <p:nvPicPr>
          <p:cNvPr id="14" name="Graphic 13" descr="Line arrow: Clockwise curve with solid fill">
            <a:extLst>
              <a:ext uri="{FF2B5EF4-FFF2-40B4-BE49-F238E27FC236}">
                <a16:creationId xmlns:a16="http://schemas.microsoft.com/office/drawing/2014/main" id="{F782669E-EAFD-AF79-8352-6A9E14F07C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524295">
            <a:off x="6792889" y="2488590"/>
            <a:ext cx="669733" cy="669733"/>
          </a:xfrm>
          <a:prstGeom prst="rect">
            <a:avLst/>
          </a:prstGeom>
        </p:spPr>
      </p:pic>
      <p:pic>
        <p:nvPicPr>
          <p:cNvPr id="27" name="Graphic 26" descr="Line arrow: Clockwise curve with solid fill">
            <a:extLst>
              <a:ext uri="{FF2B5EF4-FFF2-40B4-BE49-F238E27FC236}">
                <a16:creationId xmlns:a16="http://schemas.microsoft.com/office/drawing/2014/main" id="{0AC56A10-A539-067D-FD1A-673A2FAF241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917221">
            <a:off x="5289231" y="3787994"/>
            <a:ext cx="669733" cy="669733"/>
          </a:xfrm>
          <a:prstGeom prst="rect">
            <a:avLst/>
          </a:prstGeom>
        </p:spPr>
      </p:pic>
      <p:pic>
        <p:nvPicPr>
          <p:cNvPr id="28" name="Graphic 27" descr="Line arrow: Clockwise curve with solid fill">
            <a:extLst>
              <a:ext uri="{FF2B5EF4-FFF2-40B4-BE49-F238E27FC236}">
                <a16:creationId xmlns:a16="http://schemas.microsoft.com/office/drawing/2014/main" id="{7EE024BD-E85F-060C-3F2F-28717728E7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93881">
            <a:off x="2917403" y="3778748"/>
            <a:ext cx="669733" cy="669733"/>
          </a:xfrm>
          <a:prstGeom prst="rect">
            <a:avLst/>
          </a:prstGeom>
        </p:spPr>
      </p:pic>
      <p:pic>
        <p:nvPicPr>
          <p:cNvPr id="29" name="Graphic 28" descr="Line arrow: Clockwise curve with solid fill">
            <a:extLst>
              <a:ext uri="{FF2B5EF4-FFF2-40B4-BE49-F238E27FC236}">
                <a16:creationId xmlns:a16="http://schemas.microsoft.com/office/drawing/2014/main" id="{439F6F1C-871A-E229-53D1-ABB26E14BDB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39356">
            <a:off x="1328273" y="2490222"/>
            <a:ext cx="669733" cy="669733"/>
          </a:xfrm>
          <a:prstGeom prst="rect">
            <a:avLst/>
          </a:prstGeom>
        </p:spPr>
      </p:pic>
      <p:pic>
        <p:nvPicPr>
          <p:cNvPr id="30" name="Graphic 29" descr="Line arrow: Clockwise curve with solid fill">
            <a:extLst>
              <a:ext uri="{FF2B5EF4-FFF2-40B4-BE49-F238E27FC236}">
                <a16:creationId xmlns:a16="http://schemas.microsoft.com/office/drawing/2014/main" id="{32405BC3-DA79-C12A-BCC2-14B1D5DD3F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966035">
            <a:off x="2873668" y="1243108"/>
            <a:ext cx="669733" cy="669733"/>
          </a:xfrm>
          <a:prstGeom prst="rect">
            <a:avLst/>
          </a:prstGeom>
        </p:spPr>
      </p:pic>
    </p:spTree>
    <p:extLst>
      <p:ext uri="{BB962C8B-B14F-4D97-AF65-F5344CB8AC3E}">
        <p14:creationId xmlns:p14="http://schemas.microsoft.com/office/powerpoint/2010/main" val="886051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a:xfrm>
            <a:off x="390120" y="470470"/>
            <a:ext cx="7673828" cy="461925"/>
          </a:xfrm>
        </p:spPr>
        <p:txBody>
          <a:bodyPr/>
          <a:lstStyle/>
          <a:p>
            <a:r>
              <a:rPr lang="en-GB"/>
              <a:t>Software Development Life Cycle</a:t>
            </a: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2" name="Content Placeholder 1">
            <a:extLst>
              <a:ext uri="{FF2B5EF4-FFF2-40B4-BE49-F238E27FC236}">
                <a16:creationId xmlns:a16="http://schemas.microsoft.com/office/drawing/2014/main" id="{8C601E71-4D1B-4C51-BF44-B1485FE502B3}"/>
              </a:ext>
            </a:extLst>
          </p:cNvPr>
          <p:cNvSpPr>
            <a:spLocks noGrp="1"/>
          </p:cNvSpPr>
          <p:nvPr>
            <p:ph idx="1"/>
          </p:nvPr>
        </p:nvSpPr>
        <p:spPr>
          <a:xfrm>
            <a:off x="426477" y="1274652"/>
            <a:ext cx="6481582" cy="1099692"/>
          </a:xfrm>
          <a:ln w="22225">
            <a:solidFill>
              <a:srgbClr val="00C896"/>
            </a:solidFill>
          </a:ln>
        </p:spPr>
        <p:txBody>
          <a:bodyPr/>
          <a:lstStyle/>
          <a:p>
            <a:pPr marL="0" indent="0">
              <a:buNone/>
            </a:pPr>
            <a:r>
              <a:rPr lang="en-GB">
                <a:solidFill>
                  <a:srgbClr val="00C896"/>
                </a:solidFill>
              </a:rPr>
              <a:t>What are the benefits?</a:t>
            </a:r>
          </a:p>
          <a:p>
            <a:r>
              <a:rPr lang="en-GB"/>
              <a:t>Development becomes more predictable.</a:t>
            </a:r>
          </a:p>
          <a:p>
            <a:r>
              <a:rPr lang="en-GB"/>
              <a:t>The outcome of each phase can be reviewed before moving onto the next.</a:t>
            </a:r>
          </a:p>
          <a:p>
            <a:r>
              <a:rPr lang="en-GB"/>
              <a:t>It can save time.</a:t>
            </a:r>
          </a:p>
        </p:txBody>
      </p:sp>
      <p:pic>
        <p:nvPicPr>
          <p:cNvPr id="4" name="Graphic 3" descr="Badge Tick with solid fill">
            <a:extLst>
              <a:ext uri="{FF2B5EF4-FFF2-40B4-BE49-F238E27FC236}">
                <a16:creationId xmlns:a16="http://schemas.microsoft.com/office/drawing/2014/main" id="{143BF668-28D0-800A-E2F8-6CB08771FD0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5878" y="2002638"/>
            <a:ext cx="844362" cy="844362"/>
          </a:xfrm>
          <a:prstGeom prst="rect">
            <a:avLst/>
          </a:prstGeom>
        </p:spPr>
      </p:pic>
    </p:spTree>
    <p:extLst>
      <p:ext uri="{BB962C8B-B14F-4D97-AF65-F5344CB8AC3E}">
        <p14:creationId xmlns:p14="http://schemas.microsoft.com/office/powerpoint/2010/main" val="386910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Graphic 73" descr="Downstairs with solid fill">
            <a:extLst>
              <a:ext uri="{FF2B5EF4-FFF2-40B4-BE49-F238E27FC236}">
                <a16:creationId xmlns:a16="http://schemas.microsoft.com/office/drawing/2014/main" id="{79E645BF-1D1D-DE55-3654-638A8FBEE3B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0587" y="1921484"/>
            <a:ext cx="1349266" cy="1349266"/>
          </a:xfrm>
          <a:prstGeom prst="rect">
            <a:avLst/>
          </a:prstGeom>
        </p:spPr>
      </p:pic>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a:xfrm>
            <a:off x="390120" y="470470"/>
            <a:ext cx="7673828" cy="461925"/>
          </a:xfrm>
        </p:spPr>
        <p:txBody>
          <a:bodyPr/>
          <a:lstStyle/>
          <a:p>
            <a:r>
              <a:rPr lang="en-GB"/>
              <a:t>Software Development Methodologies</a:t>
            </a: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4">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32" name="TextBox 31">
            <a:extLst>
              <a:ext uri="{FF2B5EF4-FFF2-40B4-BE49-F238E27FC236}">
                <a16:creationId xmlns:a16="http://schemas.microsoft.com/office/drawing/2014/main" id="{33E1DF41-B052-ADA6-98CF-FCC461A2057D}"/>
              </a:ext>
            </a:extLst>
          </p:cNvPr>
          <p:cNvSpPr txBox="1"/>
          <p:nvPr/>
        </p:nvSpPr>
        <p:spPr>
          <a:xfrm>
            <a:off x="3248588" y="2387084"/>
            <a:ext cx="2138420" cy="369332"/>
          </a:xfrm>
          <a:prstGeom prst="rect">
            <a:avLst/>
          </a:prstGeom>
          <a:noFill/>
        </p:spPr>
        <p:txBody>
          <a:bodyPr wrap="square" rtlCol="0">
            <a:spAutoFit/>
          </a:bodyPr>
          <a:lstStyle/>
          <a:p>
            <a:pPr algn="ctr"/>
            <a:r>
              <a:rPr lang="en-GB">
                <a:solidFill>
                  <a:srgbClr val="003C3B"/>
                </a:solidFill>
                <a:latin typeface="Outfit" pitchFamily="2" charset="0"/>
              </a:rPr>
              <a:t>Waterfall vs Agile</a:t>
            </a:r>
          </a:p>
        </p:txBody>
      </p:sp>
      <p:pic>
        <p:nvPicPr>
          <p:cNvPr id="73" name="Graphic 72" descr="Arrow circle with solid fill">
            <a:extLst>
              <a:ext uri="{FF2B5EF4-FFF2-40B4-BE49-F238E27FC236}">
                <a16:creationId xmlns:a16="http://schemas.microsoft.com/office/drawing/2014/main" id="{7B1E08CB-8C3A-E1F3-D5C4-8BDABDD67E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5743" y="1872750"/>
            <a:ext cx="1398000" cy="1398000"/>
          </a:xfrm>
          <a:prstGeom prst="rect">
            <a:avLst/>
          </a:prstGeom>
        </p:spPr>
      </p:pic>
    </p:spTree>
    <p:extLst>
      <p:ext uri="{BB962C8B-B14F-4D97-AF65-F5344CB8AC3E}">
        <p14:creationId xmlns:p14="http://schemas.microsoft.com/office/powerpoint/2010/main" val="3778290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a:xfrm>
            <a:off x="390120" y="470470"/>
            <a:ext cx="7673828" cy="461925"/>
          </a:xfrm>
        </p:spPr>
        <p:txBody>
          <a:bodyPr/>
          <a:lstStyle/>
          <a:p>
            <a:r>
              <a:rPr lang="en-GB"/>
              <a:t>Software Development Methodologies</a:t>
            </a: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2" name="Content Placeholder 1">
            <a:extLst>
              <a:ext uri="{FF2B5EF4-FFF2-40B4-BE49-F238E27FC236}">
                <a16:creationId xmlns:a16="http://schemas.microsoft.com/office/drawing/2014/main" id="{1C0473A3-862E-873B-2E94-E1028FD97164}"/>
              </a:ext>
            </a:extLst>
          </p:cNvPr>
          <p:cNvSpPr>
            <a:spLocks noGrp="1"/>
          </p:cNvSpPr>
          <p:nvPr>
            <p:ph idx="1"/>
          </p:nvPr>
        </p:nvSpPr>
        <p:spPr>
          <a:xfrm>
            <a:off x="426476" y="1274651"/>
            <a:ext cx="8235197" cy="2683331"/>
          </a:xfrm>
        </p:spPr>
        <p:txBody>
          <a:bodyPr/>
          <a:lstStyle/>
          <a:p>
            <a:pPr marL="0" indent="0">
              <a:buNone/>
            </a:pPr>
            <a:r>
              <a:rPr lang="en-GB" u="sng"/>
              <a:t>Manifesto for Agile Software Development</a:t>
            </a:r>
          </a:p>
          <a:p>
            <a:pPr marL="0" indent="0">
              <a:buNone/>
            </a:pPr>
            <a:r>
              <a:rPr lang="en-GB"/>
              <a:t>We are uncovering better ways of developing software by doing it and helping others to do it.</a:t>
            </a:r>
          </a:p>
          <a:p>
            <a:pPr marL="0" indent="0">
              <a:buNone/>
            </a:pPr>
            <a:endParaRPr lang="en-GB"/>
          </a:p>
          <a:p>
            <a:pPr marL="0" indent="0">
              <a:buNone/>
            </a:pPr>
            <a:r>
              <a:rPr lang="en-GB"/>
              <a:t>Through this we have come to value:</a:t>
            </a:r>
          </a:p>
          <a:p>
            <a:r>
              <a:rPr lang="en-GB"/>
              <a:t> </a:t>
            </a:r>
            <a:r>
              <a:rPr lang="en-GB">
                <a:solidFill>
                  <a:srgbClr val="00C896"/>
                </a:solidFill>
              </a:rPr>
              <a:t>Individuals and interactions</a:t>
            </a:r>
            <a:r>
              <a:rPr lang="en-GB"/>
              <a:t> over processes and tools</a:t>
            </a:r>
          </a:p>
          <a:p>
            <a:r>
              <a:rPr lang="en-GB"/>
              <a:t> </a:t>
            </a:r>
            <a:r>
              <a:rPr lang="en-GB">
                <a:solidFill>
                  <a:srgbClr val="00C896"/>
                </a:solidFill>
              </a:rPr>
              <a:t>Working software</a:t>
            </a:r>
            <a:r>
              <a:rPr lang="en-GB"/>
              <a:t> over comprehensive documentation</a:t>
            </a:r>
          </a:p>
          <a:p>
            <a:r>
              <a:rPr lang="en-GB"/>
              <a:t> </a:t>
            </a:r>
            <a:r>
              <a:rPr lang="en-GB">
                <a:solidFill>
                  <a:srgbClr val="00C896"/>
                </a:solidFill>
              </a:rPr>
              <a:t>Customer collaboration</a:t>
            </a:r>
            <a:r>
              <a:rPr lang="en-GB"/>
              <a:t> over contract negotiation</a:t>
            </a:r>
          </a:p>
          <a:p>
            <a:r>
              <a:rPr lang="en-GB"/>
              <a:t> </a:t>
            </a:r>
            <a:r>
              <a:rPr lang="en-GB">
                <a:solidFill>
                  <a:srgbClr val="00C896"/>
                </a:solidFill>
              </a:rPr>
              <a:t>Responding to change</a:t>
            </a:r>
            <a:r>
              <a:rPr lang="en-GB"/>
              <a:t> over following a plan</a:t>
            </a:r>
          </a:p>
          <a:p>
            <a:endParaRPr lang="en-GB"/>
          </a:p>
          <a:p>
            <a:pPr marL="0" indent="0">
              <a:buNone/>
            </a:pPr>
            <a:r>
              <a:rPr lang="en-GB"/>
              <a:t>That is, while there is value in the items on the right, we value the items on the left more.</a:t>
            </a:r>
          </a:p>
        </p:txBody>
      </p:sp>
    </p:spTree>
    <p:extLst>
      <p:ext uri="{BB962C8B-B14F-4D97-AF65-F5344CB8AC3E}">
        <p14:creationId xmlns:p14="http://schemas.microsoft.com/office/powerpoint/2010/main" val="142726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a:xfrm>
            <a:off x="390119" y="470470"/>
            <a:ext cx="7978965" cy="461925"/>
          </a:xfrm>
        </p:spPr>
        <p:txBody>
          <a:bodyPr/>
          <a:lstStyle/>
          <a:p>
            <a:r>
              <a:rPr lang="en-GB"/>
              <a:t>Software Development Methodologies - Agile</a:t>
            </a: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4" name="Rounded Rectangle 3">
            <a:extLst>
              <a:ext uri="{FF2B5EF4-FFF2-40B4-BE49-F238E27FC236}">
                <a16:creationId xmlns:a16="http://schemas.microsoft.com/office/drawing/2014/main" id="{0F842B68-7195-1A92-2E8A-03A74E72D944}"/>
              </a:ext>
            </a:extLst>
          </p:cNvPr>
          <p:cNvSpPr/>
          <p:nvPr/>
        </p:nvSpPr>
        <p:spPr>
          <a:xfrm>
            <a:off x="326359" y="3101773"/>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Requirements Gathering</a:t>
            </a:r>
          </a:p>
        </p:txBody>
      </p:sp>
      <p:sp>
        <p:nvSpPr>
          <p:cNvPr id="9" name="Rounded Rectangle 8">
            <a:extLst>
              <a:ext uri="{FF2B5EF4-FFF2-40B4-BE49-F238E27FC236}">
                <a16:creationId xmlns:a16="http://schemas.microsoft.com/office/drawing/2014/main" id="{9AEF2EE1-C7A7-FA23-01E0-F657EA4A65D2}"/>
              </a:ext>
            </a:extLst>
          </p:cNvPr>
          <p:cNvSpPr/>
          <p:nvPr/>
        </p:nvSpPr>
        <p:spPr>
          <a:xfrm>
            <a:off x="7346754" y="3101773"/>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Maintenance</a:t>
            </a:r>
          </a:p>
        </p:txBody>
      </p:sp>
      <p:sp>
        <p:nvSpPr>
          <p:cNvPr id="10" name="Rounded Rectangle 9">
            <a:extLst>
              <a:ext uri="{FF2B5EF4-FFF2-40B4-BE49-F238E27FC236}">
                <a16:creationId xmlns:a16="http://schemas.microsoft.com/office/drawing/2014/main" id="{01C54064-8458-8FBA-84CF-068FEE6677FB}"/>
              </a:ext>
            </a:extLst>
          </p:cNvPr>
          <p:cNvSpPr/>
          <p:nvPr/>
        </p:nvSpPr>
        <p:spPr>
          <a:xfrm>
            <a:off x="5057366" y="3101773"/>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Deployment</a:t>
            </a:r>
          </a:p>
        </p:txBody>
      </p:sp>
      <p:sp>
        <p:nvSpPr>
          <p:cNvPr id="6" name="Rounded Rectangle 5">
            <a:extLst>
              <a:ext uri="{FF2B5EF4-FFF2-40B4-BE49-F238E27FC236}">
                <a16:creationId xmlns:a16="http://schemas.microsoft.com/office/drawing/2014/main" id="{71536CB2-E08A-3186-8452-9C19D7DEE00A}"/>
              </a:ext>
            </a:extLst>
          </p:cNvPr>
          <p:cNvSpPr/>
          <p:nvPr/>
        </p:nvSpPr>
        <p:spPr>
          <a:xfrm>
            <a:off x="2615747" y="3101774"/>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Design</a:t>
            </a:r>
          </a:p>
        </p:txBody>
      </p:sp>
      <p:sp>
        <p:nvSpPr>
          <p:cNvPr id="7" name="Rounded Rectangle 6">
            <a:extLst>
              <a:ext uri="{FF2B5EF4-FFF2-40B4-BE49-F238E27FC236}">
                <a16:creationId xmlns:a16="http://schemas.microsoft.com/office/drawing/2014/main" id="{2F7E594F-B18B-1AF3-34E7-E9DBCDBAAB0A}"/>
              </a:ext>
            </a:extLst>
          </p:cNvPr>
          <p:cNvSpPr/>
          <p:nvPr/>
        </p:nvSpPr>
        <p:spPr>
          <a:xfrm>
            <a:off x="3927088" y="1642458"/>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Implementation</a:t>
            </a:r>
          </a:p>
        </p:txBody>
      </p:sp>
      <p:sp>
        <p:nvSpPr>
          <p:cNvPr id="8" name="Rounded Rectangle 7">
            <a:extLst>
              <a:ext uri="{FF2B5EF4-FFF2-40B4-BE49-F238E27FC236}">
                <a16:creationId xmlns:a16="http://schemas.microsoft.com/office/drawing/2014/main" id="{03F88A1E-1DCE-CC98-5415-6D03F7E8BA40}"/>
              </a:ext>
            </a:extLst>
          </p:cNvPr>
          <p:cNvSpPr/>
          <p:nvPr/>
        </p:nvSpPr>
        <p:spPr>
          <a:xfrm>
            <a:off x="1534298" y="1481391"/>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Testing</a:t>
            </a:r>
          </a:p>
        </p:txBody>
      </p:sp>
      <p:pic>
        <p:nvPicPr>
          <p:cNvPr id="28" name="Graphic 27" descr="Line arrow: Clockwise curve with solid fill">
            <a:extLst>
              <a:ext uri="{FF2B5EF4-FFF2-40B4-BE49-F238E27FC236}">
                <a16:creationId xmlns:a16="http://schemas.microsoft.com/office/drawing/2014/main" id="{7EE024BD-E85F-060C-3F2F-28717728E7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197357" flipV="1">
            <a:off x="1858242" y="2289055"/>
            <a:ext cx="919106" cy="919106"/>
          </a:xfrm>
          <a:prstGeom prst="rect">
            <a:avLst/>
          </a:prstGeom>
        </p:spPr>
      </p:pic>
      <p:pic>
        <p:nvPicPr>
          <p:cNvPr id="15" name="Graphic 14" descr="Arrow Right with solid fill">
            <a:extLst>
              <a:ext uri="{FF2B5EF4-FFF2-40B4-BE49-F238E27FC236}">
                <a16:creationId xmlns:a16="http://schemas.microsoft.com/office/drawing/2014/main" id="{315C6BC0-BD01-E942-BA41-B6A207484B4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0343" y="3188959"/>
            <a:ext cx="622104" cy="622104"/>
          </a:xfrm>
          <a:prstGeom prst="rect">
            <a:avLst/>
          </a:prstGeom>
        </p:spPr>
      </p:pic>
      <p:pic>
        <p:nvPicPr>
          <p:cNvPr id="16" name="Graphic 15" descr="Arrow Right with solid fill">
            <a:extLst>
              <a:ext uri="{FF2B5EF4-FFF2-40B4-BE49-F238E27FC236}">
                <a16:creationId xmlns:a16="http://schemas.microsoft.com/office/drawing/2014/main" id="{DA38F019-4500-6FBE-2389-4F8CACA6524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3566" y="3214051"/>
            <a:ext cx="622104" cy="622104"/>
          </a:xfrm>
          <a:prstGeom prst="rect">
            <a:avLst/>
          </a:prstGeom>
        </p:spPr>
      </p:pic>
      <p:pic>
        <p:nvPicPr>
          <p:cNvPr id="17" name="Graphic 16" descr="Arrow Right with solid fill">
            <a:extLst>
              <a:ext uri="{FF2B5EF4-FFF2-40B4-BE49-F238E27FC236}">
                <a16:creationId xmlns:a16="http://schemas.microsoft.com/office/drawing/2014/main" id="{B56E88F7-60AD-238F-E177-8BB07C6FB79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6451" y="3188959"/>
            <a:ext cx="622104" cy="622104"/>
          </a:xfrm>
          <a:prstGeom prst="rect">
            <a:avLst/>
          </a:prstGeom>
        </p:spPr>
      </p:pic>
      <p:sp>
        <p:nvSpPr>
          <p:cNvPr id="20" name="TextBox 19">
            <a:extLst>
              <a:ext uri="{FF2B5EF4-FFF2-40B4-BE49-F238E27FC236}">
                <a16:creationId xmlns:a16="http://schemas.microsoft.com/office/drawing/2014/main" id="{725E47ED-0613-6ABC-2FF9-6F9EFE83ED02}"/>
              </a:ext>
            </a:extLst>
          </p:cNvPr>
          <p:cNvSpPr txBox="1"/>
          <p:nvPr/>
        </p:nvSpPr>
        <p:spPr>
          <a:xfrm>
            <a:off x="2247991" y="2306111"/>
            <a:ext cx="2072290" cy="461925"/>
          </a:xfrm>
          <a:prstGeom prst="rect">
            <a:avLst/>
          </a:prstGeom>
          <a:noFill/>
        </p:spPr>
        <p:txBody>
          <a:bodyPr wrap="square" rtlCol="0">
            <a:spAutoFit/>
          </a:bodyPr>
          <a:lstStyle/>
          <a:p>
            <a:r>
              <a:rPr lang="en-GB" sz="1200">
                <a:solidFill>
                  <a:srgbClr val="00C896"/>
                </a:solidFill>
                <a:latin typeface="Outfit" pitchFamily="2" charset="0"/>
              </a:rPr>
              <a:t>(review progress &amp;</a:t>
            </a:r>
          </a:p>
          <a:p>
            <a:r>
              <a:rPr lang="en-GB" sz="1200">
                <a:solidFill>
                  <a:srgbClr val="00C896"/>
                </a:solidFill>
                <a:latin typeface="Outfit" pitchFamily="2" charset="0"/>
              </a:rPr>
              <a:t>reflect on requirements)</a:t>
            </a:r>
          </a:p>
        </p:txBody>
      </p:sp>
      <p:pic>
        <p:nvPicPr>
          <p:cNvPr id="21" name="Graphic 20" descr="Line arrow: Clockwise curve with solid fill">
            <a:extLst>
              <a:ext uri="{FF2B5EF4-FFF2-40B4-BE49-F238E27FC236}">
                <a16:creationId xmlns:a16="http://schemas.microsoft.com/office/drawing/2014/main" id="{33CF2D76-7141-CF63-5525-DA238AA168C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077351" flipV="1">
            <a:off x="4004520" y="2344063"/>
            <a:ext cx="919106" cy="919106"/>
          </a:xfrm>
          <a:prstGeom prst="rect">
            <a:avLst/>
          </a:prstGeom>
        </p:spPr>
      </p:pic>
      <p:pic>
        <p:nvPicPr>
          <p:cNvPr id="22" name="Graphic 21" descr="Line arrow: Clockwise curve with solid fill">
            <a:extLst>
              <a:ext uri="{FF2B5EF4-FFF2-40B4-BE49-F238E27FC236}">
                <a16:creationId xmlns:a16="http://schemas.microsoft.com/office/drawing/2014/main" id="{5A6E3CFA-338A-751B-1B6F-71426B0ADE4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983187" flipV="1">
            <a:off x="3006584" y="1005499"/>
            <a:ext cx="919106" cy="919106"/>
          </a:xfrm>
          <a:prstGeom prst="rect">
            <a:avLst/>
          </a:prstGeom>
        </p:spPr>
      </p:pic>
    </p:spTree>
    <p:extLst>
      <p:ext uri="{BB962C8B-B14F-4D97-AF65-F5344CB8AC3E}">
        <p14:creationId xmlns:p14="http://schemas.microsoft.com/office/powerpoint/2010/main" val="341740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a:xfrm>
            <a:off x="390120" y="470470"/>
            <a:ext cx="7952946" cy="461925"/>
          </a:xfrm>
        </p:spPr>
        <p:txBody>
          <a:bodyPr/>
          <a:lstStyle/>
          <a:p>
            <a:r>
              <a:rPr lang="en-GB"/>
              <a:t>Software Development Methodologies - Agile</a:t>
            </a: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2">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5" name="Graphic 4" descr="Group with solid fill">
            <a:extLst>
              <a:ext uri="{FF2B5EF4-FFF2-40B4-BE49-F238E27FC236}">
                <a16:creationId xmlns:a16="http://schemas.microsoft.com/office/drawing/2014/main" id="{BF4ACFB8-E282-8321-2A73-8DEE1B9339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096" y="1306250"/>
            <a:ext cx="914400" cy="914400"/>
          </a:xfrm>
          <a:prstGeom prst="rect">
            <a:avLst/>
          </a:prstGeom>
        </p:spPr>
      </p:pic>
      <p:pic>
        <p:nvPicPr>
          <p:cNvPr id="7" name="Graphic 6" descr="Run with solid fill">
            <a:extLst>
              <a:ext uri="{FF2B5EF4-FFF2-40B4-BE49-F238E27FC236}">
                <a16:creationId xmlns:a16="http://schemas.microsoft.com/office/drawing/2014/main" id="{D9844D02-7E5A-61D4-D256-11B51DFEE0C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48896" y="1306250"/>
            <a:ext cx="914400" cy="914400"/>
          </a:xfrm>
          <a:prstGeom prst="rect">
            <a:avLst/>
          </a:prstGeom>
        </p:spPr>
      </p:pic>
      <p:pic>
        <p:nvPicPr>
          <p:cNvPr id="9" name="Graphic 8" descr="Teacher with solid fill">
            <a:extLst>
              <a:ext uri="{FF2B5EF4-FFF2-40B4-BE49-F238E27FC236}">
                <a16:creationId xmlns:a16="http://schemas.microsoft.com/office/drawing/2014/main" id="{AA90F951-4D3F-8132-E7CC-12520C509B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7696" y="1276205"/>
            <a:ext cx="914400" cy="914400"/>
          </a:xfrm>
          <a:prstGeom prst="rect">
            <a:avLst/>
          </a:prstGeom>
        </p:spPr>
      </p:pic>
      <p:pic>
        <p:nvPicPr>
          <p:cNvPr id="12" name="Graphic 11" descr="Customer review with solid fill">
            <a:extLst>
              <a:ext uri="{FF2B5EF4-FFF2-40B4-BE49-F238E27FC236}">
                <a16:creationId xmlns:a16="http://schemas.microsoft.com/office/drawing/2014/main" id="{E96AE73A-8F42-F5C1-CA3A-C9D4443F928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6496" y="1306250"/>
            <a:ext cx="914400" cy="914400"/>
          </a:xfrm>
          <a:prstGeom prst="rect">
            <a:avLst/>
          </a:prstGeom>
        </p:spPr>
      </p:pic>
      <p:pic>
        <p:nvPicPr>
          <p:cNvPr id="14" name="Graphic 13" descr="Target Audience with solid fill">
            <a:extLst>
              <a:ext uri="{FF2B5EF4-FFF2-40B4-BE49-F238E27FC236}">
                <a16:creationId xmlns:a16="http://schemas.microsoft.com/office/drawing/2014/main" id="{F7DC8C52-AA7E-A3B9-4E7E-6A2F30543E2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34983" y="2922851"/>
            <a:ext cx="914400" cy="914400"/>
          </a:xfrm>
          <a:prstGeom prst="rect">
            <a:avLst/>
          </a:prstGeom>
        </p:spPr>
      </p:pic>
      <p:pic>
        <p:nvPicPr>
          <p:cNvPr id="16" name="Graphic 15" descr="List with solid fill">
            <a:extLst>
              <a:ext uri="{FF2B5EF4-FFF2-40B4-BE49-F238E27FC236}">
                <a16:creationId xmlns:a16="http://schemas.microsoft.com/office/drawing/2014/main" id="{4D1E3398-76E5-2A8A-78D6-0228223BD9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60598" y="2922851"/>
            <a:ext cx="914400" cy="914400"/>
          </a:xfrm>
          <a:prstGeom prst="rect">
            <a:avLst/>
          </a:prstGeom>
        </p:spPr>
      </p:pic>
      <p:pic>
        <p:nvPicPr>
          <p:cNvPr id="18" name="Graphic 17" descr="Building Brick Wall with solid fill">
            <a:extLst>
              <a:ext uri="{FF2B5EF4-FFF2-40B4-BE49-F238E27FC236}">
                <a16:creationId xmlns:a16="http://schemas.microsoft.com/office/drawing/2014/main" id="{09F1FB30-B333-9C2E-C734-77F88AB1A1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86213" y="2922851"/>
            <a:ext cx="914400" cy="914400"/>
          </a:xfrm>
          <a:prstGeom prst="rect">
            <a:avLst/>
          </a:prstGeom>
        </p:spPr>
      </p:pic>
    </p:spTree>
    <p:extLst>
      <p:ext uri="{BB962C8B-B14F-4D97-AF65-F5344CB8AC3E}">
        <p14:creationId xmlns:p14="http://schemas.microsoft.com/office/powerpoint/2010/main" val="3421911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a:xfrm>
            <a:off x="390120" y="470470"/>
            <a:ext cx="7952946" cy="461925"/>
          </a:xfrm>
        </p:spPr>
        <p:txBody>
          <a:bodyPr/>
          <a:lstStyle/>
          <a:p>
            <a:r>
              <a:rPr lang="en-GB"/>
              <a:t>Software Development Methodologies - Agile</a:t>
            </a: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5" name="Graphic 4" descr="Group with solid fill">
            <a:extLst>
              <a:ext uri="{FF2B5EF4-FFF2-40B4-BE49-F238E27FC236}">
                <a16:creationId xmlns:a16="http://schemas.microsoft.com/office/drawing/2014/main" id="{BF4ACFB8-E282-8321-2A73-8DEE1B9339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0096" y="1306250"/>
            <a:ext cx="914400" cy="914400"/>
          </a:xfrm>
          <a:prstGeom prst="rect">
            <a:avLst/>
          </a:prstGeom>
        </p:spPr>
      </p:pic>
      <p:pic>
        <p:nvPicPr>
          <p:cNvPr id="7" name="Graphic 6" descr="Run with solid fill">
            <a:extLst>
              <a:ext uri="{FF2B5EF4-FFF2-40B4-BE49-F238E27FC236}">
                <a16:creationId xmlns:a16="http://schemas.microsoft.com/office/drawing/2014/main" id="{D9844D02-7E5A-61D4-D256-11B51DFEE0C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8896" y="1306250"/>
            <a:ext cx="914400" cy="914400"/>
          </a:xfrm>
          <a:prstGeom prst="rect">
            <a:avLst/>
          </a:prstGeom>
        </p:spPr>
      </p:pic>
      <p:pic>
        <p:nvPicPr>
          <p:cNvPr id="9" name="Graphic 8" descr="Teacher with solid fill">
            <a:extLst>
              <a:ext uri="{FF2B5EF4-FFF2-40B4-BE49-F238E27FC236}">
                <a16:creationId xmlns:a16="http://schemas.microsoft.com/office/drawing/2014/main" id="{AA90F951-4D3F-8132-E7CC-12520C509B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7696" y="1276205"/>
            <a:ext cx="914400" cy="914400"/>
          </a:xfrm>
          <a:prstGeom prst="rect">
            <a:avLst/>
          </a:prstGeom>
        </p:spPr>
      </p:pic>
      <p:pic>
        <p:nvPicPr>
          <p:cNvPr id="12" name="Graphic 11" descr="Customer review with solid fill">
            <a:extLst>
              <a:ext uri="{FF2B5EF4-FFF2-40B4-BE49-F238E27FC236}">
                <a16:creationId xmlns:a16="http://schemas.microsoft.com/office/drawing/2014/main" id="{E96AE73A-8F42-F5C1-CA3A-C9D4443F928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6496" y="1306250"/>
            <a:ext cx="914400" cy="914400"/>
          </a:xfrm>
          <a:prstGeom prst="rect">
            <a:avLst/>
          </a:prstGeom>
        </p:spPr>
      </p:pic>
      <p:pic>
        <p:nvPicPr>
          <p:cNvPr id="14" name="Graphic 13" descr="Target Audience with solid fill">
            <a:extLst>
              <a:ext uri="{FF2B5EF4-FFF2-40B4-BE49-F238E27FC236}">
                <a16:creationId xmlns:a16="http://schemas.microsoft.com/office/drawing/2014/main" id="{F7DC8C52-AA7E-A3B9-4E7E-6A2F30543E2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34983" y="2922851"/>
            <a:ext cx="914400" cy="914400"/>
          </a:xfrm>
          <a:prstGeom prst="rect">
            <a:avLst/>
          </a:prstGeom>
        </p:spPr>
      </p:pic>
      <p:pic>
        <p:nvPicPr>
          <p:cNvPr id="16" name="Graphic 15" descr="List with solid fill">
            <a:extLst>
              <a:ext uri="{FF2B5EF4-FFF2-40B4-BE49-F238E27FC236}">
                <a16:creationId xmlns:a16="http://schemas.microsoft.com/office/drawing/2014/main" id="{4D1E3398-76E5-2A8A-78D6-0228223BD9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0598" y="2922851"/>
            <a:ext cx="914400" cy="914400"/>
          </a:xfrm>
          <a:prstGeom prst="rect">
            <a:avLst/>
          </a:prstGeom>
        </p:spPr>
      </p:pic>
      <p:pic>
        <p:nvPicPr>
          <p:cNvPr id="18" name="Graphic 17" descr="Building Brick Wall with solid fill">
            <a:extLst>
              <a:ext uri="{FF2B5EF4-FFF2-40B4-BE49-F238E27FC236}">
                <a16:creationId xmlns:a16="http://schemas.microsoft.com/office/drawing/2014/main" id="{09F1FB30-B333-9C2E-C734-77F88AB1A1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6213" y="2922851"/>
            <a:ext cx="914400" cy="914400"/>
          </a:xfrm>
          <a:prstGeom prst="rect">
            <a:avLst/>
          </a:prstGeom>
        </p:spPr>
      </p:pic>
      <p:sp>
        <p:nvSpPr>
          <p:cNvPr id="22" name="TextBox 21">
            <a:extLst>
              <a:ext uri="{FF2B5EF4-FFF2-40B4-BE49-F238E27FC236}">
                <a16:creationId xmlns:a16="http://schemas.microsoft.com/office/drawing/2014/main" id="{D05D4E07-7D8A-024D-CB66-254F9A073AAD}"/>
              </a:ext>
            </a:extLst>
          </p:cNvPr>
          <p:cNvSpPr txBox="1"/>
          <p:nvPr/>
        </p:nvSpPr>
        <p:spPr>
          <a:xfrm>
            <a:off x="827604" y="2190605"/>
            <a:ext cx="1499384" cy="317010"/>
          </a:xfrm>
          <a:prstGeom prst="rect">
            <a:avLst/>
          </a:prstGeom>
          <a:noFill/>
        </p:spPr>
        <p:txBody>
          <a:bodyPr wrap="square" rtlCol="0">
            <a:spAutoFit/>
          </a:bodyPr>
          <a:lstStyle/>
          <a:p>
            <a:pPr algn="ctr"/>
            <a:r>
              <a:rPr lang="en-GB" sz="1460">
                <a:solidFill>
                  <a:srgbClr val="00C896"/>
                </a:solidFill>
                <a:latin typeface="Outfit" pitchFamily="2" charset="0"/>
              </a:rPr>
              <a:t>Daily Standup</a:t>
            </a:r>
          </a:p>
        </p:txBody>
      </p:sp>
    </p:spTree>
    <p:extLst>
      <p:ext uri="{BB962C8B-B14F-4D97-AF65-F5344CB8AC3E}">
        <p14:creationId xmlns:p14="http://schemas.microsoft.com/office/powerpoint/2010/main" val="269979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081479-F164-BCB7-D634-25842652123F}"/>
              </a:ext>
            </a:extLst>
          </p:cNvPr>
          <p:cNvSpPr>
            <a:spLocks noGrp="1"/>
          </p:cNvSpPr>
          <p:nvPr>
            <p:ph type="title"/>
          </p:nvPr>
        </p:nvSpPr>
        <p:spPr/>
        <p:txBody>
          <a:bodyPr/>
          <a:lstStyle/>
          <a:p>
            <a:r>
              <a:rPr lang="en-GB"/>
              <a:t>Code of Conduct</a:t>
            </a:r>
          </a:p>
        </p:txBody>
      </p:sp>
      <p:sp>
        <p:nvSpPr>
          <p:cNvPr id="6" name="Content Placeholder 5">
            <a:extLst>
              <a:ext uri="{FF2B5EF4-FFF2-40B4-BE49-F238E27FC236}">
                <a16:creationId xmlns:a16="http://schemas.microsoft.com/office/drawing/2014/main" id="{4F53C55A-345D-7BDA-F83B-231A5616862E}"/>
              </a:ext>
            </a:extLst>
          </p:cNvPr>
          <p:cNvSpPr>
            <a:spLocks noGrp="1"/>
          </p:cNvSpPr>
          <p:nvPr>
            <p:ph idx="4294967295"/>
          </p:nvPr>
        </p:nvSpPr>
        <p:spPr>
          <a:xfrm>
            <a:off x="454375" y="1283911"/>
            <a:ext cx="8234362" cy="2684462"/>
          </a:xfrm>
          <a:prstGeom prst="rect">
            <a:avLst/>
          </a:prstGeom>
        </p:spPr>
        <p:txBody>
          <a:bodyPr lIns="91440" tIns="45720" rIns="91440" bIns="45720" anchor="t"/>
          <a:lstStyle/>
          <a:p>
            <a:pPr marL="103505" indent="-103505" algn="l" fontAlgn="base"/>
            <a:r>
              <a:rPr lang="en-GB" sz="1450" b="0" i="0">
                <a:solidFill>
                  <a:srgbClr val="373737"/>
                </a:solidFill>
                <a:effectLst/>
                <a:latin typeface="Outfit"/>
                <a:cs typeface="Outfit"/>
              </a:rPr>
              <a:t>Our ethos is to provide a welcoming and supportive environment for all people, regardless of background or identity. By registering to attend this workshop, participants are agreeing to abide by the Researcher Development </a:t>
            </a:r>
            <a:r>
              <a:rPr lang="en-GB" sz="1450" b="0" i="0" u="none" strike="noStrike">
                <a:solidFill>
                  <a:srgbClr val="0F79D0"/>
                </a:solidFill>
                <a:effectLst/>
                <a:latin typeface="Outfit"/>
                <a:cs typeface="Outfit"/>
                <a:hlinkClick r:id="rId3"/>
              </a:rPr>
              <a:t>Code of Conduct</a:t>
            </a:r>
            <a:r>
              <a:rPr lang="en-GB" sz="1450" b="0" i="0">
                <a:solidFill>
                  <a:srgbClr val="373737"/>
                </a:solidFill>
                <a:effectLst/>
                <a:latin typeface="Outfit"/>
                <a:cs typeface="Outfit"/>
              </a:rPr>
              <a:t>.</a:t>
            </a:r>
            <a:endParaRPr lang="en-US" sz="1450">
              <a:latin typeface="Outfit"/>
              <a:cs typeface="Outfit"/>
            </a:endParaRPr>
          </a:p>
          <a:p>
            <a:pPr marL="103505" indent="-103505" algn="l" fontAlgn="base"/>
            <a:endParaRPr lang="en-GB" b="0" i="0">
              <a:solidFill>
                <a:srgbClr val="373737"/>
              </a:solidFill>
              <a:effectLst/>
              <a:cs typeface="Outfit" pitchFamily="2" charset="0"/>
            </a:endParaRPr>
          </a:p>
          <a:p>
            <a:pPr marL="103505" indent="-103505" algn="l" fontAlgn="base"/>
            <a:r>
              <a:rPr lang="en-GB" sz="1450" b="0" i="0">
                <a:solidFill>
                  <a:srgbClr val="373737"/>
                </a:solidFill>
                <a:effectLst/>
                <a:latin typeface="Outfit"/>
                <a:cs typeface="Outfit"/>
              </a:rPr>
              <a:t>Our goal is to support you to develop your programming skill sets to enable you to do cutting edge research. We want to create a positive and professional learning environment and therefore encourage the following kinds of behaviours:</a:t>
            </a:r>
          </a:p>
          <a:p>
            <a:pPr marL="103505" indent="-103505" algn="l" fontAlgn="base"/>
            <a:endParaRPr lang="en-GB" b="0" i="0">
              <a:solidFill>
                <a:srgbClr val="373737"/>
              </a:solidFill>
              <a:effectLst/>
              <a:cs typeface="Outfit" pitchFamily="2" charset="0"/>
            </a:endParaRPr>
          </a:p>
          <a:p>
            <a:pPr marL="311785" lvl="1" indent="-103505" fontAlgn="base"/>
            <a:r>
              <a:rPr lang="en-GB" sz="1250" b="0" i="0">
                <a:solidFill>
                  <a:srgbClr val="373737"/>
                </a:solidFill>
                <a:effectLst/>
                <a:latin typeface="Outfit"/>
                <a:cs typeface="Outfit"/>
              </a:rPr>
              <a:t>Show courtesy and respect towards all who attend a workshop or engage in community events.</a:t>
            </a:r>
          </a:p>
          <a:p>
            <a:pPr marL="311785" lvl="1" indent="-103505" fontAlgn="base"/>
            <a:r>
              <a:rPr lang="en-GB" sz="1250" b="0" i="0">
                <a:solidFill>
                  <a:srgbClr val="373737"/>
                </a:solidFill>
                <a:effectLst/>
                <a:latin typeface="Outfit"/>
                <a:cs typeface="Outfit"/>
              </a:rPr>
              <a:t>Be respectful of different viewpoints and experiences.</a:t>
            </a:r>
          </a:p>
          <a:p>
            <a:pPr marL="311785" lvl="1" indent="-103505" fontAlgn="base"/>
            <a:r>
              <a:rPr lang="en-GB" sz="1250" b="0" i="0">
                <a:solidFill>
                  <a:srgbClr val="373737"/>
                </a:solidFill>
                <a:effectLst/>
                <a:latin typeface="Outfit"/>
                <a:cs typeface="Outfit"/>
              </a:rPr>
              <a:t>Gracefully accept constructive criticism.</a:t>
            </a:r>
          </a:p>
          <a:p>
            <a:pPr marL="311785" lvl="1" indent="-103505" fontAlgn="base"/>
            <a:r>
              <a:rPr lang="en-GB" sz="1250" b="0" i="0">
                <a:solidFill>
                  <a:srgbClr val="373737"/>
                </a:solidFill>
                <a:effectLst/>
                <a:latin typeface="Outfit"/>
                <a:cs typeface="Outfit"/>
              </a:rPr>
              <a:t>Be patient if there are technical glitches. While we know something about how to use computers</a:t>
            </a:r>
            <a:r>
              <a:rPr lang="en-GB" sz="1250">
                <a:solidFill>
                  <a:srgbClr val="373737"/>
                </a:solidFill>
                <a:latin typeface="Outfit"/>
                <a:cs typeface="Outfit"/>
              </a:rPr>
              <a:t>,</a:t>
            </a:r>
            <a:r>
              <a:rPr lang="en-GB" sz="1250" b="0" i="0">
                <a:solidFill>
                  <a:srgbClr val="373737"/>
                </a:solidFill>
                <a:effectLst/>
                <a:latin typeface="Outfit"/>
                <a:cs typeface="Outfit"/>
              </a:rPr>
              <a:t> we are not immune to inter</a:t>
            </a:r>
            <a:r>
              <a:rPr lang="en-GB" sz="1250">
                <a:solidFill>
                  <a:srgbClr val="373737"/>
                </a:solidFill>
                <a:latin typeface="Outfit"/>
                <a:cs typeface="Outfit"/>
              </a:rPr>
              <a:t>net or hardware issues.</a:t>
            </a:r>
          </a:p>
          <a:p>
            <a:pPr marL="311785" lvl="1" indent="-103505"/>
            <a:r>
              <a:rPr lang="en-GB" sz="1250">
                <a:solidFill>
                  <a:srgbClr val="373737"/>
                </a:solidFill>
                <a:latin typeface="Outfit"/>
                <a:cs typeface="Outfit"/>
              </a:rPr>
              <a:t>Respect our policy on not recording workshops to protect the nature of the sessions and ensure we are GDPR compliant.</a:t>
            </a:r>
          </a:p>
          <a:p>
            <a:pPr marL="311785" lvl="1" indent="-103505"/>
            <a:endParaRPr lang="en-GB" sz="1250">
              <a:solidFill>
                <a:srgbClr val="373737"/>
              </a:solidFill>
              <a:cs typeface="Outfit" pitchFamily="2" charset="0"/>
            </a:endParaRPr>
          </a:p>
          <a:p>
            <a:pPr marL="103505" indent="-103505"/>
            <a:endParaRPr lang="en-GB">
              <a:cs typeface="Outfit" pitchFamily="2" charset="0"/>
            </a:endParaRPr>
          </a:p>
        </p:txBody>
      </p:sp>
    </p:spTree>
    <p:extLst>
      <p:ext uri="{BB962C8B-B14F-4D97-AF65-F5344CB8AC3E}">
        <p14:creationId xmlns:p14="http://schemas.microsoft.com/office/powerpoint/2010/main" val="4109491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a:xfrm>
            <a:off x="390120" y="470470"/>
            <a:ext cx="7952946" cy="461925"/>
          </a:xfrm>
        </p:spPr>
        <p:txBody>
          <a:bodyPr/>
          <a:lstStyle/>
          <a:p>
            <a:r>
              <a:rPr lang="en-GB"/>
              <a:t>Software Development Methodologies - Agile</a:t>
            </a: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5" name="Graphic 4" descr="Group with solid fill">
            <a:extLst>
              <a:ext uri="{FF2B5EF4-FFF2-40B4-BE49-F238E27FC236}">
                <a16:creationId xmlns:a16="http://schemas.microsoft.com/office/drawing/2014/main" id="{BF4ACFB8-E282-8321-2A73-8DEE1B9339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0096" y="1306250"/>
            <a:ext cx="914400" cy="914400"/>
          </a:xfrm>
          <a:prstGeom prst="rect">
            <a:avLst/>
          </a:prstGeom>
        </p:spPr>
      </p:pic>
      <p:pic>
        <p:nvPicPr>
          <p:cNvPr id="7" name="Graphic 6" descr="Run with solid fill">
            <a:extLst>
              <a:ext uri="{FF2B5EF4-FFF2-40B4-BE49-F238E27FC236}">
                <a16:creationId xmlns:a16="http://schemas.microsoft.com/office/drawing/2014/main" id="{D9844D02-7E5A-61D4-D256-11B51DFEE0C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8896" y="1306250"/>
            <a:ext cx="914400" cy="914400"/>
          </a:xfrm>
          <a:prstGeom prst="rect">
            <a:avLst/>
          </a:prstGeom>
        </p:spPr>
      </p:pic>
      <p:pic>
        <p:nvPicPr>
          <p:cNvPr id="9" name="Graphic 8" descr="Teacher with solid fill">
            <a:extLst>
              <a:ext uri="{FF2B5EF4-FFF2-40B4-BE49-F238E27FC236}">
                <a16:creationId xmlns:a16="http://schemas.microsoft.com/office/drawing/2014/main" id="{AA90F951-4D3F-8132-E7CC-12520C509B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7696" y="1276205"/>
            <a:ext cx="914400" cy="914400"/>
          </a:xfrm>
          <a:prstGeom prst="rect">
            <a:avLst/>
          </a:prstGeom>
        </p:spPr>
      </p:pic>
      <p:pic>
        <p:nvPicPr>
          <p:cNvPr id="12" name="Graphic 11" descr="Customer review with solid fill">
            <a:extLst>
              <a:ext uri="{FF2B5EF4-FFF2-40B4-BE49-F238E27FC236}">
                <a16:creationId xmlns:a16="http://schemas.microsoft.com/office/drawing/2014/main" id="{E96AE73A-8F42-F5C1-CA3A-C9D4443F928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6496" y="1306250"/>
            <a:ext cx="914400" cy="914400"/>
          </a:xfrm>
          <a:prstGeom prst="rect">
            <a:avLst/>
          </a:prstGeom>
        </p:spPr>
      </p:pic>
      <p:pic>
        <p:nvPicPr>
          <p:cNvPr id="14" name="Graphic 13" descr="Target Audience with solid fill">
            <a:extLst>
              <a:ext uri="{FF2B5EF4-FFF2-40B4-BE49-F238E27FC236}">
                <a16:creationId xmlns:a16="http://schemas.microsoft.com/office/drawing/2014/main" id="{F7DC8C52-AA7E-A3B9-4E7E-6A2F30543E2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34983" y="2922851"/>
            <a:ext cx="914400" cy="914400"/>
          </a:xfrm>
          <a:prstGeom prst="rect">
            <a:avLst/>
          </a:prstGeom>
        </p:spPr>
      </p:pic>
      <p:pic>
        <p:nvPicPr>
          <p:cNvPr id="16" name="Graphic 15" descr="List with solid fill">
            <a:extLst>
              <a:ext uri="{FF2B5EF4-FFF2-40B4-BE49-F238E27FC236}">
                <a16:creationId xmlns:a16="http://schemas.microsoft.com/office/drawing/2014/main" id="{4D1E3398-76E5-2A8A-78D6-0228223BD9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0598" y="2922851"/>
            <a:ext cx="914400" cy="914400"/>
          </a:xfrm>
          <a:prstGeom prst="rect">
            <a:avLst/>
          </a:prstGeom>
        </p:spPr>
      </p:pic>
      <p:pic>
        <p:nvPicPr>
          <p:cNvPr id="18" name="Graphic 17" descr="Building Brick Wall with solid fill">
            <a:extLst>
              <a:ext uri="{FF2B5EF4-FFF2-40B4-BE49-F238E27FC236}">
                <a16:creationId xmlns:a16="http://schemas.microsoft.com/office/drawing/2014/main" id="{09F1FB30-B333-9C2E-C734-77F88AB1A1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6213" y="2922851"/>
            <a:ext cx="914400" cy="914400"/>
          </a:xfrm>
          <a:prstGeom prst="rect">
            <a:avLst/>
          </a:prstGeom>
        </p:spPr>
      </p:pic>
      <p:sp>
        <p:nvSpPr>
          <p:cNvPr id="22" name="TextBox 21">
            <a:extLst>
              <a:ext uri="{FF2B5EF4-FFF2-40B4-BE49-F238E27FC236}">
                <a16:creationId xmlns:a16="http://schemas.microsoft.com/office/drawing/2014/main" id="{D05D4E07-7D8A-024D-CB66-254F9A073AAD}"/>
              </a:ext>
            </a:extLst>
          </p:cNvPr>
          <p:cNvSpPr txBox="1"/>
          <p:nvPr/>
        </p:nvSpPr>
        <p:spPr>
          <a:xfrm>
            <a:off x="827604" y="2190605"/>
            <a:ext cx="1499384" cy="317010"/>
          </a:xfrm>
          <a:prstGeom prst="rect">
            <a:avLst/>
          </a:prstGeom>
          <a:noFill/>
        </p:spPr>
        <p:txBody>
          <a:bodyPr wrap="square" rtlCol="0">
            <a:spAutoFit/>
          </a:bodyPr>
          <a:lstStyle/>
          <a:p>
            <a:pPr algn="ctr"/>
            <a:r>
              <a:rPr lang="en-GB" sz="1460">
                <a:solidFill>
                  <a:srgbClr val="00C896"/>
                </a:solidFill>
                <a:latin typeface="Outfit" pitchFamily="2" charset="0"/>
              </a:rPr>
              <a:t>Daily Standup</a:t>
            </a:r>
          </a:p>
        </p:txBody>
      </p:sp>
      <p:sp>
        <p:nvSpPr>
          <p:cNvPr id="23" name="TextBox 22">
            <a:extLst>
              <a:ext uri="{FF2B5EF4-FFF2-40B4-BE49-F238E27FC236}">
                <a16:creationId xmlns:a16="http://schemas.microsoft.com/office/drawing/2014/main" id="{B447C25D-32E6-DCFA-27FB-AE74449AC8C6}"/>
              </a:ext>
            </a:extLst>
          </p:cNvPr>
          <p:cNvSpPr txBox="1"/>
          <p:nvPr/>
        </p:nvSpPr>
        <p:spPr>
          <a:xfrm>
            <a:off x="2656404" y="2190605"/>
            <a:ext cx="1499384" cy="541687"/>
          </a:xfrm>
          <a:prstGeom prst="rect">
            <a:avLst/>
          </a:prstGeom>
          <a:noFill/>
        </p:spPr>
        <p:txBody>
          <a:bodyPr wrap="square" rtlCol="0">
            <a:spAutoFit/>
          </a:bodyPr>
          <a:lstStyle/>
          <a:p>
            <a:pPr algn="ctr"/>
            <a:r>
              <a:rPr lang="en-GB" sz="1460">
                <a:solidFill>
                  <a:srgbClr val="00C896"/>
                </a:solidFill>
                <a:latin typeface="Outfit" pitchFamily="2" charset="0"/>
              </a:rPr>
              <a:t>Sprint Planning Meetings</a:t>
            </a:r>
          </a:p>
        </p:txBody>
      </p:sp>
    </p:spTree>
    <p:extLst>
      <p:ext uri="{BB962C8B-B14F-4D97-AF65-F5344CB8AC3E}">
        <p14:creationId xmlns:p14="http://schemas.microsoft.com/office/powerpoint/2010/main" val="686081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a:xfrm>
            <a:off x="390120" y="470470"/>
            <a:ext cx="7952946" cy="461925"/>
          </a:xfrm>
        </p:spPr>
        <p:txBody>
          <a:bodyPr/>
          <a:lstStyle/>
          <a:p>
            <a:r>
              <a:rPr lang="en-GB"/>
              <a:t>Software Development Methodologies - Agile</a:t>
            </a: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5" name="Graphic 4" descr="Group with solid fill">
            <a:extLst>
              <a:ext uri="{FF2B5EF4-FFF2-40B4-BE49-F238E27FC236}">
                <a16:creationId xmlns:a16="http://schemas.microsoft.com/office/drawing/2014/main" id="{BF4ACFB8-E282-8321-2A73-8DEE1B9339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0096" y="1306250"/>
            <a:ext cx="914400" cy="914400"/>
          </a:xfrm>
          <a:prstGeom prst="rect">
            <a:avLst/>
          </a:prstGeom>
        </p:spPr>
      </p:pic>
      <p:pic>
        <p:nvPicPr>
          <p:cNvPr id="7" name="Graphic 6" descr="Run with solid fill">
            <a:extLst>
              <a:ext uri="{FF2B5EF4-FFF2-40B4-BE49-F238E27FC236}">
                <a16:creationId xmlns:a16="http://schemas.microsoft.com/office/drawing/2014/main" id="{D9844D02-7E5A-61D4-D256-11B51DFEE0C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8896" y="1306250"/>
            <a:ext cx="914400" cy="914400"/>
          </a:xfrm>
          <a:prstGeom prst="rect">
            <a:avLst/>
          </a:prstGeom>
        </p:spPr>
      </p:pic>
      <p:pic>
        <p:nvPicPr>
          <p:cNvPr id="9" name="Graphic 8" descr="Teacher with solid fill">
            <a:extLst>
              <a:ext uri="{FF2B5EF4-FFF2-40B4-BE49-F238E27FC236}">
                <a16:creationId xmlns:a16="http://schemas.microsoft.com/office/drawing/2014/main" id="{AA90F951-4D3F-8132-E7CC-12520C509B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7696" y="1276205"/>
            <a:ext cx="914400" cy="914400"/>
          </a:xfrm>
          <a:prstGeom prst="rect">
            <a:avLst/>
          </a:prstGeom>
        </p:spPr>
      </p:pic>
      <p:pic>
        <p:nvPicPr>
          <p:cNvPr id="12" name="Graphic 11" descr="Customer review with solid fill">
            <a:extLst>
              <a:ext uri="{FF2B5EF4-FFF2-40B4-BE49-F238E27FC236}">
                <a16:creationId xmlns:a16="http://schemas.microsoft.com/office/drawing/2014/main" id="{E96AE73A-8F42-F5C1-CA3A-C9D4443F928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6496" y="1306250"/>
            <a:ext cx="914400" cy="914400"/>
          </a:xfrm>
          <a:prstGeom prst="rect">
            <a:avLst/>
          </a:prstGeom>
        </p:spPr>
      </p:pic>
      <p:pic>
        <p:nvPicPr>
          <p:cNvPr id="14" name="Graphic 13" descr="Target Audience with solid fill">
            <a:extLst>
              <a:ext uri="{FF2B5EF4-FFF2-40B4-BE49-F238E27FC236}">
                <a16:creationId xmlns:a16="http://schemas.microsoft.com/office/drawing/2014/main" id="{F7DC8C52-AA7E-A3B9-4E7E-6A2F30543E2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34983" y="2922851"/>
            <a:ext cx="914400" cy="914400"/>
          </a:xfrm>
          <a:prstGeom prst="rect">
            <a:avLst/>
          </a:prstGeom>
        </p:spPr>
      </p:pic>
      <p:pic>
        <p:nvPicPr>
          <p:cNvPr id="16" name="Graphic 15" descr="List with solid fill">
            <a:extLst>
              <a:ext uri="{FF2B5EF4-FFF2-40B4-BE49-F238E27FC236}">
                <a16:creationId xmlns:a16="http://schemas.microsoft.com/office/drawing/2014/main" id="{4D1E3398-76E5-2A8A-78D6-0228223BD9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0598" y="2922851"/>
            <a:ext cx="914400" cy="914400"/>
          </a:xfrm>
          <a:prstGeom prst="rect">
            <a:avLst/>
          </a:prstGeom>
        </p:spPr>
      </p:pic>
      <p:pic>
        <p:nvPicPr>
          <p:cNvPr id="18" name="Graphic 17" descr="Building Brick Wall with solid fill">
            <a:extLst>
              <a:ext uri="{FF2B5EF4-FFF2-40B4-BE49-F238E27FC236}">
                <a16:creationId xmlns:a16="http://schemas.microsoft.com/office/drawing/2014/main" id="{09F1FB30-B333-9C2E-C734-77F88AB1A1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6213" y="2922851"/>
            <a:ext cx="914400" cy="914400"/>
          </a:xfrm>
          <a:prstGeom prst="rect">
            <a:avLst/>
          </a:prstGeom>
        </p:spPr>
      </p:pic>
      <p:sp>
        <p:nvSpPr>
          <p:cNvPr id="22" name="TextBox 21">
            <a:extLst>
              <a:ext uri="{FF2B5EF4-FFF2-40B4-BE49-F238E27FC236}">
                <a16:creationId xmlns:a16="http://schemas.microsoft.com/office/drawing/2014/main" id="{D05D4E07-7D8A-024D-CB66-254F9A073AAD}"/>
              </a:ext>
            </a:extLst>
          </p:cNvPr>
          <p:cNvSpPr txBox="1"/>
          <p:nvPr/>
        </p:nvSpPr>
        <p:spPr>
          <a:xfrm>
            <a:off x="827604" y="2190605"/>
            <a:ext cx="1499384" cy="317010"/>
          </a:xfrm>
          <a:prstGeom prst="rect">
            <a:avLst/>
          </a:prstGeom>
          <a:noFill/>
        </p:spPr>
        <p:txBody>
          <a:bodyPr wrap="square" rtlCol="0">
            <a:spAutoFit/>
          </a:bodyPr>
          <a:lstStyle/>
          <a:p>
            <a:pPr algn="ctr"/>
            <a:r>
              <a:rPr lang="en-GB" sz="1460">
                <a:solidFill>
                  <a:srgbClr val="00C896"/>
                </a:solidFill>
                <a:latin typeface="Outfit" pitchFamily="2" charset="0"/>
              </a:rPr>
              <a:t>Daily Standup</a:t>
            </a:r>
          </a:p>
        </p:txBody>
      </p:sp>
      <p:sp>
        <p:nvSpPr>
          <p:cNvPr id="23" name="TextBox 22">
            <a:extLst>
              <a:ext uri="{FF2B5EF4-FFF2-40B4-BE49-F238E27FC236}">
                <a16:creationId xmlns:a16="http://schemas.microsoft.com/office/drawing/2014/main" id="{B447C25D-32E6-DCFA-27FB-AE74449AC8C6}"/>
              </a:ext>
            </a:extLst>
          </p:cNvPr>
          <p:cNvSpPr txBox="1"/>
          <p:nvPr/>
        </p:nvSpPr>
        <p:spPr>
          <a:xfrm>
            <a:off x="2656404" y="2190605"/>
            <a:ext cx="1499384" cy="541687"/>
          </a:xfrm>
          <a:prstGeom prst="rect">
            <a:avLst/>
          </a:prstGeom>
          <a:noFill/>
        </p:spPr>
        <p:txBody>
          <a:bodyPr wrap="square" rtlCol="0">
            <a:spAutoFit/>
          </a:bodyPr>
          <a:lstStyle/>
          <a:p>
            <a:pPr algn="ctr"/>
            <a:r>
              <a:rPr lang="en-GB" sz="1460">
                <a:solidFill>
                  <a:srgbClr val="00C896"/>
                </a:solidFill>
                <a:latin typeface="Outfit" pitchFamily="2" charset="0"/>
              </a:rPr>
              <a:t>Sprint Planning Meetings</a:t>
            </a:r>
          </a:p>
        </p:txBody>
      </p:sp>
      <p:sp>
        <p:nvSpPr>
          <p:cNvPr id="24" name="TextBox 23">
            <a:extLst>
              <a:ext uri="{FF2B5EF4-FFF2-40B4-BE49-F238E27FC236}">
                <a16:creationId xmlns:a16="http://schemas.microsoft.com/office/drawing/2014/main" id="{99160A67-9721-0833-513A-8D4C2DABFD9B}"/>
              </a:ext>
            </a:extLst>
          </p:cNvPr>
          <p:cNvSpPr txBox="1"/>
          <p:nvPr/>
        </p:nvSpPr>
        <p:spPr>
          <a:xfrm>
            <a:off x="4485204" y="2196948"/>
            <a:ext cx="1499384" cy="317010"/>
          </a:xfrm>
          <a:prstGeom prst="rect">
            <a:avLst/>
          </a:prstGeom>
          <a:noFill/>
        </p:spPr>
        <p:txBody>
          <a:bodyPr wrap="square" rtlCol="0">
            <a:spAutoFit/>
          </a:bodyPr>
          <a:lstStyle/>
          <a:p>
            <a:pPr algn="ctr"/>
            <a:r>
              <a:rPr lang="en-GB" sz="1460">
                <a:solidFill>
                  <a:srgbClr val="00C896"/>
                </a:solidFill>
                <a:latin typeface="Outfit" pitchFamily="2" charset="0"/>
              </a:rPr>
              <a:t>Show &amp; Tell</a:t>
            </a:r>
          </a:p>
        </p:txBody>
      </p:sp>
    </p:spTree>
    <p:extLst>
      <p:ext uri="{BB962C8B-B14F-4D97-AF65-F5344CB8AC3E}">
        <p14:creationId xmlns:p14="http://schemas.microsoft.com/office/powerpoint/2010/main" val="1754024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a:xfrm>
            <a:off x="390120" y="470470"/>
            <a:ext cx="7952946" cy="461925"/>
          </a:xfrm>
        </p:spPr>
        <p:txBody>
          <a:bodyPr/>
          <a:lstStyle/>
          <a:p>
            <a:r>
              <a:rPr lang="en-GB"/>
              <a:t>Software Development Methodologies - Agile</a:t>
            </a: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5" name="Graphic 4" descr="Group with solid fill">
            <a:extLst>
              <a:ext uri="{FF2B5EF4-FFF2-40B4-BE49-F238E27FC236}">
                <a16:creationId xmlns:a16="http://schemas.microsoft.com/office/drawing/2014/main" id="{BF4ACFB8-E282-8321-2A73-8DEE1B9339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0096" y="1306250"/>
            <a:ext cx="914400" cy="914400"/>
          </a:xfrm>
          <a:prstGeom prst="rect">
            <a:avLst/>
          </a:prstGeom>
        </p:spPr>
      </p:pic>
      <p:pic>
        <p:nvPicPr>
          <p:cNvPr id="7" name="Graphic 6" descr="Run with solid fill">
            <a:extLst>
              <a:ext uri="{FF2B5EF4-FFF2-40B4-BE49-F238E27FC236}">
                <a16:creationId xmlns:a16="http://schemas.microsoft.com/office/drawing/2014/main" id="{D9844D02-7E5A-61D4-D256-11B51DFEE0C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8896" y="1306250"/>
            <a:ext cx="914400" cy="914400"/>
          </a:xfrm>
          <a:prstGeom prst="rect">
            <a:avLst/>
          </a:prstGeom>
        </p:spPr>
      </p:pic>
      <p:pic>
        <p:nvPicPr>
          <p:cNvPr id="9" name="Graphic 8" descr="Teacher with solid fill">
            <a:extLst>
              <a:ext uri="{FF2B5EF4-FFF2-40B4-BE49-F238E27FC236}">
                <a16:creationId xmlns:a16="http://schemas.microsoft.com/office/drawing/2014/main" id="{AA90F951-4D3F-8132-E7CC-12520C509B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7696" y="1276205"/>
            <a:ext cx="914400" cy="914400"/>
          </a:xfrm>
          <a:prstGeom prst="rect">
            <a:avLst/>
          </a:prstGeom>
        </p:spPr>
      </p:pic>
      <p:pic>
        <p:nvPicPr>
          <p:cNvPr id="12" name="Graphic 11" descr="Customer review with solid fill">
            <a:extLst>
              <a:ext uri="{FF2B5EF4-FFF2-40B4-BE49-F238E27FC236}">
                <a16:creationId xmlns:a16="http://schemas.microsoft.com/office/drawing/2014/main" id="{E96AE73A-8F42-F5C1-CA3A-C9D4443F928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6496" y="1306250"/>
            <a:ext cx="914400" cy="914400"/>
          </a:xfrm>
          <a:prstGeom prst="rect">
            <a:avLst/>
          </a:prstGeom>
        </p:spPr>
      </p:pic>
      <p:pic>
        <p:nvPicPr>
          <p:cNvPr id="14" name="Graphic 13" descr="Target Audience with solid fill">
            <a:extLst>
              <a:ext uri="{FF2B5EF4-FFF2-40B4-BE49-F238E27FC236}">
                <a16:creationId xmlns:a16="http://schemas.microsoft.com/office/drawing/2014/main" id="{F7DC8C52-AA7E-A3B9-4E7E-6A2F30543E2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34983" y="2922851"/>
            <a:ext cx="914400" cy="914400"/>
          </a:xfrm>
          <a:prstGeom prst="rect">
            <a:avLst/>
          </a:prstGeom>
        </p:spPr>
      </p:pic>
      <p:pic>
        <p:nvPicPr>
          <p:cNvPr id="16" name="Graphic 15" descr="List with solid fill">
            <a:extLst>
              <a:ext uri="{FF2B5EF4-FFF2-40B4-BE49-F238E27FC236}">
                <a16:creationId xmlns:a16="http://schemas.microsoft.com/office/drawing/2014/main" id="{4D1E3398-76E5-2A8A-78D6-0228223BD9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0598" y="2922851"/>
            <a:ext cx="914400" cy="914400"/>
          </a:xfrm>
          <a:prstGeom prst="rect">
            <a:avLst/>
          </a:prstGeom>
        </p:spPr>
      </p:pic>
      <p:pic>
        <p:nvPicPr>
          <p:cNvPr id="18" name="Graphic 17" descr="Building Brick Wall with solid fill">
            <a:extLst>
              <a:ext uri="{FF2B5EF4-FFF2-40B4-BE49-F238E27FC236}">
                <a16:creationId xmlns:a16="http://schemas.microsoft.com/office/drawing/2014/main" id="{09F1FB30-B333-9C2E-C734-77F88AB1A1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6213" y="2922851"/>
            <a:ext cx="914400" cy="914400"/>
          </a:xfrm>
          <a:prstGeom prst="rect">
            <a:avLst/>
          </a:prstGeom>
        </p:spPr>
      </p:pic>
      <p:sp>
        <p:nvSpPr>
          <p:cNvPr id="22" name="TextBox 21">
            <a:extLst>
              <a:ext uri="{FF2B5EF4-FFF2-40B4-BE49-F238E27FC236}">
                <a16:creationId xmlns:a16="http://schemas.microsoft.com/office/drawing/2014/main" id="{D05D4E07-7D8A-024D-CB66-254F9A073AAD}"/>
              </a:ext>
            </a:extLst>
          </p:cNvPr>
          <p:cNvSpPr txBox="1"/>
          <p:nvPr/>
        </p:nvSpPr>
        <p:spPr>
          <a:xfrm>
            <a:off x="827604" y="2190605"/>
            <a:ext cx="1499384" cy="317010"/>
          </a:xfrm>
          <a:prstGeom prst="rect">
            <a:avLst/>
          </a:prstGeom>
          <a:noFill/>
        </p:spPr>
        <p:txBody>
          <a:bodyPr wrap="square" rtlCol="0">
            <a:spAutoFit/>
          </a:bodyPr>
          <a:lstStyle/>
          <a:p>
            <a:pPr algn="ctr"/>
            <a:r>
              <a:rPr lang="en-GB" sz="1460">
                <a:solidFill>
                  <a:srgbClr val="00C896"/>
                </a:solidFill>
                <a:latin typeface="Outfit" pitchFamily="2" charset="0"/>
              </a:rPr>
              <a:t>Daily Standup</a:t>
            </a:r>
          </a:p>
        </p:txBody>
      </p:sp>
      <p:sp>
        <p:nvSpPr>
          <p:cNvPr id="23" name="TextBox 22">
            <a:extLst>
              <a:ext uri="{FF2B5EF4-FFF2-40B4-BE49-F238E27FC236}">
                <a16:creationId xmlns:a16="http://schemas.microsoft.com/office/drawing/2014/main" id="{B447C25D-32E6-DCFA-27FB-AE74449AC8C6}"/>
              </a:ext>
            </a:extLst>
          </p:cNvPr>
          <p:cNvSpPr txBox="1"/>
          <p:nvPr/>
        </p:nvSpPr>
        <p:spPr>
          <a:xfrm>
            <a:off x="2656404" y="2190605"/>
            <a:ext cx="1499384" cy="541687"/>
          </a:xfrm>
          <a:prstGeom prst="rect">
            <a:avLst/>
          </a:prstGeom>
          <a:noFill/>
        </p:spPr>
        <p:txBody>
          <a:bodyPr wrap="square" rtlCol="0">
            <a:spAutoFit/>
          </a:bodyPr>
          <a:lstStyle/>
          <a:p>
            <a:pPr algn="ctr"/>
            <a:r>
              <a:rPr lang="en-GB" sz="1460">
                <a:solidFill>
                  <a:srgbClr val="00C896"/>
                </a:solidFill>
                <a:latin typeface="Outfit" pitchFamily="2" charset="0"/>
              </a:rPr>
              <a:t>Sprint Planning Meetings</a:t>
            </a:r>
          </a:p>
        </p:txBody>
      </p:sp>
      <p:sp>
        <p:nvSpPr>
          <p:cNvPr id="24" name="TextBox 23">
            <a:extLst>
              <a:ext uri="{FF2B5EF4-FFF2-40B4-BE49-F238E27FC236}">
                <a16:creationId xmlns:a16="http://schemas.microsoft.com/office/drawing/2014/main" id="{99160A67-9721-0833-513A-8D4C2DABFD9B}"/>
              </a:ext>
            </a:extLst>
          </p:cNvPr>
          <p:cNvSpPr txBox="1"/>
          <p:nvPr/>
        </p:nvSpPr>
        <p:spPr>
          <a:xfrm>
            <a:off x="4485204" y="2196948"/>
            <a:ext cx="1499384" cy="317010"/>
          </a:xfrm>
          <a:prstGeom prst="rect">
            <a:avLst/>
          </a:prstGeom>
          <a:noFill/>
        </p:spPr>
        <p:txBody>
          <a:bodyPr wrap="square" rtlCol="0">
            <a:spAutoFit/>
          </a:bodyPr>
          <a:lstStyle/>
          <a:p>
            <a:pPr algn="ctr"/>
            <a:r>
              <a:rPr lang="en-GB" sz="1460">
                <a:solidFill>
                  <a:srgbClr val="00C896"/>
                </a:solidFill>
                <a:latin typeface="Outfit" pitchFamily="2" charset="0"/>
              </a:rPr>
              <a:t>Show &amp; Tell</a:t>
            </a:r>
          </a:p>
        </p:txBody>
      </p:sp>
      <p:sp>
        <p:nvSpPr>
          <p:cNvPr id="25" name="TextBox 24">
            <a:extLst>
              <a:ext uri="{FF2B5EF4-FFF2-40B4-BE49-F238E27FC236}">
                <a16:creationId xmlns:a16="http://schemas.microsoft.com/office/drawing/2014/main" id="{CC485334-236B-40DC-009A-677896339C0F}"/>
              </a:ext>
            </a:extLst>
          </p:cNvPr>
          <p:cNvSpPr txBox="1"/>
          <p:nvPr/>
        </p:nvSpPr>
        <p:spPr>
          <a:xfrm>
            <a:off x="6314319" y="2190605"/>
            <a:ext cx="1499384" cy="541687"/>
          </a:xfrm>
          <a:prstGeom prst="rect">
            <a:avLst/>
          </a:prstGeom>
          <a:noFill/>
        </p:spPr>
        <p:txBody>
          <a:bodyPr wrap="square" rtlCol="0">
            <a:spAutoFit/>
          </a:bodyPr>
          <a:lstStyle/>
          <a:p>
            <a:pPr algn="ctr"/>
            <a:r>
              <a:rPr lang="en-GB" sz="1460">
                <a:solidFill>
                  <a:srgbClr val="00C896"/>
                </a:solidFill>
                <a:latin typeface="Outfit" pitchFamily="2" charset="0"/>
              </a:rPr>
              <a:t>Retrospective Meetings</a:t>
            </a:r>
          </a:p>
        </p:txBody>
      </p:sp>
    </p:spTree>
    <p:extLst>
      <p:ext uri="{BB962C8B-B14F-4D97-AF65-F5344CB8AC3E}">
        <p14:creationId xmlns:p14="http://schemas.microsoft.com/office/powerpoint/2010/main" val="2107864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a:xfrm>
            <a:off x="390120" y="470470"/>
            <a:ext cx="7952946" cy="461925"/>
          </a:xfrm>
        </p:spPr>
        <p:txBody>
          <a:bodyPr/>
          <a:lstStyle/>
          <a:p>
            <a:r>
              <a:rPr lang="en-GB"/>
              <a:t>Software Development Methodologies - Agile</a:t>
            </a: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5" name="Graphic 4" descr="Group with solid fill">
            <a:extLst>
              <a:ext uri="{FF2B5EF4-FFF2-40B4-BE49-F238E27FC236}">
                <a16:creationId xmlns:a16="http://schemas.microsoft.com/office/drawing/2014/main" id="{BF4ACFB8-E282-8321-2A73-8DEE1B9339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0096" y="1306250"/>
            <a:ext cx="914400" cy="914400"/>
          </a:xfrm>
          <a:prstGeom prst="rect">
            <a:avLst/>
          </a:prstGeom>
        </p:spPr>
      </p:pic>
      <p:pic>
        <p:nvPicPr>
          <p:cNvPr id="7" name="Graphic 6" descr="Run with solid fill">
            <a:extLst>
              <a:ext uri="{FF2B5EF4-FFF2-40B4-BE49-F238E27FC236}">
                <a16:creationId xmlns:a16="http://schemas.microsoft.com/office/drawing/2014/main" id="{D9844D02-7E5A-61D4-D256-11B51DFEE0C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8896" y="1306250"/>
            <a:ext cx="914400" cy="914400"/>
          </a:xfrm>
          <a:prstGeom prst="rect">
            <a:avLst/>
          </a:prstGeom>
        </p:spPr>
      </p:pic>
      <p:pic>
        <p:nvPicPr>
          <p:cNvPr id="9" name="Graphic 8" descr="Teacher with solid fill">
            <a:extLst>
              <a:ext uri="{FF2B5EF4-FFF2-40B4-BE49-F238E27FC236}">
                <a16:creationId xmlns:a16="http://schemas.microsoft.com/office/drawing/2014/main" id="{AA90F951-4D3F-8132-E7CC-12520C509B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7696" y="1276205"/>
            <a:ext cx="914400" cy="914400"/>
          </a:xfrm>
          <a:prstGeom prst="rect">
            <a:avLst/>
          </a:prstGeom>
        </p:spPr>
      </p:pic>
      <p:pic>
        <p:nvPicPr>
          <p:cNvPr id="12" name="Graphic 11" descr="Customer review with solid fill">
            <a:extLst>
              <a:ext uri="{FF2B5EF4-FFF2-40B4-BE49-F238E27FC236}">
                <a16:creationId xmlns:a16="http://schemas.microsoft.com/office/drawing/2014/main" id="{E96AE73A-8F42-F5C1-CA3A-C9D4443F928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6496" y="1306250"/>
            <a:ext cx="914400" cy="914400"/>
          </a:xfrm>
          <a:prstGeom prst="rect">
            <a:avLst/>
          </a:prstGeom>
        </p:spPr>
      </p:pic>
      <p:pic>
        <p:nvPicPr>
          <p:cNvPr id="14" name="Graphic 13" descr="Target Audience with solid fill">
            <a:extLst>
              <a:ext uri="{FF2B5EF4-FFF2-40B4-BE49-F238E27FC236}">
                <a16:creationId xmlns:a16="http://schemas.microsoft.com/office/drawing/2014/main" id="{F7DC8C52-AA7E-A3B9-4E7E-6A2F30543E2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34983" y="2922851"/>
            <a:ext cx="914400" cy="914400"/>
          </a:xfrm>
          <a:prstGeom prst="rect">
            <a:avLst/>
          </a:prstGeom>
        </p:spPr>
      </p:pic>
      <p:pic>
        <p:nvPicPr>
          <p:cNvPr id="16" name="Graphic 15" descr="List with solid fill">
            <a:extLst>
              <a:ext uri="{FF2B5EF4-FFF2-40B4-BE49-F238E27FC236}">
                <a16:creationId xmlns:a16="http://schemas.microsoft.com/office/drawing/2014/main" id="{4D1E3398-76E5-2A8A-78D6-0228223BD9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0598" y="2922851"/>
            <a:ext cx="914400" cy="914400"/>
          </a:xfrm>
          <a:prstGeom prst="rect">
            <a:avLst/>
          </a:prstGeom>
        </p:spPr>
      </p:pic>
      <p:pic>
        <p:nvPicPr>
          <p:cNvPr id="18" name="Graphic 17" descr="Building Brick Wall with solid fill">
            <a:extLst>
              <a:ext uri="{FF2B5EF4-FFF2-40B4-BE49-F238E27FC236}">
                <a16:creationId xmlns:a16="http://schemas.microsoft.com/office/drawing/2014/main" id="{09F1FB30-B333-9C2E-C734-77F88AB1A1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6213" y="2922851"/>
            <a:ext cx="914400" cy="914400"/>
          </a:xfrm>
          <a:prstGeom prst="rect">
            <a:avLst/>
          </a:prstGeom>
        </p:spPr>
      </p:pic>
      <p:sp>
        <p:nvSpPr>
          <p:cNvPr id="22" name="TextBox 21">
            <a:extLst>
              <a:ext uri="{FF2B5EF4-FFF2-40B4-BE49-F238E27FC236}">
                <a16:creationId xmlns:a16="http://schemas.microsoft.com/office/drawing/2014/main" id="{D05D4E07-7D8A-024D-CB66-254F9A073AAD}"/>
              </a:ext>
            </a:extLst>
          </p:cNvPr>
          <p:cNvSpPr txBox="1"/>
          <p:nvPr/>
        </p:nvSpPr>
        <p:spPr>
          <a:xfrm>
            <a:off x="827604" y="2190605"/>
            <a:ext cx="1499384" cy="317010"/>
          </a:xfrm>
          <a:prstGeom prst="rect">
            <a:avLst/>
          </a:prstGeom>
          <a:noFill/>
        </p:spPr>
        <p:txBody>
          <a:bodyPr wrap="square" rtlCol="0">
            <a:spAutoFit/>
          </a:bodyPr>
          <a:lstStyle/>
          <a:p>
            <a:pPr algn="ctr"/>
            <a:r>
              <a:rPr lang="en-GB" sz="1460">
                <a:solidFill>
                  <a:srgbClr val="00C896"/>
                </a:solidFill>
                <a:latin typeface="Outfit" pitchFamily="2" charset="0"/>
              </a:rPr>
              <a:t>Daily Standup</a:t>
            </a:r>
          </a:p>
        </p:txBody>
      </p:sp>
      <p:sp>
        <p:nvSpPr>
          <p:cNvPr id="23" name="TextBox 22">
            <a:extLst>
              <a:ext uri="{FF2B5EF4-FFF2-40B4-BE49-F238E27FC236}">
                <a16:creationId xmlns:a16="http://schemas.microsoft.com/office/drawing/2014/main" id="{B447C25D-32E6-DCFA-27FB-AE74449AC8C6}"/>
              </a:ext>
            </a:extLst>
          </p:cNvPr>
          <p:cNvSpPr txBox="1"/>
          <p:nvPr/>
        </p:nvSpPr>
        <p:spPr>
          <a:xfrm>
            <a:off x="2656404" y="2190605"/>
            <a:ext cx="1499384" cy="541687"/>
          </a:xfrm>
          <a:prstGeom prst="rect">
            <a:avLst/>
          </a:prstGeom>
          <a:noFill/>
        </p:spPr>
        <p:txBody>
          <a:bodyPr wrap="square" rtlCol="0">
            <a:spAutoFit/>
          </a:bodyPr>
          <a:lstStyle/>
          <a:p>
            <a:pPr algn="ctr"/>
            <a:r>
              <a:rPr lang="en-GB" sz="1460">
                <a:solidFill>
                  <a:srgbClr val="00C896"/>
                </a:solidFill>
                <a:latin typeface="Outfit" pitchFamily="2" charset="0"/>
              </a:rPr>
              <a:t>Sprint Planning Meetings</a:t>
            </a:r>
          </a:p>
        </p:txBody>
      </p:sp>
      <p:sp>
        <p:nvSpPr>
          <p:cNvPr id="24" name="TextBox 23">
            <a:extLst>
              <a:ext uri="{FF2B5EF4-FFF2-40B4-BE49-F238E27FC236}">
                <a16:creationId xmlns:a16="http://schemas.microsoft.com/office/drawing/2014/main" id="{99160A67-9721-0833-513A-8D4C2DABFD9B}"/>
              </a:ext>
            </a:extLst>
          </p:cNvPr>
          <p:cNvSpPr txBox="1"/>
          <p:nvPr/>
        </p:nvSpPr>
        <p:spPr>
          <a:xfrm>
            <a:off x="4485204" y="2196948"/>
            <a:ext cx="1499384" cy="317010"/>
          </a:xfrm>
          <a:prstGeom prst="rect">
            <a:avLst/>
          </a:prstGeom>
          <a:noFill/>
        </p:spPr>
        <p:txBody>
          <a:bodyPr wrap="square" rtlCol="0">
            <a:spAutoFit/>
          </a:bodyPr>
          <a:lstStyle/>
          <a:p>
            <a:pPr algn="ctr"/>
            <a:r>
              <a:rPr lang="en-GB" sz="1460">
                <a:solidFill>
                  <a:srgbClr val="00C896"/>
                </a:solidFill>
                <a:latin typeface="Outfit" pitchFamily="2" charset="0"/>
              </a:rPr>
              <a:t>Show &amp; Tell</a:t>
            </a:r>
          </a:p>
        </p:txBody>
      </p:sp>
      <p:sp>
        <p:nvSpPr>
          <p:cNvPr id="25" name="TextBox 24">
            <a:extLst>
              <a:ext uri="{FF2B5EF4-FFF2-40B4-BE49-F238E27FC236}">
                <a16:creationId xmlns:a16="http://schemas.microsoft.com/office/drawing/2014/main" id="{CC485334-236B-40DC-009A-677896339C0F}"/>
              </a:ext>
            </a:extLst>
          </p:cNvPr>
          <p:cNvSpPr txBox="1"/>
          <p:nvPr/>
        </p:nvSpPr>
        <p:spPr>
          <a:xfrm>
            <a:off x="6314319" y="2190605"/>
            <a:ext cx="1499384" cy="541687"/>
          </a:xfrm>
          <a:prstGeom prst="rect">
            <a:avLst/>
          </a:prstGeom>
          <a:noFill/>
        </p:spPr>
        <p:txBody>
          <a:bodyPr wrap="square" rtlCol="0">
            <a:spAutoFit/>
          </a:bodyPr>
          <a:lstStyle/>
          <a:p>
            <a:pPr algn="ctr"/>
            <a:r>
              <a:rPr lang="en-GB" sz="1460">
                <a:solidFill>
                  <a:srgbClr val="00C896"/>
                </a:solidFill>
                <a:latin typeface="Outfit" pitchFamily="2" charset="0"/>
              </a:rPr>
              <a:t>Retrospective Meetings</a:t>
            </a:r>
          </a:p>
        </p:txBody>
      </p:sp>
      <p:sp>
        <p:nvSpPr>
          <p:cNvPr id="26" name="TextBox 25">
            <a:extLst>
              <a:ext uri="{FF2B5EF4-FFF2-40B4-BE49-F238E27FC236}">
                <a16:creationId xmlns:a16="http://schemas.microsoft.com/office/drawing/2014/main" id="{8B027B1C-FF5B-1506-0A68-F37163B1E1F5}"/>
              </a:ext>
            </a:extLst>
          </p:cNvPr>
          <p:cNvSpPr txBox="1"/>
          <p:nvPr/>
        </p:nvSpPr>
        <p:spPr>
          <a:xfrm>
            <a:off x="1542491" y="3831997"/>
            <a:ext cx="1499384" cy="317010"/>
          </a:xfrm>
          <a:prstGeom prst="rect">
            <a:avLst/>
          </a:prstGeom>
          <a:noFill/>
        </p:spPr>
        <p:txBody>
          <a:bodyPr wrap="square" rtlCol="0">
            <a:spAutoFit/>
          </a:bodyPr>
          <a:lstStyle/>
          <a:p>
            <a:pPr algn="ctr"/>
            <a:r>
              <a:rPr lang="en-GB" sz="1460">
                <a:solidFill>
                  <a:srgbClr val="00C896"/>
                </a:solidFill>
                <a:latin typeface="Outfit" pitchFamily="2" charset="0"/>
              </a:rPr>
              <a:t>User Stories</a:t>
            </a:r>
          </a:p>
        </p:txBody>
      </p:sp>
    </p:spTree>
    <p:extLst>
      <p:ext uri="{BB962C8B-B14F-4D97-AF65-F5344CB8AC3E}">
        <p14:creationId xmlns:p14="http://schemas.microsoft.com/office/powerpoint/2010/main" val="746989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a:xfrm>
            <a:off x="390120" y="470470"/>
            <a:ext cx="7952946" cy="461925"/>
          </a:xfrm>
        </p:spPr>
        <p:txBody>
          <a:bodyPr/>
          <a:lstStyle/>
          <a:p>
            <a:r>
              <a:rPr lang="en-GB"/>
              <a:t>Software Development Methodologies - Agile</a:t>
            </a: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5" name="Graphic 4" descr="Group with solid fill">
            <a:extLst>
              <a:ext uri="{FF2B5EF4-FFF2-40B4-BE49-F238E27FC236}">
                <a16:creationId xmlns:a16="http://schemas.microsoft.com/office/drawing/2014/main" id="{BF4ACFB8-E282-8321-2A73-8DEE1B9339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0096" y="1306250"/>
            <a:ext cx="914400" cy="914400"/>
          </a:xfrm>
          <a:prstGeom prst="rect">
            <a:avLst/>
          </a:prstGeom>
        </p:spPr>
      </p:pic>
      <p:pic>
        <p:nvPicPr>
          <p:cNvPr id="7" name="Graphic 6" descr="Run with solid fill">
            <a:extLst>
              <a:ext uri="{FF2B5EF4-FFF2-40B4-BE49-F238E27FC236}">
                <a16:creationId xmlns:a16="http://schemas.microsoft.com/office/drawing/2014/main" id="{D9844D02-7E5A-61D4-D256-11B51DFEE0C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8896" y="1306250"/>
            <a:ext cx="914400" cy="914400"/>
          </a:xfrm>
          <a:prstGeom prst="rect">
            <a:avLst/>
          </a:prstGeom>
        </p:spPr>
      </p:pic>
      <p:pic>
        <p:nvPicPr>
          <p:cNvPr id="9" name="Graphic 8" descr="Teacher with solid fill">
            <a:extLst>
              <a:ext uri="{FF2B5EF4-FFF2-40B4-BE49-F238E27FC236}">
                <a16:creationId xmlns:a16="http://schemas.microsoft.com/office/drawing/2014/main" id="{AA90F951-4D3F-8132-E7CC-12520C509B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7696" y="1276205"/>
            <a:ext cx="914400" cy="914400"/>
          </a:xfrm>
          <a:prstGeom prst="rect">
            <a:avLst/>
          </a:prstGeom>
        </p:spPr>
      </p:pic>
      <p:pic>
        <p:nvPicPr>
          <p:cNvPr id="12" name="Graphic 11" descr="Customer review with solid fill">
            <a:extLst>
              <a:ext uri="{FF2B5EF4-FFF2-40B4-BE49-F238E27FC236}">
                <a16:creationId xmlns:a16="http://schemas.microsoft.com/office/drawing/2014/main" id="{E96AE73A-8F42-F5C1-CA3A-C9D4443F928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6496" y="1306250"/>
            <a:ext cx="914400" cy="914400"/>
          </a:xfrm>
          <a:prstGeom prst="rect">
            <a:avLst/>
          </a:prstGeom>
        </p:spPr>
      </p:pic>
      <p:pic>
        <p:nvPicPr>
          <p:cNvPr id="14" name="Graphic 13" descr="Target Audience with solid fill">
            <a:extLst>
              <a:ext uri="{FF2B5EF4-FFF2-40B4-BE49-F238E27FC236}">
                <a16:creationId xmlns:a16="http://schemas.microsoft.com/office/drawing/2014/main" id="{F7DC8C52-AA7E-A3B9-4E7E-6A2F30543E2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34983" y="2922851"/>
            <a:ext cx="914400" cy="914400"/>
          </a:xfrm>
          <a:prstGeom prst="rect">
            <a:avLst/>
          </a:prstGeom>
        </p:spPr>
      </p:pic>
      <p:pic>
        <p:nvPicPr>
          <p:cNvPr id="16" name="Graphic 15" descr="List with solid fill">
            <a:extLst>
              <a:ext uri="{FF2B5EF4-FFF2-40B4-BE49-F238E27FC236}">
                <a16:creationId xmlns:a16="http://schemas.microsoft.com/office/drawing/2014/main" id="{4D1E3398-76E5-2A8A-78D6-0228223BD9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0598" y="2922851"/>
            <a:ext cx="914400" cy="914400"/>
          </a:xfrm>
          <a:prstGeom prst="rect">
            <a:avLst/>
          </a:prstGeom>
        </p:spPr>
      </p:pic>
      <p:pic>
        <p:nvPicPr>
          <p:cNvPr id="18" name="Graphic 17" descr="Building Brick Wall with solid fill">
            <a:extLst>
              <a:ext uri="{FF2B5EF4-FFF2-40B4-BE49-F238E27FC236}">
                <a16:creationId xmlns:a16="http://schemas.microsoft.com/office/drawing/2014/main" id="{09F1FB30-B333-9C2E-C734-77F88AB1A1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6213" y="2922851"/>
            <a:ext cx="914400" cy="914400"/>
          </a:xfrm>
          <a:prstGeom prst="rect">
            <a:avLst/>
          </a:prstGeom>
        </p:spPr>
      </p:pic>
      <p:sp>
        <p:nvSpPr>
          <p:cNvPr id="22" name="TextBox 21">
            <a:extLst>
              <a:ext uri="{FF2B5EF4-FFF2-40B4-BE49-F238E27FC236}">
                <a16:creationId xmlns:a16="http://schemas.microsoft.com/office/drawing/2014/main" id="{D05D4E07-7D8A-024D-CB66-254F9A073AAD}"/>
              </a:ext>
            </a:extLst>
          </p:cNvPr>
          <p:cNvSpPr txBox="1"/>
          <p:nvPr/>
        </p:nvSpPr>
        <p:spPr>
          <a:xfrm>
            <a:off x="827604" y="2190605"/>
            <a:ext cx="1499384" cy="317010"/>
          </a:xfrm>
          <a:prstGeom prst="rect">
            <a:avLst/>
          </a:prstGeom>
          <a:noFill/>
        </p:spPr>
        <p:txBody>
          <a:bodyPr wrap="square" rtlCol="0">
            <a:spAutoFit/>
          </a:bodyPr>
          <a:lstStyle/>
          <a:p>
            <a:pPr algn="ctr"/>
            <a:r>
              <a:rPr lang="en-GB" sz="1460">
                <a:solidFill>
                  <a:srgbClr val="00C896"/>
                </a:solidFill>
                <a:latin typeface="Outfit" pitchFamily="2" charset="0"/>
              </a:rPr>
              <a:t>Daily Standup</a:t>
            </a:r>
          </a:p>
        </p:txBody>
      </p:sp>
      <p:sp>
        <p:nvSpPr>
          <p:cNvPr id="23" name="TextBox 22">
            <a:extLst>
              <a:ext uri="{FF2B5EF4-FFF2-40B4-BE49-F238E27FC236}">
                <a16:creationId xmlns:a16="http://schemas.microsoft.com/office/drawing/2014/main" id="{B447C25D-32E6-DCFA-27FB-AE74449AC8C6}"/>
              </a:ext>
            </a:extLst>
          </p:cNvPr>
          <p:cNvSpPr txBox="1"/>
          <p:nvPr/>
        </p:nvSpPr>
        <p:spPr>
          <a:xfrm>
            <a:off x="2656404" y="2190605"/>
            <a:ext cx="1499384" cy="541687"/>
          </a:xfrm>
          <a:prstGeom prst="rect">
            <a:avLst/>
          </a:prstGeom>
          <a:noFill/>
        </p:spPr>
        <p:txBody>
          <a:bodyPr wrap="square" rtlCol="0">
            <a:spAutoFit/>
          </a:bodyPr>
          <a:lstStyle/>
          <a:p>
            <a:pPr algn="ctr"/>
            <a:r>
              <a:rPr lang="en-GB" sz="1460">
                <a:solidFill>
                  <a:srgbClr val="00C896"/>
                </a:solidFill>
                <a:latin typeface="Outfit" pitchFamily="2" charset="0"/>
              </a:rPr>
              <a:t>Sprint Planning Meetings</a:t>
            </a:r>
          </a:p>
        </p:txBody>
      </p:sp>
      <p:sp>
        <p:nvSpPr>
          <p:cNvPr id="24" name="TextBox 23">
            <a:extLst>
              <a:ext uri="{FF2B5EF4-FFF2-40B4-BE49-F238E27FC236}">
                <a16:creationId xmlns:a16="http://schemas.microsoft.com/office/drawing/2014/main" id="{99160A67-9721-0833-513A-8D4C2DABFD9B}"/>
              </a:ext>
            </a:extLst>
          </p:cNvPr>
          <p:cNvSpPr txBox="1"/>
          <p:nvPr/>
        </p:nvSpPr>
        <p:spPr>
          <a:xfrm>
            <a:off x="4485204" y="2196948"/>
            <a:ext cx="1499384" cy="317010"/>
          </a:xfrm>
          <a:prstGeom prst="rect">
            <a:avLst/>
          </a:prstGeom>
          <a:noFill/>
        </p:spPr>
        <p:txBody>
          <a:bodyPr wrap="square" rtlCol="0">
            <a:spAutoFit/>
          </a:bodyPr>
          <a:lstStyle/>
          <a:p>
            <a:pPr algn="ctr"/>
            <a:r>
              <a:rPr lang="en-GB" sz="1460">
                <a:solidFill>
                  <a:srgbClr val="00C896"/>
                </a:solidFill>
                <a:latin typeface="Outfit" pitchFamily="2" charset="0"/>
              </a:rPr>
              <a:t>Show &amp; Tell</a:t>
            </a:r>
          </a:p>
        </p:txBody>
      </p:sp>
      <p:sp>
        <p:nvSpPr>
          <p:cNvPr id="25" name="TextBox 24">
            <a:extLst>
              <a:ext uri="{FF2B5EF4-FFF2-40B4-BE49-F238E27FC236}">
                <a16:creationId xmlns:a16="http://schemas.microsoft.com/office/drawing/2014/main" id="{CC485334-236B-40DC-009A-677896339C0F}"/>
              </a:ext>
            </a:extLst>
          </p:cNvPr>
          <p:cNvSpPr txBox="1"/>
          <p:nvPr/>
        </p:nvSpPr>
        <p:spPr>
          <a:xfrm>
            <a:off x="6314319" y="2190605"/>
            <a:ext cx="1499384" cy="541687"/>
          </a:xfrm>
          <a:prstGeom prst="rect">
            <a:avLst/>
          </a:prstGeom>
          <a:noFill/>
        </p:spPr>
        <p:txBody>
          <a:bodyPr wrap="square" rtlCol="0">
            <a:spAutoFit/>
          </a:bodyPr>
          <a:lstStyle/>
          <a:p>
            <a:pPr algn="ctr"/>
            <a:r>
              <a:rPr lang="en-GB" sz="1460">
                <a:solidFill>
                  <a:srgbClr val="00C896"/>
                </a:solidFill>
                <a:latin typeface="Outfit" pitchFamily="2" charset="0"/>
              </a:rPr>
              <a:t>Retrospective Meetings</a:t>
            </a:r>
          </a:p>
        </p:txBody>
      </p:sp>
      <p:sp>
        <p:nvSpPr>
          <p:cNvPr id="26" name="TextBox 25">
            <a:extLst>
              <a:ext uri="{FF2B5EF4-FFF2-40B4-BE49-F238E27FC236}">
                <a16:creationId xmlns:a16="http://schemas.microsoft.com/office/drawing/2014/main" id="{8B027B1C-FF5B-1506-0A68-F37163B1E1F5}"/>
              </a:ext>
            </a:extLst>
          </p:cNvPr>
          <p:cNvSpPr txBox="1"/>
          <p:nvPr/>
        </p:nvSpPr>
        <p:spPr>
          <a:xfrm>
            <a:off x="1542491" y="3831997"/>
            <a:ext cx="1499384" cy="317010"/>
          </a:xfrm>
          <a:prstGeom prst="rect">
            <a:avLst/>
          </a:prstGeom>
          <a:noFill/>
        </p:spPr>
        <p:txBody>
          <a:bodyPr wrap="square" rtlCol="0">
            <a:spAutoFit/>
          </a:bodyPr>
          <a:lstStyle/>
          <a:p>
            <a:pPr algn="ctr"/>
            <a:r>
              <a:rPr lang="en-GB" sz="1460">
                <a:solidFill>
                  <a:srgbClr val="00C896"/>
                </a:solidFill>
                <a:latin typeface="Outfit" pitchFamily="2" charset="0"/>
              </a:rPr>
              <a:t>User Stories</a:t>
            </a:r>
          </a:p>
        </p:txBody>
      </p:sp>
      <p:sp>
        <p:nvSpPr>
          <p:cNvPr id="27" name="TextBox 26">
            <a:extLst>
              <a:ext uri="{FF2B5EF4-FFF2-40B4-BE49-F238E27FC236}">
                <a16:creationId xmlns:a16="http://schemas.microsoft.com/office/drawing/2014/main" id="{20A20C5B-7F99-EAA9-9263-554FF31EE7D2}"/>
              </a:ext>
            </a:extLst>
          </p:cNvPr>
          <p:cNvSpPr txBox="1"/>
          <p:nvPr/>
        </p:nvSpPr>
        <p:spPr>
          <a:xfrm>
            <a:off x="3568106" y="3831700"/>
            <a:ext cx="1499384" cy="317010"/>
          </a:xfrm>
          <a:prstGeom prst="rect">
            <a:avLst/>
          </a:prstGeom>
          <a:noFill/>
        </p:spPr>
        <p:txBody>
          <a:bodyPr wrap="square" rtlCol="0">
            <a:spAutoFit/>
          </a:bodyPr>
          <a:lstStyle/>
          <a:p>
            <a:pPr algn="ctr"/>
            <a:r>
              <a:rPr lang="en-GB" sz="1460">
                <a:solidFill>
                  <a:srgbClr val="00C896"/>
                </a:solidFill>
                <a:latin typeface="Outfit" pitchFamily="2" charset="0"/>
              </a:rPr>
              <a:t>Backlog</a:t>
            </a:r>
          </a:p>
        </p:txBody>
      </p:sp>
    </p:spTree>
    <p:extLst>
      <p:ext uri="{BB962C8B-B14F-4D97-AF65-F5344CB8AC3E}">
        <p14:creationId xmlns:p14="http://schemas.microsoft.com/office/powerpoint/2010/main" val="2257583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a:xfrm>
            <a:off x="390120" y="470470"/>
            <a:ext cx="7952946" cy="461925"/>
          </a:xfrm>
        </p:spPr>
        <p:txBody>
          <a:bodyPr/>
          <a:lstStyle/>
          <a:p>
            <a:r>
              <a:rPr lang="en-GB"/>
              <a:t>Software Development Methodologies - Agile</a:t>
            </a: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5" name="Graphic 4" descr="Group with solid fill">
            <a:extLst>
              <a:ext uri="{FF2B5EF4-FFF2-40B4-BE49-F238E27FC236}">
                <a16:creationId xmlns:a16="http://schemas.microsoft.com/office/drawing/2014/main" id="{BF4ACFB8-E282-8321-2A73-8DEE1B9339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0096" y="1306250"/>
            <a:ext cx="914400" cy="914400"/>
          </a:xfrm>
          <a:prstGeom prst="rect">
            <a:avLst/>
          </a:prstGeom>
        </p:spPr>
      </p:pic>
      <p:pic>
        <p:nvPicPr>
          <p:cNvPr id="7" name="Graphic 6" descr="Run with solid fill">
            <a:extLst>
              <a:ext uri="{FF2B5EF4-FFF2-40B4-BE49-F238E27FC236}">
                <a16:creationId xmlns:a16="http://schemas.microsoft.com/office/drawing/2014/main" id="{D9844D02-7E5A-61D4-D256-11B51DFEE0C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8896" y="1306250"/>
            <a:ext cx="914400" cy="914400"/>
          </a:xfrm>
          <a:prstGeom prst="rect">
            <a:avLst/>
          </a:prstGeom>
        </p:spPr>
      </p:pic>
      <p:pic>
        <p:nvPicPr>
          <p:cNvPr id="9" name="Graphic 8" descr="Teacher with solid fill">
            <a:extLst>
              <a:ext uri="{FF2B5EF4-FFF2-40B4-BE49-F238E27FC236}">
                <a16:creationId xmlns:a16="http://schemas.microsoft.com/office/drawing/2014/main" id="{AA90F951-4D3F-8132-E7CC-12520C509B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7696" y="1276205"/>
            <a:ext cx="914400" cy="914400"/>
          </a:xfrm>
          <a:prstGeom prst="rect">
            <a:avLst/>
          </a:prstGeom>
        </p:spPr>
      </p:pic>
      <p:pic>
        <p:nvPicPr>
          <p:cNvPr id="12" name="Graphic 11" descr="Customer review with solid fill">
            <a:extLst>
              <a:ext uri="{FF2B5EF4-FFF2-40B4-BE49-F238E27FC236}">
                <a16:creationId xmlns:a16="http://schemas.microsoft.com/office/drawing/2014/main" id="{E96AE73A-8F42-F5C1-CA3A-C9D4443F928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6496" y="1306250"/>
            <a:ext cx="914400" cy="914400"/>
          </a:xfrm>
          <a:prstGeom prst="rect">
            <a:avLst/>
          </a:prstGeom>
        </p:spPr>
      </p:pic>
      <p:pic>
        <p:nvPicPr>
          <p:cNvPr id="14" name="Graphic 13" descr="Target Audience with solid fill">
            <a:extLst>
              <a:ext uri="{FF2B5EF4-FFF2-40B4-BE49-F238E27FC236}">
                <a16:creationId xmlns:a16="http://schemas.microsoft.com/office/drawing/2014/main" id="{F7DC8C52-AA7E-A3B9-4E7E-6A2F30543E2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34983" y="2922851"/>
            <a:ext cx="914400" cy="914400"/>
          </a:xfrm>
          <a:prstGeom prst="rect">
            <a:avLst/>
          </a:prstGeom>
        </p:spPr>
      </p:pic>
      <p:pic>
        <p:nvPicPr>
          <p:cNvPr id="16" name="Graphic 15" descr="List with solid fill">
            <a:extLst>
              <a:ext uri="{FF2B5EF4-FFF2-40B4-BE49-F238E27FC236}">
                <a16:creationId xmlns:a16="http://schemas.microsoft.com/office/drawing/2014/main" id="{4D1E3398-76E5-2A8A-78D6-0228223BD9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0598" y="2922851"/>
            <a:ext cx="914400" cy="914400"/>
          </a:xfrm>
          <a:prstGeom prst="rect">
            <a:avLst/>
          </a:prstGeom>
        </p:spPr>
      </p:pic>
      <p:pic>
        <p:nvPicPr>
          <p:cNvPr id="18" name="Graphic 17" descr="Building Brick Wall with solid fill">
            <a:extLst>
              <a:ext uri="{FF2B5EF4-FFF2-40B4-BE49-F238E27FC236}">
                <a16:creationId xmlns:a16="http://schemas.microsoft.com/office/drawing/2014/main" id="{09F1FB30-B333-9C2E-C734-77F88AB1A1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6213" y="2922851"/>
            <a:ext cx="914400" cy="914400"/>
          </a:xfrm>
          <a:prstGeom prst="rect">
            <a:avLst/>
          </a:prstGeom>
        </p:spPr>
      </p:pic>
      <p:sp>
        <p:nvSpPr>
          <p:cNvPr id="22" name="TextBox 21">
            <a:extLst>
              <a:ext uri="{FF2B5EF4-FFF2-40B4-BE49-F238E27FC236}">
                <a16:creationId xmlns:a16="http://schemas.microsoft.com/office/drawing/2014/main" id="{D05D4E07-7D8A-024D-CB66-254F9A073AAD}"/>
              </a:ext>
            </a:extLst>
          </p:cNvPr>
          <p:cNvSpPr txBox="1"/>
          <p:nvPr/>
        </p:nvSpPr>
        <p:spPr>
          <a:xfrm>
            <a:off x="827604" y="2190605"/>
            <a:ext cx="1499384" cy="317010"/>
          </a:xfrm>
          <a:prstGeom prst="rect">
            <a:avLst/>
          </a:prstGeom>
          <a:noFill/>
        </p:spPr>
        <p:txBody>
          <a:bodyPr wrap="square" rtlCol="0">
            <a:spAutoFit/>
          </a:bodyPr>
          <a:lstStyle/>
          <a:p>
            <a:pPr algn="ctr"/>
            <a:r>
              <a:rPr lang="en-GB" sz="1460">
                <a:solidFill>
                  <a:srgbClr val="00C896"/>
                </a:solidFill>
                <a:latin typeface="Outfit" pitchFamily="2" charset="0"/>
              </a:rPr>
              <a:t>Daily Standup</a:t>
            </a:r>
          </a:p>
        </p:txBody>
      </p:sp>
      <p:sp>
        <p:nvSpPr>
          <p:cNvPr id="23" name="TextBox 22">
            <a:extLst>
              <a:ext uri="{FF2B5EF4-FFF2-40B4-BE49-F238E27FC236}">
                <a16:creationId xmlns:a16="http://schemas.microsoft.com/office/drawing/2014/main" id="{B447C25D-32E6-DCFA-27FB-AE74449AC8C6}"/>
              </a:ext>
            </a:extLst>
          </p:cNvPr>
          <p:cNvSpPr txBox="1"/>
          <p:nvPr/>
        </p:nvSpPr>
        <p:spPr>
          <a:xfrm>
            <a:off x="2656404" y="2190605"/>
            <a:ext cx="1499384" cy="541687"/>
          </a:xfrm>
          <a:prstGeom prst="rect">
            <a:avLst/>
          </a:prstGeom>
          <a:noFill/>
        </p:spPr>
        <p:txBody>
          <a:bodyPr wrap="square" rtlCol="0">
            <a:spAutoFit/>
          </a:bodyPr>
          <a:lstStyle/>
          <a:p>
            <a:pPr algn="ctr"/>
            <a:r>
              <a:rPr lang="en-GB" sz="1460">
                <a:solidFill>
                  <a:srgbClr val="00C896"/>
                </a:solidFill>
                <a:latin typeface="Outfit" pitchFamily="2" charset="0"/>
              </a:rPr>
              <a:t>Sprint Planning Meetings</a:t>
            </a:r>
          </a:p>
        </p:txBody>
      </p:sp>
      <p:sp>
        <p:nvSpPr>
          <p:cNvPr id="24" name="TextBox 23">
            <a:extLst>
              <a:ext uri="{FF2B5EF4-FFF2-40B4-BE49-F238E27FC236}">
                <a16:creationId xmlns:a16="http://schemas.microsoft.com/office/drawing/2014/main" id="{99160A67-9721-0833-513A-8D4C2DABFD9B}"/>
              </a:ext>
            </a:extLst>
          </p:cNvPr>
          <p:cNvSpPr txBox="1"/>
          <p:nvPr/>
        </p:nvSpPr>
        <p:spPr>
          <a:xfrm>
            <a:off x="4485204" y="2196948"/>
            <a:ext cx="1499384" cy="317010"/>
          </a:xfrm>
          <a:prstGeom prst="rect">
            <a:avLst/>
          </a:prstGeom>
          <a:noFill/>
        </p:spPr>
        <p:txBody>
          <a:bodyPr wrap="square" rtlCol="0">
            <a:spAutoFit/>
          </a:bodyPr>
          <a:lstStyle/>
          <a:p>
            <a:pPr algn="ctr"/>
            <a:r>
              <a:rPr lang="en-GB" sz="1460">
                <a:solidFill>
                  <a:srgbClr val="00C896"/>
                </a:solidFill>
                <a:latin typeface="Outfit" pitchFamily="2" charset="0"/>
              </a:rPr>
              <a:t>Show &amp; Tell</a:t>
            </a:r>
          </a:p>
        </p:txBody>
      </p:sp>
      <p:sp>
        <p:nvSpPr>
          <p:cNvPr id="25" name="TextBox 24">
            <a:extLst>
              <a:ext uri="{FF2B5EF4-FFF2-40B4-BE49-F238E27FC236}">
                <a16:creationId xmlns:a16="http://schemas.microsoft.com/office/drawing/2014/main" id="{CC485334-236B-40DC-009A-677896339C0F}"/>
              </a:ext>
            </a:extLst>
          </p:cNvPr>
          <p:cNvSpPr txBox="1"/>
          <p:nvPr/>
        </p:nvSpPr>
        <p:spPr>
          <a:xfrm>
            <a:off x="6314319" y="2190605"/>
            <a:ext cx="1499384" cy="541687"/>
          </a:xfrm>
          <a:prstGeom prst="rect">
            <a:avLst/>
          </a:prstGeom>
          <a:noFill/>
        </p:spPr>
        <p:txBody>
          <a:bodyPr wrap="square" rtlCol="0">
            <a:spAutoFit/>
          </a:bodyPr>
          <a:lstStyle/>
          <a:p>
            <a:pPr algn="ctr"/>
            <a:r>
              <a:rPr lang="en-GB" sz="1460">
                <a:solidFill>
                  <a:srgbClr val="00C896"/>
                </a:solidFill>
                <a:latin typeface="Outfit" pitchFamily="2" charset="0"/>
              </a:rPr>
              <a:t>Retrospective Meetings</a:t>
            </a:r>
          </a:p>
        </p:txBody>
      </p:sp>
      <p:sp>
        <p:nvSpPr>
          <p:cNvPr id="26" name="TextBox 25">
            <a:extLst>
              <a:ext uri="{FF2B5EF4-FFF2-40B4-BE49-F238E27FC236}">
                <a16:creationId xmlns:a16="http://schemas.microsoft.com/office/drawing/2014/main" id="{8B027B1C-FF5B-1506-0A68-F37163B1E1F5}"/>
              </a:ext>
            </a:extLst>
          </p:cNvPr>
          <p:cNvSpPr txBox="1"/>
          <p:nvPr/>
        </p:nvSpPr>
        <p:spPr>
          <a:xfrm>
            <a:off x="1542491" y="3831997"/>
            <a:ext cx="1499384" cy="317010"/>
          </a:xfrm>
          <a:prstGeom prst="rect">
            <a:avLst/>
          </a:prstGeom>
          <a:noFill/>
        </p:spPr>
        <p:txBody>
          <a:bodyPr wrap="square" rtlCol="0">
            <a:spAutoFit/>
          </a:bodyPr>
          <a:lstStyle/>
          <a:p>
            <a:pPr algn="ctr"/>
            <a:r>
              <a:rPr lang="en-GB" sz="1460">
                <a:solidFill>
                  <a:srgbClr val="00C896"/>
                </a:solidFill>
                <a:latin typeface="Outfit" pitchFamily="2" charset="0"/>
              </a:rPr>
              <a:t>User Stories</a:t>
            </a:r>
          </a:p>
        </p:txBody>
      </p:sp>
      <p:sp>
        <p:nvSpPr>
          <p:cNvPr id="27" name="TextBox 26">
            <a:extLst>
              <a:ext uri="{FF2B5EF4-FFF2-40B4-BE49-F238E27FC236}">
                <a16:creationId xmlns:a16="http://schemas.microsoft.com/office/drawing/2014/main" id="{20A20C5B-7F99-EAA9-9263-554FF31EE7D2}"/>
              </a:ext>
            </a:extLst>
          </p:cNvPr>
          <p:cNvSpPr txBox="1"/>
          <p:nvPr/>
        </p:nvSpPr>
        <p:spPr>
          <a:xfrm>
            <a:off x="3568106" y="3831700"/>
            <a:ext cx="1499384" cy="317010"/>
          </a:xfrm>
          <a:prstGeom prst="rect">
            <a:avLst/>
          </a:prstGeom>
          <a:noFill/>
        </p:spPr>
        <p:txBody>
          <a:bodyPr wrap="square" rtlCol="0">
            <a:spAutoFit/>
          </a:bodyPr>
          <a:lstStyle/>
          <a:p>
            <a:pPr algn="ctr"/>
            <a:r>
              <a:rPr lang="en-GB" sz="1460">
                <a:solidFill>
                  <a:srgbClr val="00C896"/>
                </a:solidFill>
                <a:latin typeface="Outfit" pitchFamily="2" charset="0"/>
              </a:rPr>
              <a:t>Backlog</a:t>
            </a:r>
          </a:p>
        </p:txBody>
      </p:sp>
      <p:sp>
        <p:nvSpPr>
          <p:cNvPr id="28" name="TextBox 27">
            <a:extLst>
              <a:ext uri="{FF2B5EF4-FFF2-40B4-BE49-F238E27FC236}">
                <a16:creationId xmlns:a16="http://schemas.microsoft.com/office/drawing/2014/main" id="{59777C6E-E67C-B059-CDFD-E68E505AB2AB}"/>
              </a:ext>
            </a:extLst>
          </p:cNvPr>
          <p:cNvSpPr txBox="1"/>
          <p:nvPr/>
        </p:nvSpPr>
        <p:spPr>
          <a:xfrm>
            <a:off x="5593721" y="3831700"/>
            <a:ext cx="1499384" cy="317010"/>
          </a:xfrm>
          <a:prstGeom prst="rect">
            <a:avLst/>
          </a:prstGeom>
          <a:noFill/>
        </p:spPr>
        <p:txBody>
          <a:bodyPr wrap="square" rtlCol="0">
            <a:spAutoFit/>
          </a:bodyPr>
          <a:lstStyle/>
          <a:p>
            <a:pPr algn="ctr"/>
            <a:r>
              <a:rPr lang="en-GB" sz="1460">
                <a:solidFill>
                  <a:srgbClr val="00C896"/>
                </a:solidFill>
                <a:latin typeface="Outfit" pitchFamily="2" charset="0"/>
              </a:rPr>
              <a:t>Team Walls</a:t>
            </a:r>
          </a:p>
        </p:txBody>
      </p:sp>
    </p:spTree>
    <p:extLst>
      <p:ext uri="{BB962C8B-B14F-4D97-AF65-F5344CB8AC3E}">
        <p14:creationId xmlns:p14="http://schemas.microsoft.com/office/powerpoint/2010/main" val="2451312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03BE33-BA8D-7122-43CF-5E73C4B4284A}"/>
              </a:ext>
            </a:extLst>
          </p:cNvPr>
          <p:cNvSpPr>
            <a:spLocks noGrp="1"/>
          </p:cNvSpPr>
          <p:nvPr>
            <p:ph idx="1"/>
          </p:nvPr>
        </p:nvSpPr>
        <p:spPr>
          <a:xfrm>
            <a:off x="426476" y="1274651"/>
            <a:ext cx="7441915" cy="2683331"/>
          </a:xfrm>
        </p:spPr>
        <p:txBody>
          <a:bodyPr/>
          <a:lstStyle/>
          <a:p>
            <a:pPr marL="0" indent="0">
              <a:buNone/>
            </a:pPr>
            <a:r>
              <a:rPr lang="en-GB" sz="2000">
                <a:solidFill>
                  <a:srgbClr val="00C896"/>
                </a:solidFill>
              </a:rPr>
              <a:t>How can the software development life cycle and methodologies, including the tools and techniques, introduced be applied within a research context?</a:t>
            </a:r>
          </a:p>
          <a:p>
            <a:pPr marL="0" indent="0">
              <a:buNone/>
            </a:pPr>
            <a:endParaRPr lang="en-GB"/>
          </a:p>
          <a:p>
            <a:pPr marL="0" indent="0">
              <a:buNone/>
            </a:pPr>
            <a:r>
              <a:rPr lang="en-GB"/>
              <a:t>What could prove beneficial in a research context?</a:t>
            </a:r>
          </a:p>
          <a:p>
            <a:pPr marL="0" indent="0">
              <a:buNone/>
            </a:pPr>
            <a:r>
              <a:rPr lang="en-GB"/>
              <a:t>What could prove difficult in a research context?</a:t>
            </a:r>
          </a:p>
          <a:p>
            <a:pPr marL="0" indent="0">
              <a:buNone/>
            </a:pPr>
            <a:r>
              <a:rPr lang="en-GB"/>
              <a:t>How might our current processes need to change?</a:t>
            </a:r>
          </a:p>
        </p:txBody>
      </p:sp>
      <p:sp>
        <p:nvSpPr>
          <p:cNvPr id="3" name="Title 2">
            <a:extLst>
              <a:ext uri="{FF2B5EF4-FFF2-40B4-BE49-F238E27FC236}">
                <a16:creationId xmlns:a16="http://schemas.microsoft.com/office/drawing/2014/main" id="{1846F8C2-FBEF-1A62-7071-74B293D35CD8}"/>
              </a:ext>
            </a:extLst>
          </p:cNvPr>
          <p:cNvSpPr>
            <a:spLocks noGrp="1"/>
          </p:cNvSpPr>
          <p:nvPr>
            <p:ph type="title"/>
          </p:nvPr>
        </p:nvSpPr>
        <p:spPr>
          <a:xfrm>
            <a:off x="390119" y="470470"/>
            <a:ext cx="7441915" cy="461925"/>
          </a:xfrm>
        </p:spPr>
        <p:txBody>
          <a:bodyPr/>
          <a:lstStyle/>
          <a:p>
            <a:r>
              <a:rPr lang="en-GB">
                <a:solidFill>
                  <a:srgbClr val="00C896"/>
                </a:solidFill>
              </a:rPr>
              <a:t>Activity:</a:t>
            </a:r>
            <a:r>
              <a:rPr lang="en-GB"/>
              <a:t> Reflection/Discussion</a:t>
            </a:r>
          </a:p>
        </p:txBody>
      </p:sp>
      <p:pic>
        <p:nvPicPr>
          <p:cNvPr id="4" name="Picture 3" descr="Shape&#10;&#10;Description automatically generated with medium confidence">
            <a:extLst>
              <a:ext uri="{FF2B5EF4-FFF2-40B4-BE49-F238E27FC236}">
                <a16:creationId xmlns:a16="http://schemas.microsoft.com/office/drawing/2014/main" id="{9C56B5A4-6A0A-54D0-7446-FFA65C4A4AAD}"/>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Tree>
    <p:extLst>
      <p:ext uri="{BB962C8B-B14F-4D97-AF65-F5344CB8AC3E}">
        <p14:creationId xmlns:p14="http://schemas.microsoft.com/office/powerpoint/2010/main" val="258686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F164A369-23E0-996F-CF61-CAF2A3BDEFC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5" name="Title 1">
            <a:extLst>
              <a:ext uri="{FF2B5EF4-FFF2-40B4-BE49-F238E27FC236}">
                <a16:creationId xmlns:a16="http://schemas.microsoft.com/office/drawing/2014/main" id="{B433F819-C850-F8F7-B327-F1948CCB68C8}"/>
              </a:ext>
            </a:extLst>
          </p:cNvPr>
          <p:cNvSpPr>
            <a:spLocks noGrp="1"/>
          </p:cNvSpPr>
          <p:nvPr>
            <p:ph type="title"/>
          </p:nvPr>
        </p:nvSpPr>
        <p:spPr>
          <a:xfrm>
            <a:off x="106473" y="1881809"/>
            <a:ext cx="4543611" cy="1274033"/>
          </a:xfrm>
        </p:spPr>
        <p:txBody>
          <a:bodyPr/>
          <a:lstStyle/>
          <a:p>
            <a:pPr algn="ctr"/>
            <a:r>
              <a:rPr lang="en-GB"/>
              <a:t>Episode 2: Data Management</a:t>
            </a:r>
          </a:p>
        </p:txBody>
      </p:sp>
      <p:pic>
        <p:nvPicPr>
          <p:cNvPr id="7" name="Picture 6">
            <a:extLst>
              <a:ext uri="{FF2B5EF4-FFF2-40B4-BE49-F238E27FC236}">
                <a16:creationId xmlns:a16="http://schemas.microsoft.com/office/drawing/2014/main" id="{3798D9DD-3607-9761-1476-864AEA422F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01734" y="940904"/>
            <a:ext cx="4344093" cy="2440608"/>
          </a:xfrm>
          <a:prstGeom prst="rect">
            <a:avLst/>
          </a:prstGeom>
        </p:spPr>
      </p:pic>
      <p:cxnSp>
        <p:nvCxnSpPr>
          <p:cNvPr id="9" name="Straight Connector 8">
            <a:extLst>
              <a:ext uri="{FF2B5EF4-FFF2-40B4-BE49-F238E27FC236}">
                <a16:creationId xmlns:a16="http://schemas.microsoft.com/office/drawing/2014/main" id="{163F6AEA-5A5C-2D43-F589-F86ADDE01A36}"/>
              </a:ext>
            </a:extLst>
          </p:cNvPr>
          <p:cNvCxnSpPr>
            <a:cxnSpLocks/>
          </p:cNvCxnSpPr>
          <p:nvPr/>
        </p:nvCxnSpPr>
        <p:spPr>
          <a:xfrm>
            <a:off x="4683215" y="791072"/>
            <a:ext cx="0" cy="3114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77E3640-4CF9-7846-FBBE-AFFBF857CFB0}"/>
              </a:ext>
            </a:extLst>
          </p:cNvPr>
          <p:cNvSpPr txBox="1"/>
          <p:nvPr/>
        </p:nvSpPr>
        <p:spPr>
          <a:xfrm>
            <a:off x="4920604" y="3381513"/>
            <a:ext cx="3896139" cy="338554"/>
          </a:xfrm>
          <a:prstGeom prst="rect">
            <a:avLst/>
          </a:prstGeom>
          <a:noFill/>
        </p:spPr>
        <p:txBody>
          <a:bodyPr wrap="square" rtlCol="0">
            <a:spAutoFit/>
          </a:bodyPr>
          <a:lstStyle/>
          <a:p>
            <a:pPr algn="ctr"/>
            <a:r>
              <a:rPr lang="en-GB" sz="800">
                <a:solidFill>
                  <a:srgbClr val="003C3B"/>
                </a:solidFill>
                <a:latin typeface="Outfit" pitchFamily="2" charset="0"/>
              </a:rPr>
              <a:t>This image was created by </a:t>
            </a:r>
            <a:r>
              <a:rPr lang="en-GB" sz="800">
                <a:solidFill>
                  <a:srgbClr val="003C3B"/>
                </a:solidFill>
                <a:latin typeface="Outfit" pitchFamily="2" charset="0"/>
                <a:hlinkClick r:id="rId5">
                  <a:extLst>
                    <a:ext uri="{A12FA001-AC4F-418D-AE19-62706E023703}">
                      <ahyp:hlinkClr xmlns:ahyp="http://schemas.microsoft.com/office/drawing/2018/hyperlinkcolor" val="tx"/>
                    </a:ext>
                  </a:extLst>
                </a:hlinkClick>
              </a:rPr>
              <a:t>Scriberia</a:t>
            </a:r>
            <a:r>
              <a:rPr lang="en-GB" sz="800">
                <a:solidFill>
                  <a:srgbClr val="003C3B"/>
                </a:solidFill>
                <a:latin typeface="Outfit" pitchFamily="2" charset="0"/>
              </a:rPr>
              <a:t> for The Turing Way community and is used under CC-BY licence. </a:t>
            </a:r>
            <a:r>
              <a:rPr lang="en-GB" sz="800">
                <a:solidFill>
                  <a:srgbClr val="003C3B"/>
                </a:solidFill>
                <a:latin typeface="Outfit" pitchFamily="2" charset="0"/>
                <a:hlinkClick r:id="rId6">
                  <a:extLst>
                    <a:ext uri="{A12FA001-AC4F-418D-AE19-62706E023703}">
                      <ahyp:hlinkClr xmlns:ahyp="http://schemas.microsoft.com/office/drawing/2018/hyperlinkcolor" val="tx"/>
                    </a:ext>
                  </a:extLst>
                </a:hlinkClick>
              </a:rPr>
              <a:t>http://doi.org/10.5281/zenodo.4906004</a:t>
            </a:r>
            <a:endParaRPr lang="en-GB" sz="800">
              <a:solidFill>
                <a:srgbClr val="003C3B"/>
              </a:solidFill>
              <a:latin typeface="Outfit" pitchFamily="2" charset="0"/>
            </a:endParaRPr>
          </a:p>
        </p:txBody>
      </p:sp>
    </p:spTree>
    <p:extLst>
      <p:ext uri="{BB962C8B-B14F-4D97-AF65-F5344CB8AC3E}">
        <p14:creationId xmlns:p14="http://schemas.microsoft.com/office/powerpoint/2010/main" val="981435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9E4EC3-93A7-39B2-92DA-A0427333ABB5}"/>
              </a:ext>
            </a:extLst>
          </p:cNvPr>
          <p:cNvSpPr>
            <a:spLocks noGrp="1"/>
          </p:cNvSpPr>
          <p:nvPr>
            <p:ph type="title"/>
          </p:nvPr>
        </p:nvSpPr>
        <p:spPr/>
        <p:txBody>
          <a:bodyPr/>
          <a:lstStyle/>
          <a:p>
            <a:r>
              <a:rPr lang="en-GB"/>
              <a:t>Data Management – Life Cycle</a:t>
            </a:r>
          </a:p>
        </p:txBody>
      </p:sp>
      <p:sp>
        <p:nvSpPr>
          <p:cNvPr id="4" name="Rounded Rectangle 3">
            <a:extLst>
              <a:ext uri="{FF2B5EF4-FFF2-40B4-BE49-F238E27FC236}">
                <a16:creationId xmlns:a16="http://schemas.microsoft.com/office/drawing/2014/main" id="{A0580228-F7BF-381F-2A7E-BA1A9822F54C}"/>
              </a:ext>
            </a:extLst>
          </p:cNvPr>
          <p:cNvSpPr/>
          <p:nvPr/>
        </p:nvSpPr>
        <p:spPr>
          <a:xfrm>
            <a:off x="3657913" y="1367683"/>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Plan</a:t>
            </a:r>
          </a:p>
        </p:txBody>
      </p:sp>
      <p:sp>
        <p:nvSpPr>
          <p:cNvPr id="5" name="Rounded Rectangle 4">
            <a:extLst>
              <a:ext uri="{FF2B5EF4-FFF2-40B4-BE49-F238E27FC236}">
                <a16:creationId xmlns:a16="http://schemas.microsoft.com/office/drawing/2014/main" id="{2AEE55A4-7289-3BB1-EBE7-A2594928911F}"/>
              </a:ext>
            </a:extLst>
          </p:cNvPr>
          <p:cNvSpPr/>
          <p:nvPr/>
        </p:nvSpPr>
        <p:spPr>
          <a:xfrm>
            <a:off x="5439087" y="1885301"/>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Acquire</a:t>
            </a:r>
          </a:p>
        </p:txBody>
      </p:sp>
      <p:sp>
        <p:nvSpPr>
          <p:cNvPr id="6" name="Rounded Rectangle 5">
            <a:extLst>
              <a:ext uri="{FF2B5EF4-FFF2-40B4-BE49-F238E27FC236}">
                <a16:creationId xmlns:a16="http://schemas.microsoft.com/office/drawing/2014/main" id="{6C83F244-CD81-7A5D-E1BC-3B3861DEF5EB}"/>
              </a:ext>
            </a:extLst>
          </p:cNvPr>
          <p:cNvSpPr/>
          <p:nvPr/>
        </p:nvSpPr>
        <p:spPr>
          <a:xfrm>
            <a:off x="5439087" y="3021932"/>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Process</a:t>
            </a:r>
          </a:p>
        </p:txBody>
      </p:sp>
      <p:sp>
        <p:nvSpPr>
          <p:cNvPr id="7" name="Rounded Rectangle 6">
            <a:extLst>
              <a:ext uri="{FF2B5EF4-FFF2-40B4-BE49-F238E27FC236}">
                <a16:creationId xmlns:a16="http://schemas.microsoft.com/office/drawing/2014/main" id="{3C85D37F-DE1A-31CC-4F73-527D6AE1C038}"/>
              </a:ext>
            </a:extLst>
          </p:cNvPr>
          <p:cNvSpPr/>
          <p:nvPr/>
        </p:nvSpPr>
        <p:spPr>
          <a:xfrm>
            <a:off x="3750418" y="3592657"/>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Analyse</a:t>
            </a:r>
          </a:p>
        </p:txBody>
      </p:sp>
      <p:sp>
        <p:nvSpPr>
          <p:cNvPr id="8" name="Rounded Rectangle 7">
            <a:extLst>
              <a:ext uri="{FF2B5EF4-FFF2-40B4-BE49-F238E27FC236}">
                <a16:creationId xmlns:a16="http://schemas.microsoft.com/office/drawing/2014/main" id="{8E3320C9-B00A-C8C2-9DCE-C187473222DC}"/>
              </a:ext>
            </a:extLst>
          </p:cNvPr>
          <p:cNvSpPr/>
          <p:nvPr/>
        </p:nvSpPr>
        <p:spPr>
          <a:xfrm>
            <a:off x="1876739" y="1885300"/>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Share</a:t>
            </a:r>
          </a:p>
        </p:txBody>
      </p:sp>
      <p:sp>
        <p:nvSpPr>
          <p:cNvPr id="9" name="Rounded Rectangle 8">
            <a:extLst>
              <a:ext uri="{FF2B5EF4-FFF2-40B4-BE49-F238E27FC236}">
                <a16:creationId xmlns:a16="http://schemas.microsoft.com/office/drawing/2014/main" id="{D5D692DA-774E-1659-1024-E8137D85FD41}"/>
              </a:ext>
            </a:extLst>
          </p:cNvPr>
          <p:cNvSpPr/>
          <p:nvPr/>
        </p:nvSpPr>
        <p:spPr>
          <a:xfrm>
            <a:off x="1876738" y="3025198"/>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Preserve</a:t>
            </a:r>
          </a:p>
        </p:txBody>
      </p:sp>
      <p:pic>
        <p:nvPicPr>
          <p:cNvPr id="10" name="Graphic 9" descr="Line arrow: Clockwise curve with solid fill">
            <a:extLst>
              <a:ext uri="{FF2B5EF4-FFF2-40B4-BE49-F238E27FC236}">
                <a16:creationId xmlns:a16="http://schemas.microsoft.com/office/drawing/2014/main" id="{7A765AD6-C599-AD84-04BC-FFC2E0EEFF9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8744034">
            <a:off x="5259221" y="1215976"/>
            <a:ext cx="669733" cy="669733"/>
          </a:xfrm>
          <a:prstGeom prst="rect">
            <a:avLst/>
          </a:prstGeom>
        </p:spPr>
      </p:pic>
      <p:pic>
        <p:nvPicPr>
          <p:cNvPr id="11" name="Graphic 10" descr="Line arrow: Clockwise curve with solid fill">
            <a:extLst>
              <a:ext uri="{FF2B5EF4-FFF2-40B4-BE49-F238E27FC236}">
                <a16:creationId xmlns:a16="http://schemas.microsoft.com/office/drawing/2014/main" id="{56DD1767-0C21-6FF4-0F27-DB7EB9AC8EC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2524295">
            <a:off x="6792889" y="2488590"/>
            <a:ext cx="669733" cy="669733"/>
          </a:xfrm>
          <a:prstGeom prst="rect">
            <a:avLst/>
          </a:prstGeom>
        </p:spPr>
      </p:pic>
      <p:pic>
        <p:nvPicPr>
          <p:cNvPr id="12" name="Graphic 11" descr="Line arrow: Clockwise curve with solid fill">
            <a:extLst>
              <a:ext uri="{FF2B5EF4-FFF2-40B4-BE49-F238E27FC236}">
                <a16:creationId xmlns:a16="http://schemas.microsoft.com/office/drawing/2014/main" id="{61D3104B-AEC0-CB9B-05BF-684BCD3AACC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5917221">
            <a:off x="5289231" y="3787994"/>
            <a:ext cx="669733" cy="669733"/>
          </a:xfrm>
          <a:prstGeom prst="rect">
            <a:avLst/>
          </a:prstGeom>
        </p:spPr>
      </p:pic>
      <p:pic>
        <p:nvPicPr>
          <p:cNvPr id="13" name="Graphic 12" descr="Line arrow: Clockwise curve with solid fill">
            <a:extLst>
              <a:ext uri="{FF2B5EF4-FFF2-40B4-BE49-F238E27FC236}">
                <a16:creationId xmlns:a16="http://schemas.microsoft.com/office/drawing/2014/main" id="{22D54E74-D852-C68D-F72A-910000D4106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9793881">
            <a:off x="2917403" y="3778748"/>
            <a:ext cx="669733" cy="669733"/>
          </a:xfrm>
          <a:prstGeom prst="rect">
            <a:avLst/>
          </a:prstGeom>
        </p:spPr>
      </p:pic>
      <p:pic>
        <p:nvPicPr>
          <p:cNvPr id="14" name="Graphic 13" descr="Line arrow: Clockwise curve with solid fill">
            <a:extLst>
              <a:ext uri="{FF2B5EF4-FFF2-40B4-BE49-F238E27FC236}">
                <a16:creationId xmlns:a16="http://schemas.microsoft.com/office/drawing/2014/main" id="{667792D8-80B7-2ACF-C888-D5772E7EFCF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839356">
            <a:off x="1328273" y="2490222"/>
            <a:ext cx="669733" cy="669733"/>
          </a:xfrm>
          <a:prstGeom prst="rect">
            <a:avLst/>
          </a:prstGeom>
        </p:spPr>
      </p:pic>
      <p:pic>
        <p:nvPicPr>
          <p:cNvPr id="15" name="Graphic 14" descr="Line arrow: Clockwise curve with solid fill">
            <a:extLst>
              <a:ext uri="{FF2B5EF4-FFF2-40B4-BE49-F238E27FC236}">
                <a16:creationId xmlns:a16="http://schemas.microsoft.com/office/drawing/2014/main" id="{13F9847D-F974-4BB0-E16E-A2E16AE6CB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5966035">
            <a:off x="2873668" y="1243108"/>
            <a:ext cx="669733" cy="669733"/>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EFB853EA-A415-AC9C-EEB1-8B0430432430}"/>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Tree>
    <p:extLst>
      <p:ext uri="{BB962C8B-B14F-4D97-AF65-F5344CB8AC3E}">
        <p14:creationId xmlns:p14="http://schemas.microsoft.com/office/powerpoint/2010/main" val="1321865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9E4EC3-93A7-39B2-92DA-A0427333ABB5}"/>
              </a:ext>
            </a:extLst>
          </p:cNvPr>
          <p:cNvSpPr>
            <a:spLocks noGrp="1"/>
          </p:cNvSpPr>
          <p:nvPr>
            <p:ph type="title"/>
          </p:nvPr>
        </p:nvSpPr>
        <p:spPr/>
        <p:txBody>
          <a:bodyPr/>
          <a:lstStyle/>
          <a:p>
            <a:r>
              <a:rPr lang="en-GB"/>
              <a:t>Data Management – Life Cycle</a:t>
            </a:r>
          </a:p>
        </p:txBody>
      </p:sp>
      <p:sp>
        <p:nvSpPr>
          <p:cNvPr id="4" name="Rounded Rectangle 3">
            <a:extLst>
              <a:ext uri="{FF2B5EF4-FFF2-40B4-BE49-F238E27FC236}">
                <a16:creationId xmlns:a16="http://schemas.microsoft.com/office/drawing/2014/main" id="{A0580228-F7BF-381F-2A7E-BA1A9822F54C}"/>
              </a:ext>
            </a:extLst>
          </p:cNvPr>
          <p:cNvSpPr/>
          <p:nvPr/>
        </p:nvSpPr>
        <p:spPr>
          <a:xfrm>
            <a:off x="3657913" y="1367683"/>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Plan</a:t>
            </a:r>
          </a:p>
        </p:txBody>
      </p:sp>
      <p:sp>
        <p:nvSpPr>
          <p:cNvPr id="5" name="Rounded Rectangle 4">
            <a:extLst>
              <a:ext uri="{FF2B5EF4-FFF2-40B4-BE49-F238E27FC236}">
                <a16:creationId xmlns:a16="http://schemas.microsoft.com/office/drawing/2014/main" id="{2AEE55A4-7289-3BB1-EBE7-A2594928911F}"/>
              </a:ext>
            </a:extLst>
          </p:cNvPr>
          <p:cNvSpPr/>
          <p:nvPr/>
        </p:nvSpPr>
        <p:spPr>
          <a:xfrm>
            <a:off x="5439087" y="1885301"/>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Acquire</a:t>
            </a:r>
          </a:p>
        </p:txBody>
      </p:sp>
      <p:sp>
        <p:nvSpPr>
          <p:cNvPr id="6" name="Rounded Rectangle 5">
            <a:extLst>
              <a:ext uri="{FF2B5EF4-FFF2-40B4-BE49-F238E27FC236}">
                <a16:creationId xmlns:a16="http://schemas.microsoft.com/office/drawing/2014/main" id="{6C83F244-CD81-7A5D-E1BC-3B3861DEF5EB}"/>
              </a:ext>
            </a:extLst>
          </p:cNvPr>
          <p:cNvSpPr/>
          <p:nvPr/>
        </p:nvSpPr>
        <p:spPr>
          <a:xfrm>
            <a:off x="5439087" y="3021932"/>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Process</a:t>
            </a:r>
          </a:p>
        </p:txBody>
      </p:sp>
      <p:sp>
        <p:nvSpPr>
          <p:cNvPr id="7" name="Rounded Rectangle 6">
            <a:extLst>
              <a:ext uri="{FF2B5EF4-FFF2-40B4-BE49-F238E27FC236}">
                <a16:creationId xmlns:a16="http://schemas.microsoft.com/office/drawing/2014/main" id="{3C85D37F-DE1A-31CC-4F73-527D6AE1C038}"/>
              </a:ext>
            </a:extLst>
          </p:cNvPr>
          <p:cNvSpPr/>
          <p:nvPr/>
        </p:nvSpPr>
        <p:spPr>
          <a:xfrm>
            <a:off x="3750418" y="3592657"/>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Analyse</a:t>
            </a:r>
          </a:p>
        </p:txBody>
      </p:sp>
      <p:sp>
        <p:nvSpPr>
          <p:cNvPr id="8" name="Rounded Rectangle 7">
            <a:extLst>
              <a:ext uri="{FF2B5EF4-FFF2-40B4-BE49-F238E27FC236}">
                <a16:creationId xmlns:a16="http://schemas.microsoft.com/office/drawing/2014/main" id="{8E3320C9-B00A-C8C2-9DCE-C187473222DC}"/>
              </a:ext>
            </a:extLst>
          </p:cNvPr>
          <p:cNvSpPr/>
          <p:nvPr/>
        </p:nvSpPr>
        <p:spPr>
          <a:xfrm>
            <a:off x="1876739" y="1885300"/>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Share</a:t>
            </a:r>
          </a:p>
        </p:txBody>
      </p:sp>
      <p:sp>
        <p:nvSpPr>
          <p:cNvPr id="9" name="Rounded Rectangle 8">
            <a:extLst>
              <a:ext uri="{FF2B5EF4-FFF2-40B4-BE49-F238E27FC236}">
                <a16:creationId xmlns:a16="http://schemas.microsoft.com/office/drawing/2014/main" id="{D5D692DA-774E-1659-1024-E8137D85FD41}"/>
              </a:ext>
            </a:extLst>
          </p:cNvPr>
          <p:cNvSpPr/>
          <p:nvPr/>
        </p:nvSpPr>
        <p:spPr>
          <a:xfrm>
            <a:off x="1876738" y="3025198"/>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Preserve</a:t>
            </a:r>
          </a:p>
        </p:txBody>
      </p:sp>
      <p:pic>
        <p:nvPicPr>
          <p:cNvPr id="10" name="Graphic 9" descr="Line arrow: Clockwise curve with solid fill">
            <a:extLst>
              <a:ext uri="{FF2B5EF4-FFF2-40B4-BE49-F238E27FC236}">
                <a16:creationId xmlns:a16="http://schemas.microsoft.com/office/drawing/2014/main" id="{7A765AD6-C599-AD84-04BC-FFC2E0EEFF9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744034">
            <a:off x="5259221" y="1215976"/>
            <a:ext cx="669733" cy="669733"/>
          </a:xfrm>
          <a:prstGeom prst="rect">
            <a:avLst/>
          </a:prstGeom>
        </p:spPr>
      </p:pic>
      <p:pic>
        <p:nvPicPr>
          <p:cNvPr id="11" name="Graphic 10" descr="Line arrow: Clockwise curve with solid fill">
            <a:extLst>
              <a:ext uri="{FF2B5EF4-FFF2-40B4-BE49-F238E27FC236}">
                <a16:creationId xmlns:a16="http://schemas.microsoft.com/office/drawing/2014/main" id="{56DD1767-0C21-6FF4-0F27-DB7EB9AC8EC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524295">
            <a:off x="6792889" y="2488590"/>
            <a:ext cx="669733" cy="669733"/>
          </a:xfrm>
          <a:prstGeom prst="rect">
            <a:avLst/>
          </a:prstGeom>
        </p:spPr>
      </p:pic>
      <p:pic>
        <p:nvPicPr>
          <p:cNvPr id="12" name="Graphic 11" descr="Line arrow: Clockwise curve with solid fill">
            <a:extLst>
              <a:ext uri="{FF2B5EF4-FFF2-40B4-BE49-F238E27FC236}">
                <a16:creationId xmlns:a16="http://schemas.microsoft.com/office/drawing/2014/main" id="{61D3104B-AEC0-CB9B-05BF-684BCD3AACC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917221">
            <a:off x="5289231" y="3787994"/>
            <a:ext cx="669733" cy="669733"/>
          </a:xfrm>
          <a:prstGeom prst="rect">
            <a:avLst/>
          </a:prstGeom>
        </p:spPr>
      </p:pic>
      <p:pic>
        <p:nvPicPr>
          <p:cNvPr id="13" name="Graphic 12" descr="Line arrow: Clockwise curve with solid fill">
            <a:extLst>
              <a:ext uri="{FF2B5EF4-FFF2-40B4-BE49-F238E27FC236}">
                <a16:creationId xmlns:a16="http://schemas.microsoft.com/office/drawing/2014/main" id="{22D54E74-D852-C68D-F72A-910000D4106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93881">
            <a:off x="2917403" y="3778748"/>
            <a:ext cx="669733" cy="669733"/>
          </a:xfrm>
          <a:prstGeom prst="rect">
            <a:avLst/>
          </a:prstGeom>
        </p:spPr>
      </p:pic>
      <p:pic>
        <p:nvPicPr>
          <p:cNvPr id="14" name="Graphic 13" descr="Line arrow: Clockwise curve with solid fill">
            <a:extLst>
              <a:ext uri="{FF2B5EF4-FFF2-40B4-BE49-F238E27FC236}">
                <a16:creationId xmlns:a16="http://schemas.microsoft.com/office/drawing/2014/main" id="{667792D8-80B7-2ACF-C888-D5772E7EFCF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39356">
            <a:off x="1328273" y="2490222"/>
            <a:ext cx="669733" cy="669733"/>
          </a:xfrm>
          <a:prstGeom prst="rect">
            <a:avLst/>
          </a:prstGeom>
        </p:spPr>
      </p:pic>
      <p:pic>
        <p:nvPicPr>
          <p:cNvPr id="15" name="Graphic 14" descr="Line arrow: Clockwise curve with solid fill">
            <a:extLst>
              <a:ext uri="{FF2B5EF4-FFF2-40B4-BE49-F238E27FC236}">
                <a16:creationId xmlns:a16="http://schemas.microsoft.com/office/drawing/2014/main" id="{13F9847D-F974-4BB0-E16E-A2E16AE6CB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966035">
            <a:off x="2873668" y="1243108"/>
            <a:ext cx="669733" cy="669733"/>
          </a:xfrm>
          <a:prstGeom prst="rect">
            <a:avLst/>
          </a:prstGeom>
        </p:spPr>
      </p:pic>
      <p:sp>
        <p:nvSpPr>
          <p:cNvPr id="2" name="Oval 1">
            <a:extLst>
              <a:ext uri="{FF2B5EF4-FFF2-40B4-BE49-F238E27FC236}">
                <a16:creationId xmlns:a16="http://schemas.microsoft.com/office/drawing/2014/main" id="{1AAF36A4-F452-01AC-B512-D9A770FAA0E0}"/>
              </a:ext>
            </a:extLst>
          </p:cNvPr>
          <p:cNvSpPr/>
          <p:nvPr/>
        </p:nvSpPr>
        <p:spPr>
          <a:xfrm>
            <a:off x="3369545" y="1185428"/>
            <a:ext cx="2047623" cy="1108749"/>
          </a:xfrm>
          <a:prstGeom prst="ellipse">
            <a:avLst/>
          </a:prstGeom>
          <a:noFill/>
          <a:ln w="19050">
            <a:solidFill>
              <a:srgbClr val="00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45D36E9-946C-5474-727D-A623226D3A22}"/>
              </a:ext>
            </a:extLst>
          </p:cNvPr>
          <p:cNvSpPr txBox="1"/>
          <p:nvPr/>
        </p:nvSpPr>
        <p:spPr>
          <a:xfrm>
            <a:off x="4848269" y="978823"/>
            <a:ext cx="860156" cy="338554"/>
          </a:xfrm>
          <a:prstGeom prst="rect">
            <a:avLst/>
          </a:prstGeom>
          <a:noFill/>
        </p:spPr>
        <p:txBody>
          <a:bodyPr wrap="square" rtlCol="0">
            <a:spAutoFit/>
          </a:bodyPr>
          <a:lstStyle/>
          <a:p>
            <a:r>
              <a:rPr lang="en-GB" sz="1600">
                <a:solidFill>
                  <a:srgbClr val="00C896"/>
                </a:solidFill>
                <a:latin typeface="Outfit" pitchFamily="2" charset="0"/>
              </a:rPr>
              <a:t>Before</a:t>
            </a:r>
          </a:p>
        </p:txBody>
      </p:sp>
      <p:pic>
        <p:nvPicPr>
          <p:cNvPr id="17" name="Picture 16" descr="Shape&#10;&#10;Description automatically generated with medium confidence">
            <a:extLst>
              <a:ext uri="{FF2B5EF4-FFF2-40B4-BE49-F238E27FC236}">
                <a16:creationId xmlns:a16="http://schemas.microsoft.com/office/drawing/2014/main" id="{55E9D0EE-0795-3610-5302-D5550D0AAFE6}"/>
              </a:ext>
            </a:extLst>
          </p:cNvPr>
          <p:cNvPicPr>
            <a:picLocks noChangeAspect="1"/>
          </p:cNvPicPr>
          <p:nvPr/>
        </p:nvPicPr>
        <p:blipFill rotWithShape="1">
          <a:blip r:embed="rId4">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Tree>
    <p:extLst>
      <p:ext uri="{BB962C8B-B14F-4D97-AF65-F5344CB8AC3E}">
        <p14:creationId xmlns:p14="http://schemas.microsoft.com/office/powerpoint/2010/main" val="251518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8C965-E192-4FA4-35BF-D68BB6D29B61}"/>
              </a:ext>
            </a:extLst>
          </p:cNvPr>
          <p:cNvSpPr>
            <a:spLocks noGrp="1"/>
          </p:cNvSpPr>
          <p:nvPr>
            <p:ph type="title"/>
          </p:nvPr>
        </p:nvSpPr>
        <p:spPr/>
        <p:txBody>
          <a:bodyPr/>
          <a:lstStyle/>
          <a:p>
            <a:r>
              <a:rPr lang="en-US" sz="3000" err="1">
                <a:latin typeface="Outfit"/>
                <a:cs typeface="Outfit"/>
              </a:rPr>
              <a:t>Programme</a:t>
            </a:r>
            <a:r>
              <a:rPr lang="en-US" sz="3000">
                <a:latin typeface="Outfit"/>
                <a:cs typeface="Outfit"/>
              </a:rPr>
              <a:t> Funding</a:t>
            </a:r>
          </a:p>
        </p:txBody>
      </p:sp>
      <p:sp>
        <p:nvSpPr>
          <p:cNvPr id="2" name="Content Placeholder 1">
            <a:extLst>
              <a:ext uri="{FF2B5EF4-FFF2-40B4-BE49-F238E27FC236}">
                <a16:creationId xmlns:a16="http://schemas.microsoft.com/office/drawing/2014/main" id="{85BDC412-F828-D01B-0399-B7B000A119BD}"/>
              </a:ext>
            </a:extLst>
          </p:cNvPr>
          <p:cNvSpPr>
            <a:spLocks noGrp="1"/>
          </p:cNvSpPr>
          <p:nvPr>
            <p:ph idx="4294967295"/>
          </p:nvPr>
        </p:nvSpPr>
        <p:spPr>
          <a:xfrm>
            <a:off x="455263" y="1391000"/>
            <a:ext cx="8234363" cy="2682875"/>
          </a:xfrm>
          <a:prstGeom prst="rect">
            <a:avLst/>
          </a:prstGeom>
        </p:spPr>
        <p:txBody>
          <a:bodyPr lIns="91440" tIns="45720" rIns="91440" bIns="45720" anchor="t"/>
          <a:lstStyle/>
          <a:p>
            <a:pPr marL="0" indent="0">
              <a:buNone/>
            </a:pPr>
            <a:r>
              <a:rPr lang="en-US" sz="1600">
                <a:solidFill>
                  <a:srgbClr val="222832"/>
                </a:solidFill>
                <a:latin typeface="Outfit"/>
                <a:cs typeface="Outfit"/>
              </a:rPr>
              <a:t>The </a:t>
            </a:r>
            <a:r>
              <a:rPr lang="en-US" sz="1600" err="1">
                <a:solidFill>
                  <a:srgbClr val="222832"/>
                </a:solidFill>
                <a:latin typeface="Outfit"/>
                <a:cs typeface="Outfit"/>
              </a:rPr>
              <a:t>CfRR</a:t>
            </a:r>
            <a:r>
              <a:rPr lang="en-US" sz="1600">
                <a:solidFill>
                  <a:srgbClr val="222832"/>
                </a:solidFill>
                <a:latin typeface="Outfit"/>
                <a:cs typeface="Outfit"/>
              </a:rPr>
              <a:t> training </a:t>
            </a:r>
            <a:r>
              <a:rPr lang="en-US" sz="1600" err="1">
                <a:solidFill>
                  <a:srgbClr val="222832"/>
                </a:solidFill>
                <a:latin typeface="Outfit"/>
                <a:cs typeface="Outfit"/>
              </a:rPr>
              <a:t>programme</a:t>
            </a:r>
            <a:r>
              <a:rPr lang="en-US" sz="1600">
                <a:solidFill>
                  <a:srgbClr val="222832"/>
                </a:solidFill>
                <a:latin typeface="Outfit"/>
                <a:cs typeface="Outfit"/>
              </a:rPr>
              <a:t> is supported by:</a:t>
            </a:r>
            <a:endParaRPr lang="en-US" sz="1600">
              <a:latin typeface="Outfit"/>
              <a:cs typeface="Outfit" pitchFamily="2" charset="0"/>
            </a:endParaRPr>
          </a:p>
          <a:p>
            <a:pPr marL="103505" indent="-103505"/>
            <a:endParaRPr lang="en-US" sz="1600">
              <a:solidFill>
                <a:srgbClr val="222832"/>
              </a:solidFill>
              <a:latin typeface="Outfit"/>
              <a:cs typeface="Outfit"/>
            </a:endParaRPr>
          </a:p>
          <a:p>
            <a:pPr marL="311785" lvl="1" indent="-103505">
              <a:buFont typeface="Courier New" panose="020B0604020202020204" pitchFamily="34" charset="0"/>
              <a:buChar char="o"/>
            </a:pPr>
            <a:r>
              <a:rPr lang="en-US" sz="1600">
                <a:solidFill>
                  <a:srgbClr val="222832"/>
                </a:solidFill>
                <a:latin typeface="Outfit"/>
                <a:cs typeface="Outfit"/>
              </a:rPr>
              <a:t>Research Software Analytics Group</a:t>
            </a:r>
          </a:p>
          <a:p>
            <a:pPr marL="311785" lvl="1" indent="-103505">
              <a:buFont typeface="Courier New" panose="020B0604020202020204" pitchFamily="34" charset="0"/>
              <a:buChar char="o"/>
            </a:pPr>
            <a:r>
              <a:rPr lang="en-US" sz="1600">
                <a:solidFill>
                  <a:srgbClr val="222832"/>
                </a:solidFill>
                <a:latin typeface="Outfit"/>
                <a:cs typeface="Outfit"/>
              </a:rPr>
              <a:t>Institute for Data Science and Artificial Intelligence (IDSAI)</a:t>
            </a:r>
            <a:endParaRPr lang="en-US"/>
          </a:p>
          <a:p>
            <a:pPr marL="311785" lvl="1" indent="-103505">
              <a:buFont typeface="Courier New" panose="020B0604020202020204" pitchFamily="34" charset="0"/>
              <a:buChar char="o"/>
            </a:pPr>
            <a:r>
              <a:rPr lang="en-US" sz="1600">
                <a:solidFill>
                  <a:srgbClr val="222832"/>
                </a:solidFill>
                <a:latin typeface="Outfit"/>
                <a:cs typeface="Outfit"/>
              </a:rPr>
              <a:t>University of Exeter Reproducibility Leadership Team</a:t>
            </a:r>
          </a:p>
          <a:p>
            <a:pPr marL="311785" lvl="1" indent="-103505">
              <a:buFont typeface="Courier New" panose="020B0604020202020204" pitchFamily="34" charset="0"/>
              <a:buChar char="o"/>
            </a:pPr>
            <a:r>
              <a:rPr lang="en-US" sz="1600">
                <a:solidFill>
                  <a:srgbClr val="222832"/>
                </a:solidFill>
                <a:latin typeface="Outfit"/>
                <a:cs typeface="Outfit"/>
              </a:rPr>
              <a:t>EPSRC Research Software Engineering Fellowship</a:t>
            </a:r>
          </a:p>
          <a:p>
            <a:pPr marL="311785" lvl="1" indent="-103505">
              <a:buFont typeface="Courier New" panose="020B0604020202020204" pitchFamily="34" charset="0"/>
              <a:buChar char="o"/>
            </a:pPr>
            <a:r>
              <a:rPr lang="en-US" sz="1600">
                <a:solidFill>
                  <a:srgbClr val="222832"/>
                </a:solidFill>
                <a:latin typeface="Outfit"/>
                <a:cs typeface="Outfit"/>
              </a:rPr>
              <a:t>Community of academics who volunteer their time to support delivery </a:t>
            </a:r>
          </a:p>
          <a:p>
            <a:pPr marL="208280" lvl="1" indent="0">
              <a:buNone/>
            </a:pPr>
            <a:endParaRPr lang="en-US" sz="1600">
              <a:solidFill>
                <a:srgbClr val="222832"/>
              </a:solidFill>
              <a:latin typeface="Outfit"/>
              <a:cs typeface="Outfit"/>
            </a:endParaRPr>
          </a:p>
          <a:p>
            <a:pPr marL="0" indent="0">
              <a:buNone/>
            </a:pPr>
            <a:endParaRPr lang="en-US" sz="1600">
              <a:solidFill>
                <a:srgbClr val="222832"/>
              </a:solidFill>
              <a:latin typeface="Outfit"/>
              <a:cs typeface="Outfit"/>
            </a:endParaRPr>
          </a:p>
          <a:p>
            <a:pPr marL="0" indent="0">
              <a:buNone/>
            </a:pPr>
            <a:r>
              <a:rPr lang="en-US" sz="1600">
                <a:solidFill>
                  <a:srgbClr val="222832"/>
                </a:solidFill>
                <a:latin typeface="Outfit"/>
                <a:cs typeface="Outfit"/>
              </a:rPr>
              <a:t>To make the case for continued investment, please help us demonstrate the impact of these sessions by attending all courses you register for and providing feedback at the end of the course.</a:t>
            </a:r>
            <a:endParaRPr lang="en-US"/>
          </a:p>
        </p:txBody>
      </p:sp>
    </p:spTree>
    <p:extLst>
      <p:ext uri="{BB962C8B-B14F-4D97-AF65-F5344CB8AC3E}">
        <p14:creationId xmlns:p14="http://schemas.microsoft.com/office/powerpoint/2010/main" val="472896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9E4EC3-93A7-39B2-92DA-A0427333ABB5}"/>
              </a:ext>
            </a:extLst>
          </p:cNvPr>
          <p:cNvSpPr>
            <a:spLocks noGrp="1"/>
          </p:cNvSpPr>
          <p:nvPr>
            <p:ph type="title"/>
          </p:nvPr>
        </p:nvSpPr>
        <p:spPr/>
        <p:txBody>
          <a:bodyPr/>
          <a:lstStyle/>
          <a:p>
            <a:r>
              <a:rPr lang="en-GB"/>
              <a:t>Data Management – Life Cycle</a:t>
            </a:r>
          </a:p>
        </p:txBody>
      </p:sp>
      <p:sp>
        <p:nvSpPr>
          <p:cNvPr id="4" name="Rounded Rectangle 3">
            <a:extLst>
              <a:ext uri="{FF2B5EF4-FFF2-40B4-BE49-F238E27FC236}">
                <a16:creationId xmlns:a16="http://schemas.microsoft.com/office/drawing/2014/main" id="{A0580228-F7BF-381F-2A7E-BA1A9822F54C}"/>
              </a:ext>
            </a:extLst>
          </p:cNvPr>
          <p:cNvSpPr/>
          <p:nvPr/>
        </p:nvSpPr>
        <p:spPr>
          <a:xfrm>
            <a:off x="3657913" y="1367683"/>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Plan</a:t>
            </a:r>
          </a:p>
        </p:txBody>
      </p:sp>
      <p:sp>
        <p:nvSpPr>
          <p:cNvPr id="5" name="Rounded Rectangle 4">
            <a:extLst>
              <a:ext uri="{FF2B5EF4-FFF2-40B4-BE49-F238E27FC236}">
                <a16:creationId xmlns:a16="http://schemas.microsoft.com/office/drawing/2014/main" id="{2AEE55A4-7289-3BB1-EBE7-A2594928911F}"/>
              </a:ext>
            </a:extLst>
          </p:cNvPr>
          <p:cNvSpPr/>
          <p:nvPr/>
        </p:nvSpPr>
        <p:spPr>
          <a:xfrm>
            <a:off x="5439087" y="1885301"/>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Acquire</a:t>
            </a:r>
          </a:p>
        </p:txBody>
      </p:sp>
      <p:sp>
        <p:nvSpPr>
          <p:cNvPr id="6" name="Rounded Rectangle 5">
            <a:extLst>
              <a:ext uri="{FF2B5EF4-FFF2-40B4-BE49-F238E27FC236}">
                <a16:creationId xmlns:a16="http://schemas.microsoft.com/office/drawing/2014/main" id="{6C83F244-CD81-7A5D-E1BC-3B3861DEF5EB}"/>
              </a:ext>
            </a:extLst>
          </p:cNvPr>
          <p:cNvSpPr/>
          <p:nvPr/>
        </p:nvSpPr>
        <p:spPr>
          <a:xfrm>
            <a:off x="5439087" y="3021932"/>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Process</a:t>
            </a:r>
          </a:p>
        </p:txBody>
      </p:sp>
      <p:sp>
        <p:nvSpPr>
          <p:cNvPr id="7" name="Rounded Rectangle 6">
            <a:extLst>
              <a:ext uri="{FF2B5EF4-FFF2-40B4-BE49-F238E27FC236}">
                <a16:creationId xmlns:a16="http://schemas.microsoft.com/office/drawing/2014/main" id="{3C85D37F-DE1A-31CC-4F73-527D6AE1C038}"/>
              </a:ext>
            </a:extLst>
          </p:cNvPr>
          <p:cNvSpPr/>
          <p:nvPr/>
        </p:nvSpPr>
        <p:spPr>
          <a:xfrm>
            <a:off x="3750418" y="3592657"/>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Analyse</a:t>
            </a:r>
          </a:p>
        </p:txBody>
      </p:sp>
      <p:sp>
        <p:nvSpPr>
          <p:cNvPr id="8" name="Rounded Rectangle 7">
            <a:extLst>
              <a:ext uri="{FF2B5EF4-FFF2-40B4-BE49-F238E27FC236}">
                <a16:creationId xmlns:a16="http://schemas.microsoft.com/office/drawing/2014/main" id="{8E3320C9-B00A-C8C2-9DCE-C187473222DC}"/>
              </a:ext>
            </a:extLst>
          </p:cNvPr>
          <p:cNvSpPr/>
          <p:nvPr/>
        </p:nvSpPr>
        <p:spPr>
          <a:xfrm>
            <a:off x="1876739" y="1885300"/>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Share</a:t>
            </a:r>
          </a:p>
        </p:txBody>
      </p:sp>
      <p:sp>
        <p:nvSpPr>
          <p:cNvPr id="9" name="Rounded Rectangle 8">
            <a:extLst>
              <a:ext uri="{FF2B5EF4-FFF2-40B4-BE49-F238E27FC236}">
                <a16:creationId xmlns:a16="http://schemas.microsoft.com/office/drawing/2014/main" id="{D5D692DA-774E-1659-1024-E8137D85FD41}"/>
              </a:ext>
            </a:extLst>
          </p:cNvPr>
          <p:cNvSpPr/>
          <p:nvPr/>
        </p:nvSpPr>
        <p:spPr>
          <a:xfrm>
            <a:off x="1876738" y="3025198"/>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Preserve</a:t>
            </a:r>
          </a:p>
        </p:txBody>
      </p:sp>
      <p:pic>
        <p:nvPicPr>
          <p:cNvPr id="10" name="Graphic 9" descr="Line arrow: Clockwise curve with solid fill">
            <a:extLst>
              <a:ext uri="{FF2B5EF4-FFF2-40B4-BE49-F238E27FC236}">
                <a16:creationId xmlns:a16="http://schemas.microsoft.com/office/drawing/2014/main" id="{7A765AD6-C599-AD84-04BC-FFC2E0EEFF9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744034">
            <a:off x="5259221" y="1215976"/>
            <a:ext cx="669733" cy="669733"/>
          </a:xfrm>
          <a:prstGeom prst="rect">
            <a:avLst/>
          </a:prstGeom>
        </p:spPr>
      </p:pic>
      <p:pic>
        <p:nvPicPr>
          <p:cNvPr id="11" name="Graphic 10" descr="Line arrow: Clockwise curve with solid fill">
            <a:extLst>
              <a:ext uri="{FF2B5EF4-FFF2-40B4-BE49-F238E27FC236}">
                <a16:creationId xmlns:a16="http://schemas.microsoft.com/office/drawing/2014/main" id="{56DD1767-0C21-6FF4-0F27-DB7EB9AC8EC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524295">
            <a:off x="6792889" y="2488590"/>
            <a:ext cx="669733" cy="669733"/>
          </a:xfrm>
          <a:prstGeom prst="rect">
            <a:avLst/>
          </a:prstGeom>
        </p:spPr>
      </p:pic>
      <p:pic>
        <p:nvPicPr>
          <p:cNvPr id="12" name="Graphic 11" descr="Line arrow: Clockwise curve with solid fill">
            <a:extLst>
              <a:ext uri="{FF2B5EF4-FFF2-40B4-BE49-F238E27FC236}">
                <a16:creationId xmlns:a16="http://schemas.microsoft.com/office/drawing/2014/main" id="{61D3104B-AEC0-CB9B-05BF-684BCD3AACC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917221">
            <a:off x="5289231" y="3787994"/>
            <a:ext cx="669733" cy="669733"/>
          </a:xfrm>
          <a:prstGeom prst="rect">
            <a:avLst/>
          </a:prstGeom>
        </p:spPr>
      </p:pic>
      <p:pic>
        <p:nvPicPr>
          <p:cNvPr id="13" name="Graphic 12" descr="Line arrow: Clockwise curve with solid fill">
            <a:extLst>
              <a:ext uri="{FF2B5EF4-FFF2-40B4-BE49-F238E27FC236}">
                <a16:creationId xmlns:a16="http://schemas.microsoft.com/office/drawing/2014/main" id="{22D54E74-D852-C68D-F72A-910000D4106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93881">
            <a:off x="2917403" y="3778748"/>
            <a:ext cx="669733" cy="669733"/>
          </a:xfrm>
          <a:prstGeom prst="rect">
            <a:avLst/>
          </a:prstGeom>
        </p:spPr>
      </p:pic>
      <p:pic>
        <p:nvPicPr>
          <p:cNvPr id="14" name="Graphic 13" descr="Line arrow: Clockwise curve with solid fill">
            <a:extLst>
              <a:ext uri="{FF2B5EF4-FFF2-40B4-BE49-F238E27FC236}">
                <a16:creationId xmlns:a16="http://schemas.microsoft.com/office/drawing/2014/main" id="{667792D8-80B7-2ACF-C888-D5772E7EFCF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39356">
            <a:off x="1328273" y="2490222"/>
            <a:ext cx="669733" cy="669733"/>
          </a:xfrm>
          <a:prstGeom prst="rect">
            <a:avLst/>
          </a:prstGeom>
        </p:spPr>
      </p:pic>
      <p:pic>
        <p:nvPicPr>
          <p:cNvPr id="15" name="Graphic 14" descr="Line arrow: Clockwise curve with solid fill">
            <a:extLst>
              <a:ext uri="{FF2B5EF4-FFF2-40B4-BE49-F238E27FC236}">
                <a16:creationId xmlns:a16="http://schemas.microsoft.com/office/drawing/2014/main" id="{13F9847D-F974-4BB0-E16E-A2E16AE6CB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966035">
            <a:off x="2873668" y="1243108"/>
            <a:ext cx="669733" cy="669733"/>
          </a:xfrm>
          <a:prstGeom prst="rect">
            <a:avLst/>
          </a:prstGeom>
        </p:spPr>
      </p:pic>
      <p:sp>
        <p:nvSpPr>
          <p:cNvPr id="2" name="Oval 1">
            <a:extLst>
              <a:ext uri="{FF2B5EF4-FFF2-40B4-BE49-F238E27FC236}">
                <a16:creationId xmlns:a16="http://schemas.microsoft.com/office/drawing/2014/main" id="{7D92396B-EA3C-02BD-0BA3-5F42E876E885}"/>
              </a:ext>
            </a:extLst>
          </p:cNvPr>
          <p:cNvSpPr/>
          <p:nvPr/>
        </p:nvSpPr>
        <p:spPr>
          <a:xfrm rot="19432607">
            <a:off x="3380963" y="1932520"/>
            <a:ext cx="4233266" cy="2576674"/>
          </a:xfrm>
          <a:prstGeom prst="ellipse">
            <a:avLst/>
          </a:prstGeom>
          <a:noFill/>
          <a:ln w="19050">
            <a:solidFill>
              <a:srgbClr val="00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74B63BF-7783-4049-E31B-95A46ADC2850}"/>
              </a:ext>
            </a:extLst>
          </p:cNvPr>
          <p:cNvSpPr txBox="1"/>
          <p:nvPr/>
        </p:nvSpPr>
        <p:spPr>
          <a:xfrm>
            <a:off x="6879924" y="1453442"/>
            <a:ext cx="860156" cy="338554"/>
          </a:xfrm>
          <a:prstGeom prst="rect">
            <a:avLst/>
          </a:prstGeom>
          <a:noFill/>
        </p:spPr>
        <p:txBody>
          <a:bodyPr wrap="square" rtlCol="0">
            <a:spAutoFit/>
          </a:bodyPr>
          <a:lstStyle/>
          <a:p>
            <a:r>
              <a:rPr lang="en-GB" sz="1600">
                <a:solidFill>
                  <a:srgbClr val="00C896"/>
                </a:solidFill>
                <a:latin typeface="Outfit" pitchFamily="2" charset="0"/>
              </a:rPr>
              <a:t>During</a:t>
            </a:r>
          </a:p>
        </p:txBody>
      </p:sp>
      <p:pic>
        <p:nvPicPr>
          <p:cNvPr id="17" name="Picture 16" descr="Shape&#10;&#10;Description automatically generated with medium confidence">
            <a:extLst>
              <a:ext uri="{FF2B5EF4-FFF2-40B4-BE49-F238E27FC236}">
                <a16:creationId xmlns:a16="http://schemas.microsoft.com/office/drawing/2014/main" id="{3925777B-46D4-C4A9-F6C8-7DACCD03BD4B}"/>
              </a:ext>
            </a:extLst>
          </p:cNvPr>
          <p:cNvPicPr>
            <a:picLocks noChangeAspect="1"/>
          </p:cNvPicPr>
          <p:nvPr/>
        </p:nvPicPr>
        <p:blipFill rotWithShape="1">
          <a:blip r:embed="rId4">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Tree>
    <p:extLst>
      <p:ext uri="{BB962C8B-B14F-4D97-AF65-F5344CB8AC3E}">
        <p14:creationId xmlns:p14="http://schemas.microsoft.com/office/powerpoint/2010/main" val="288091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9E4EC3-93A7-39B2-92DA-A0427333ABB5}"/>
              </a:ext>
            </a:extLst>
          </p:cNvPr>
          <p:cNvSpPr>
            <a:spLocks noGrp="1"/>
          </p:cNvSpPr>
          <p:nvPr>
            <p:ph type="title"/>
          </p:nvPr>
        </p:nvSpPr>
        <p:spPr/>
        <p:txBody>
          <a:bodyPr/>
          <a:lstStyle/>
          <a:p>
            <a:r>
              <a:rPr lang="en-GB"/>
              <a:t>Data Management – Life Cycle</a:t>
            </a:r>
          </a:p>
        </p:txBody>
      </p:sp>
      <p:sp>
        <p:nvSpPr>
          <p:cNvPr id="4" name="Rounded Rectangle 3">
            <a:extLst>
              <a:ext uri="{FF2B5EF4-FFF2-40B4-BE49-F238E27FC236}">
                <a16:creationId xmlns:a16="http://schemas.microsoft.com/office/drawing/2014/main" id="{A0580228-F7BF-381F-2A7E-BA1A9822F54C}"/>
              </a:ext>
            </a:extLst>
          </p:cNvPr>
          <p:cNvSpPr/>
          <p:nvPr/>
        </p:nvSpPr>
        <p:spPr>
          <a:xfrm>
            <a:off x="3657913" y="1367683"/>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Plan</a:t>
            </a:r>
          </a:p>
        </p:txBody>
      </p:sp>
      <p:sp>
        <p:nvSpPr>
          <p:cNvPr id="5" name="Rounded Rectangle 4">
            <a:extLst>
              <a:ext uri="{FF2B5EF4-FFF2-40B4-BE49-F238E27FC236}">
                <a16:creationId xmlns:a16="http://schemas.microsoft.com/office/drawing/2014/main" id="{2AEE55A4-7289-3BB1-EBE7-A2594928911F}"/>
              </a:ext>
            </a:extLst>
          </p:cNvPr>
          <p:cNvSpPr/>
          <p:nvPr/>
        </p:nvSpPr>
        <p:spPr>
          <a:xfrm>
            <a:off x="5439087" y="1885301"/>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Acquire</a:t>
            </a:r>
          </a:p>
        </p:txBody>
      </p:sp>
      <p:sp>
        <p:nvSpPr>
          <p:cNvPr id="6" name="Rounded Rectangle 5">
            <a:extLst>
              <a:ext uri="{FF2B5EF4-FFF2-40B4-BE49-F238E27FC236}">
                <a16:creationId xmlns:a16="http://schemas.microsoft.com/office/drawing/2014/main" id="{6C83F244-CD81-7A5D-E1BC-3B3861DEF5EB}"/>
              </a:ext>
            </a:extLst>
          </p:cNvPr>
          <p:cNvSpPr/>
          <p:nvPr/>
        </p:nvSpPr>
        <p:spPr>
          <a:xfrm>
            <a:off x="5439087" y="3021932"/>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Process</a:t>
            </a:r>
          </a:p>
        </p:txBody>
      </p:sp>
      <p:sp>
        <p:nvSpPr>
          <p:cNvPr id="7" name="Rounded Rectangle 6">
            <a:extLst>
              <a:ext uri="{FF2B5EF4-FFF2-40B4-BE49-F238E27FC236}">
                <a16:creationId xmlns:a16="http://schemas.microsoft.com/office/drawing/2014/main" id="{3C85D37F-DE1A-31CC-4F73-527D6AE1C038}"/>
              </a:ext>
            </a:extLst>
          </p:cNvPr>
          <p:cNvSpPr/>
          <p:nvPr/>
        </p:nvSpPr>
        <p:spPr>
          <a:xfrm>
            <a:off x="3750418" y="3592657"/>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Analyse</a:t>
            </a:r>
          </a:p>
        </p:txBody>
      </p:sp>
      <p:sp>
        <p:nvSpPr>
          <p:cNvPr id="8" name="Rounded Rectangle 7">
            <a:extLst>
              <a:ext uri="{FF2B5EF4-FFF2-40B4-BE49-F238E27FC236}">
                <a16:creationId xmlns:a16="http://schemas.microsoft.com/office/drawing/2014/main" id="{8E3320C9-B00A-C8C2-9DCE-C187473222DC}"/>
              </a:ext>
            </a:extLst>
          </p:cNvPr>
          <p:cNvSpPr/>
          <p:nvPr/>
        </p:nvSpPr>
        <p:spPr>
          <a:xfrm>
            <a:off x="1876739" y="1885300"/>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Share</a:t>
            </a:r>
          </a:p>
        </p:txBody>
      </p:sp>
      <p:sp>
        <p:nvSpPr>
          <p:cNvPr id="9" name="Rounded Rectangle 8">
            <a:extLst>
              <a:ext uri="{FF2B5EF4-FFF2-40B4-BE49-F238E27FC236}">
                <a16:creationId xmlns:a16="http://schemas.microsoft.com/office/drawing/2014/main" id="{D5D692DA-774E-1659-1024-E8137D85FD41}"/>
              </a:ext>
            </a:extLst>
          </p:cNvPr>
          <p:cNvSpPr/>
          <p:nvPr/>
        </p:nvSpPr>
        <p:spPr>
          <a:xfrm>
            <a:off x="1876738" y="3025198"/>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Preserve</a:t>
            </a:r>
          </a:p>
        </p:txBody>
      </p:sp>
      <p:pic>
        <p:nvPicPr>
          <p:cNvPr id="10" name="Graphic 9" descr="Line arrow: Clockwise curve with solid fill">
            <a:extLst>
              <a:ext uri="{FF2B5EF4-FFF2-40B4-BE49-F238E27FC236}">
                <a16:creationId xmlns:a16="http://schemas.microsoft.com/office/drawing/2014/main" id="{7A765AD6-C599-AD84-04BC-FFC2E0EEFF9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744034">
            <a:off x="5259221" y="1215976"/>
            <a:ext cx="669733" cy="669733"/>
          </a:xfrm>
          <a:prstGeom prst="rect">
            <a:avLst/>
          </a:prstGeom>
        </p:spPr>
      </p:pic>
      <p:pic>
        <p:nvPicPr>
          <p:cNvPr id="11" name="Graphic 10" descr="Line arrow: Clockwise curve with solid fill">
            <a:extLst>
              <a:ext uri="{FF2B5EF4-FFF2-40B4-BE49-F238E27FC236}">
                <a16:creationId xmlns:a16="http://schemas.microsoft.com/office/drawing/2014/main" id="{56DD1767-0C21-6FF4-0F27-DB7EB9AC8EC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524295">
            <a:off x="6792889" y="2488590"/>
            <a:ext cx="669733" cy="669733"/>
          </a:xfrm>
          <a:prstGeom prst="rect">
            <a:avLst/>
          </a:prstGeom>
        </p:spPr>
      </p:pic>
      <p:pic>
        <p:nvPicPr>
          <p:cNvPr id="12" name="Graphic 11" descr="Line arrow: Clockwise curve with solid fill">
            <a:extLst>
              <a:ext uri="{FF2B5EF4-FFF2-40B4-BE49-F238E27FC236}">
                <a16:creationId xmlns:a16="http://schemas.microsoft.com/office/drawing/2014/main" id="{61D3104B-AEC0-CB9B-05BF-684BCD3AACC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917221">
            <a:off x="5289231" y="3787994"/>
            <a:ext cx="669733" cy="669733"/>
          </a:xfrm>
          <a:prstGeom prst="rect">
            <a:avLst/>
          </a:prstGeom>
        </p:spPr>
      </p:pic>
      <p:pic>
        <p:nvPicPr>
          <p:cNvPr id="13" name="Graphic 12" descr="Line arrow: Clockwise curve with solid fill">
            <a:extLst>
              <a:ext uri="{FF2B5EF4-FFF2-40B4-BE49-F238E27FC236}">
                <a16:creationId xmlns:a16="http://schemas.microsoft.com/office/drawing/2014/main" id="{22D54E74-D852-C68D-F72A-910000D4106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793881">
            <a:off x="2917403" y="3778748"/>
            <a:ext cx="669733" cy="669733"/>
          </a:xfrm>
          <a:prstGeom prst="rect">
            <a:avLst/>
          </a:prstGeom>
        </p:spPr>
      </p:pic>
      <p:pic>
        <p:nvPicPr>
          <p:cNvPr id="14" name="Graphic 13" descr="Line arrow: Clockwise curve with solid fill">
            <a:extLst>
              <a:ext uri="{FF2B5EF4-FFF2-40B4-BE49-F238E27FC236}">
                <a16:creationId xmlns:a16="http://schemas.microsoft.com/office/drawing/2014/main" id="{667792D8-80B7-2ACF-C888-D5772E7EFCF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39356">
            <a:off x="1328273" y="2490222"/>
            <a:ext cx="669733" cy="669733"/>
          </a:xfrm>
          <a:prstGeom prst="rect">
            <a:avLst/>
          </a:prstGeom>
        </p:spPr>
      </p:pic>
      <p:pic>
        <p:nvPicPr>
          <p:cNvPr id="15" name="Graphic 14" descr="Line arrow: Clockwise curve with solid fill">
            <a:extLst>
              <a:ext uri="{FF2B5EF4-FFF2-40B4-BE49-F238E27FC236}">
                <a16:creationId xmlns:a16="http://schemas.microsoft.com/office/drawing/2014/main" id="{13F9847D-F974-4BB0-E16E-A2E16AE6CB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966035">
            <a:off x="2873668" y="1243108"/>
            <a:ext cx="669733" cy="669733"/>
          </a:xfrm>
          <a:prstGeom prst="rect">
            <a:avLst/>
          </a:prstGeom>
        </p:spPr>
      </p:pic>
      <p:sp>
        <p:nvSpPr>
          <p:cNvPr id="2" name="Oval 1">
            <a:extLst>
              <a:ext uri="{FF2B5EF4-FFF2-40B4-BE49-F238E27FC236}">
                <a16:creationId xmlns:a16="http://schemas.microsoft.com/office/drawing/2014/main" id="{9837132D-9CC1-3790-AEC2-532A39C4DBCB}"/>
              </a:ext>
            </a:extLst>
          </p:cNvPr>
          <p:cNvSpPr/>
          <p:nvPr/>
        </p:nvSpPr>
        <p:spPr>
          <a:xfrm rot="16200000">
            <a:off x="1265180" y="1805947"/>
            <a:ext cx="2694005" cy="2035017"/>
          </a:xfrm>
          <a:prstGeom prst="ellipse">
            <a:avLst/>
          </a:prstGeom>
          <a:noFill/>
          <a:ln w="19050">
            <a:solidFill>
              <a:srgbClr val="00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1C84306-C61D-DA2D-B150-990A42B39820}"/>
              </a:ext>
            </a:extLst>
          </p:cNvPr>
          <p:cNvSpPr txBox="1"/>
          <p:nvPr/>
        </p:nvSpPr>
        <p:spPr>
          <a:xfrm>
            <a:off x="1486121" y="1409811"/>
            <a:ext cx="860156" cy="338554"/>
          </a:xfrm>
          <a:prstGeom prst="rect">
            <a:avLst/>
          </a:prstGeom>
          <a:noFill/>
        </p:spPr>
        <p:txBody>
          <a:bodyPr wrap="square" rtlCol="0">
            <a:spAutoFit/>
          </a:bodyPr>
          <a:lstStyle/>
          <a:p>
            <a:r>
              <a:rPr lang="en-GB" sz="1600">
                <a:solidFill>
                  <a:srgbClr val="00C896"/>
                </a:solidFill>
                <a:latin typeface="Outfit" pitchFamily="2" charset="0"/>
              </a:rPr>
              <a:t>After</a:t>
            </a:r>
          </a:p>
        </p:txBody>
      </p:sp>
      <p:pic>
        <p:nvPicPr>
          <p:cNvPr id="17" name="Picture 16" descr="Shape&#10;&#10;Description automatically generated with medium confidence">
            <a:extLst>
              <a:ext uri="{FF2B5EF4-FFF2-40B4-BE49-F238E27FC236}">
                <a16:creationId xmlns:a16="http://schemas.microsoft.com/office/drawing/2014/main" id="{B6F6C374-7796-0CC8-5CAA-9CE654972F25}"/>
              </a:ext>
            </a:extLst>
          </p:cNvPr>
          <p:cNvPicPr>
            <a:picLocks noChangeAspect="1"/>
          </p:cNvPicPr>
          <p:nvPr/>
        </p:nvPicPr>
        <p:blipFill rotWithShape="1">
          <a:blip r:embed="rId4">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Tree>
    <p:extLst>
      <p:ext uri="{BB962C8B-B14F-4D97-AF65-F5344CB8AC3E}">
        <p14:creationId xmlns:p14="http://schemas.microsoft.com/office/powerpoint/2010/main" val="1090855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7759581" cy="1348409"/>
          </a:xfrm>
        </p:spPr>
        <p:txBody>
          <a:bodyPr/>
          <a:lstStyle/>
          <a:p>
            <a:pPr marL="0" indent="0">
              <a:buNone/>
            </a:pPr>
            <a:r>
              <a:rPr lang="en-GB"/>
              <a:t>A Data Management Plan (DMP)…</a:t>
            </a:r>
          </a:p>
          <a:p>
            <a:r>
              <a:rPr lang="en-GB"/>
              <a:t>describes how data will be acquired, managed, preserved and shared in an efficient and secure manner.</a:t>
            </a:r>
          </a:p>
          <a:p>
            <a:r>
              <a:rPr lang="en-GB"/>
              <a:t>should also describe any potential legal or ethical issues that need to be addressed.</a:t>
            </a:r>
          </a:p>
          <a:p>
            <a:r>
              <a:rPr lang="en-GB"/>
              <a:t>is a living document that can be updated during the project as needed.</a:t>
            </a:r>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p:txBody>
          <a:bodyPr/>
          <a:lstStyle/>
          <a:p>
            <a:r>
              <a:rPr lang="en-GB"/>
              <a:t>Data Management – Plan</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5" name="Content Placeholder 1">
            <a:extLst>
              <a:ext uri="{FF2B5EF4-FFF2-40B4-BE49-F238E27FC236}">
                <a16:creationId xmlns:a16="http://schemas.microsoft.com/office/drawing/2014/main" id="{B7E0AC1C-93DE-F220-DC2A-C02C9ABFD52F}"/>
              </a:ext>
            </a:extLst>
          </p:cNvPr>
          <p:cNvSpPr txBox="1">
            <a:spLocks/>
          </p:cNvSpPr>
          <p:nvPr/>
        </p:nvSpPr>
        <p:spPr>
          <a:xfrm>
            <a:off x="426476" y="2814085"/>
            <a:ext cx="6374137" cy="863538"/>
          </a:xfrm>
          <a:prstGeom prst="rect">
            <a:avLst/>
          </a:prstGeom>
          <a:ln w="22225">
            <a:solidFill>
              <a:srgbClr val="00C896"/>
            </a:solidFill>
          </a:ln>
        </p:spPr>
        <p:txBody>
          <a:bodyPr/>
          <a:lstStyle>
            <a:lvl1pPr marL="103967" indent="-103967" algn="l" defTabSz="415869" rtl="0" eaLnBrk="1" latinLnBrk="0" hangingPunct="1">
              <a:lnSpc>
                <a:spcPct val="90000"/>
              </a:lnSpc>
              <a:spcBef>
                <a:spcPts val="455"/>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pPr marL="0" indent="0">
              <a:buFont typeface="Arial" panose="020B0604020202020204" pitchFamily="34" charset="0"/>
              <a:buNone/>
            </a:pPr>
            <a:r>
              <a:rPr lang="en-GB">
                <a:solidFill>
                  <a:srgbClr val="00C896"/>
                </a:solidFill>
              </a:rPr>
              <a:t>What are the benefits?</a:t>
            </a:r>
          </a:p>
          <a:p>
            <a:r>
              <a:rPr lang="en-GB"/>
              <a:t>It can allow us to save time later, as well as prevent data loss or breaches.</a:t>
            </a:r>
          </a:p>
          <a:p>
            <a:r>
              <a:rPr lang="en-GB"/>
              <a:t>It makes it easier to share data, promoting the FAIR principles.</a:t>
            </a:r>
          </a:p>
        </p:txBody>
      </p:sp>
      <p:pic>
        <p:nvPicPr>
          <p:cNvPr id="6" name="Graphic 5" descr="Badge Tick with solid fill">
            <a:extLst>
              <a:ext uri="{FF2B5EF4-FFF2-40B4-BE49-F238E27FC236}">
                <a16:creationId xmlns:a16="http://schemas.microsoft.com/office/drawing/2014/main" id="{5EC7014C-574A-B3B7-1BB2-54CD26C3ECB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8432" y="3330085"/>
            <a:ext cx="844362" cy="844362"/>
          </a:xfrm>
          <a:prstGeom prst="rect">
            <a:avLst/>
          </a:prstGeom>
        </p:spPr>
      </p:pic>
    </p:spTree>
    <p:extLst>
      <p:ext uri="{BB962C8B-B14F-4D97-AF65-F5344CB8AC3E}">
        <p14:creationId xmlns:p14="http://schemas.microsoft.com/office/powerpoint/2010/main" val="2935395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7759581" cy="1348409"/>
          </a:xfrm>
        </p:spPr>
        <p:txBody>
          <a:bodyPr/>
          <a:lstStyle/>
          <a:p>
            <a:pPr marL="0" indent="0">
              <a:buNone/>
            </a:pPr>
            <a:r>
              <a:rPr lang="en-GB"/>
              <a:t>A Data Management Plan (DMP)…</a:t>
            </a:r>
          </a:p>
          <a:p>
            <a:r>
              <a:rPr lang="en-GB"/>
              <a:t>describes how data will be acquired, managed, preserved and shared in an efficient and secure manner.</a:t>
            </a:r>
          </a:p>
          <a:p>
            <a:r>
              <a:rPr lang="en-GB"/>
              <a:t>should also describe any potential legal or ethical issues that need to be addressed.</a:t>
            </a:r>
          </a:p>
          <a:p>
            <a:r>
              <a:rPr lang="en-GB"/>
              <a:t>is a living document that can be updated during the project as needed.</a:t>
            </a:r>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p:txBody>
          <a:bodyPr/>
          <a:lstStyle/>
          <a:p>
            <a:r>
              <a:rPr lang="en-GB"/>
              <a:t>Data Management – Plan</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5" name="Content Placeholder 1">
            <a:extLst>
              <a:ext uri="{FF2B5EF4-FFF2-40B4-BE49-F238E27FC236}">
                <a16:creationId xmlns:a16="http://schemas.microsoft.com/office/drawing/2014/main" id="{B7E0AC1C-93DE-F220-DC2A-C02C9ABFD52F}"/>
              </a:ext>
            </a:extLst>
          </p:cNvPr>
          <p:cNvSpPr txBox="1">
            <a:spLocks/>
          </p:cNvSpPr>
          <p:nvPr/>
        </p:nvSpPr>
        <p:spPr>
          <a:xfrm>
            <a:off x="426476" y="2814085"/>
            <a:ext cx="6374137" cy="863538"/>
          </a:xfrm>
          <a:prstGeom prst="rect">
            <a:avLst/>
          </a:prstGeom>
          <a:ln w="22225">
            <a:noFill/>
          </a:ln>
        </p:spPr>
        <p:txBody>
          <a:bodyPr/>
          <a:lstStyle>
            <a:lvl1pPr marL="103967" indent="-103967" algn="l" defTabSz="415869" rtl="0" eaLnBrk="1" latinLnBrk="0" hangingPunct="1">
              <a:lnSpc>
                <a:spcPct val="90000"/>
              </a:lnSpc>
              <a:spcBef>
                <a:spcPts val="455"/>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pPr marL="0" indent="0">
              <a:buFont typeface="Arial" panose="020B0604020202020204" pitchFamily="34" charset="0"/>
              <a:buNone/>
            </a:pPr>
            <a:r>
              <a:rPr lang="en-GB">
                <a:solidFill>
                  <a:srgbClr val="00C896"/>
                </a:solidFill>
              </a:rPr>
              <a:t>What are the benefits?</a:t>
            </a:r>
          </a:p>
          <a:p>
            <a:r>
              <a:rPr lang="en-GB"/>
              <a:t>It can allow us to save time later, as well as prevent data loss or breaches.</a:t>
            </a:r>
          </a:p>
          <a:p>
            <a:r>
              <a:rPr lang="en-GB"/>
              <a:t>It makes it easier to share data, promoting the FAIR principles.</a:t>
            </a:r>
          </a:p>
        </p:txBody>
      </p:sp>
      <p:grpSp>
        <p:nvGrpSpPr>
          <p:cNvPr id="7" name="Group 6">
            <a:extLst>
              <a:ext uri="{FF2B5EF4-FFF2-40B4-BE49-F238E27FC236}">
                <a16:creationId xmlns:a16="http://schemas.microsoft.com/office/drawing/2014/main" id="{39A179E2-C700-1DBE-BE55-8F0294BFE390}"/>
              </a:ext>
            </a:extLst>
          </p:cNvPr>
          <p:cNvGrpSpPr/>
          <p:nvPr/>
        </p:nvGrpSpPr>
        <p:grpSpPr>
          <a:xfrm>
            <a:off x="6888981" y="2932197"/>
            <a:ext cx="1686239" cy="1100524"/>
            <a:chOff x="6872224" y="2981523"/>
            <a:chExt cx="1686239" cy="1100524"/>
          </a:xfrm>
        </p:grpSpPr>
        <p:sp>
          <p:nvSpPr>
            <p:cNvPr id="8" name="TextBox 7">
              <a:extLst>
                <a:ext uri="{FF2B5EF4-FFF2-40B4-BE49-F238E27FC236}">
                  <a16:creationId xmlns:a16="http://schemas.microsoft.com/office/drawing/2014/main" id="{BA8877EC-54D6-9A16-8FFF-C709B3B3F763}"/>
                </a:ext>
              </a:extLst>
            </p:cNvPr>
            <p:cNvSpPr txBox="1"/>
            <p:nvPr/>
          </p:nvSpPr>
          <p:spPr>
            <a:xfrm>
              <a:off x="6881990" y="2981523"/>
              <a:ext cx="1224793" cy="338554"/>
            </a:xfrm>
            <a:prstGeom prst="rect">
              <a:avLst/>
            </a:prstGeom>
            <a:noFill/>
          </p:spPr>
          <p:txBody>
            <a:bodyPr wrap="square" rtlCol="0">
              <a:spAutoFit/>
            </a:bodyPr>
            <a:lstStyle/>
            <a:p>
              <a:pPr algn="l"/>
              <a:r>
                <a:rPr lang="en-GB" sz="1600" b="1">
                  <a:solidFill>
                    <a:srgbClr val="00C896"/>
                  </a:solidFill>
                  <a:latin typeface="Outfit" pitchFamily="2" charset="0"/>
                </a:rPr>
                <a:t>F</a:t>
              </a:r>
              <a:r>
                <a:rPr lang="en-GB" sz="1600">
                  <a:solidFill>
                    <a:srgbClr val="00C896"/>
                  </a:solidFill>
                  <a:latin typeface="Outfit" pitchFamily="2" charset="0"/>
                </a:rPr>
                <a:t>indability</a:t>
              </a:r>
            </a:p>
          </p:txBody>
        </p:sp>
        <p:sp>
          <p:nvSpPr>
            <p:cNvPr id="9" name="TextBox 8">
              <a:extLst>
                <a:ext uri="{FF2B5EF4-FFF2-40B4-BE49-F238E27FC236}">
                  <a16:creationId xmlns:a16="http://schemas.microsoft.com/office/drawing/2014/main" id="{6CED08BF-2621-166D-CE95-BD664238D0A5}"/>
                </a:ext>
              </a:extLst>
            </p:cNvPr>
            <p:cNvSpPr txBox="1"/>
            <p:nvPr/>
          </p:nvSpPr>
          <p:spPr>
            <a:xfrm>
              <a:off x="6872224" y="3226824"/>
              <a:ext cx="1313833" cy="338554"/>
            </a:xfrm>
            <a:prstGeom prst="rect">
              <a:avLst/>
            </a:prstGeom>
            <a:noFill/>
          </p:spPr>
          <p:txBody>
            <a:bodyPr wrap="square" rtlCol="0">
              <a:spAutoFit/>
            </a:bodyPr>
            <a:lstStyle/>
            <a:p>
              <a:pPr algn="l"/>
              <a:r>
                <a:rPr lang="en-GB" sz="1600" b="1">
                  <a:solidFill>
                    <a:srgbClr val="00C896"/>
                  </a:solidFill>
                  <a:latin typeface="Outfit" pitchFamily="2" charset="0"/>
                </a:rPr>
                <a:t>A</a:t>
              </a:r>
              <a:r>
                <a:rPr lang="en-GB" sz="1600">
                  <a:solidFill>
                    <a:srgbClr val="00C896"/>
                  </a:solidFill>
                  <a:latin typeface="Outfit" pitchFamily="2" charset="0"/>
                </a:rPr>
                <a:t>ccessibility</a:t>
              </a:r>
            </a:p>
          </p:txBody>
        </p:sp>
        <p:sp>
          <p:nvSpPr>
            <p:cNvPr id="10" name="TextBox 9">
              <a:extLst>
                <a:ext uri="{FF2B5EF4-FFF2-40B4-BE49-F238E27FC236}">
                  <a16:creationId xmlns:a16="http://schemas.microsoft.com/office/drawing/2014/main" id="{87529480-D44E-1F51-6431-F27CE628B0A9}"/>
                </a:ext>
              </a:extLst>
            </p:cNvPr>
            <p:cNvSpPr txBox="1"/>
            <p:nvPr/>
          </p:nvSpPr>
          <p:spPr>
            <a:xfrm>
              <a:off x="6906053" y="3477784"/>
              <a:ext cx="1652410" cy="338554"/>
            </a:xfrm>
            <a:prstGeom prst="rect">
              <a:avLst/>
            </a:prstGeom>
            <a:noFill/>
          </p:spPr>
          <p:txBody>
            <a:bodyPr wrap="square" rtlCol="0">
              <a:spAutoFit/>
            </a:bodyPr>
            <a:lstStyle/>
            <a:p>
              <a:pPr algn="l"/>
              <a:r>
                <a:rPr lang="en-GB" sz="1600" b="1">
                  <a:solidFill>
                    <a:srgbClr val="00C896"/>
                  </a:solidFill>
                  <a:latin typeface="Outfit" pitchFamily="2" charset="0"/>
                </a:rPr>
                <a:t>I</a:t>
              </a:r>
              <a:r>
                <a:rPr lang="en-GB" sz="1600">
                  <a:solidFill>
                    <a:srgbClr val="00C896"/>
                  </a:solidFill>
                  <a:latin typeface="Outfit" pitchFamily="2" charset="0"/>
                </a:rPr>
                <a:t>nteroperability</a:t>
              </a:r>
            </a:p>
          </p:txBody>
        </p:sp>
        <p:sp>
          <p:nvSpPr>
            <p:cNvPr id="11" name="TextBox 10">
              <a:extLst>
                <a:ext uri="{FF2B5EF4-FFF2-40B4-BE49-F238E27FC236}">
                  <a16:creationId xmlns:a16="http://schemas.microsoft.com/office/drawing/2014/main" id="{36362A7D-D747-05AB-FBEE-D7F2B6D0BFA6}"/>
                </a:ext>
              </a:extLst>
            </p:cNvPr>
            <p:cNvSpPr txBox="1"/>
            <p:nvPr/>
          </p:nvSpPr>
          <p:spPr>
            <a:xfrm>
              <a:off x="6881990" y="3743493"/>
              <a:ext cx="1224793" cy="338554"/>
            </a:xfrm>
            <a:prstGeom prst="rect">
              <a:avLst/>
            </a:prstGeom>
            <a:noFill/>
          </p:spPr>
          <p:txBody>
            <a:bodyPr wrap="square" rtlCol="0">
              <a:spAutoFit/>
            </a:bodyPr>
            <a:lstStyle/>
            <a:p>
              <a:pPr algn="l"/>
              <a:r>
                <a:rPr lang="en-GB" sz="1600" b="1">
                  <a:solidFill>
                    <a:srgbClr val="00C896"/>
                  </a:solidFill>
                  <a:latin typeface="Outfit" pitchFamily="2" charset="0"/>
                </a:rPr>
                <a:t>R</a:t>
              </a:r>
              <a:r>
                <a:rPr lang="en-GB" sz="1600">
                  <a:solidFill>
                    <a:srgbClr val="00C896"/>
                  </a:solidFill>
                  <a:latin typeface="Outfit" pitchFamily="2" charset="0"/>
                </a:rPr>
                <a:t>eusability</a:t>
              </a:r>
            </a:p>
          </p:txBody>
        </p:sp>
      </p:grpSp>
      <p:sp>
        <p:nvSpPr>
          <p:cNvPr id="12" name="Oval 11">
            <a:extLst>
              <a:ext uri="{FF2B5EF4-FFF2-40B4-BE49-F238E27FC236}">
                <a16:creationId xmlns:a16="http://schemas.microsoft.com/office/drawing/2014/main" id="{36E7DDD1-4F26-890B-370B-63CC1A2C3FE2}"/>
              </a:ext>
            </a:extLst>
          </p:cNvPr>
          <p:cNvSpPr/>
          <p:nvPr/>
        </p:nvSpPr>
        <p:spPr>
          <a:xfrm>
            <a:off x="4386477" y="3303401"/>
            <a:ext cx="1324513" cy="338554"/>
          </a:xfrm>
          <a:prstGeom prst="ellipse">
            <a:avLst/>
          </a:prstGeom>
          <a:noFill/>
          <a:ln w="19050">
            <a:solidFill>
              <a:srgbClr val="00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BE68C568-E0E4-65B7-DF14-7CF0B2436764}"/>
              </a:ext>
            </a:extLst>
          </p:cNvPr>
          <p:cNvCxnSpPr/>
          <p:nvPr/>
        </p:nvCxnSpPr>
        <p:spPr>
          <a:xfrm>
            <a:off x="5836461" y="3483007"/>
            <a:ext cx="1041634" cy="0"/>
          </a:xfrm>
          <a:prstGeom prst="straightConnector1">
            <a:avLst/>
          </a:prstGeom>
          <a:ln w="25400">
            <a:solidFill>
              <a:srgbClr val="00C8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301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7759581" cy="1348409"/>
          </a:xfrm>
        </p:spPr>
        <p:txBody>
          <a:bodyPr/>
          <a:lstStyle/>
          <a:p>
            <a:pPr marL="0" indent="0">
              <a:buNone/>
            </a:pPr>
            <a:r>
              <a:rPr lang="en-GB"/>
              <a:t>A Data Management Plan (DMP)…</a:t>
            </a:r>
          </a:p>
          <a:p>
            <a:r>
              <a:rPr lang="en-GB"/>
              <a:t>describes how data will be acquired, managed, preserved and shared in an efficient and secure manner.</a:t>
            </a:r>
          </a:p>
          <a:p>
            <a:r>
              <a:rPr lang="en-GB"/>
              <a:t>should also describe any potential legal or ethical issues that need to be addressed.</a:t>
            </a:r>
          </a:p>
          <a:p>
            <a:r>
              <a:rPr lang="en-GB"/>
              <a:t>is a living document that can be updated during the project as needed.</a:t>
            </a:r>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p:txBody>
          <a:bodyPr/>
          <a:lstStyle/>
          <a:p>
            <a:r>
              <a:rPr lang="en-GB"/>
              <a:t>Data Management – Plan</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5" name="Content Placeholder 1">
            <a:extLst>
              <a:ext uri="{FF2B5EF4-FFF2-40B4-BE49-F238E27FC236}">
                <a16:creationId xmlns:a16="http://schemas.microsoft.com/office/drawing/2014/main" id="{B7E0AC1C-93DE-F220-DC2A-C02C9ABFD52F}"/>
              </a:ext>
            </a:extLst>
          </p:cNvPr>
          <p:cNvSpPr txBox="1">
            <a:spLocks/>
          </p:cNvSpPr>
          <p:nvPr/>
        </p:nvSpPr>
        <p:spPr>
          <a:xfrm>
            <a:off x="426476" y="2814085"/>
            <a:ext cx="6374137" cy="863538"/>
          </a:xfrm>
          <a:prstGeom prst="rect">
            <a:avLst/>
          </a:prstGeom>
          <a:ln w="22225">
            <a:noFill/>
          </a:ln>
        </p:spPr>
        <p:txBody>
          <a:bodyPr/>
          <a:lstStyle>
            <a:lvl1pPr marL="103967" indent="-103967" algn="l" defTabSz="415869" rtl="0" eaLnBrk="1" latinLnBrk="0" hangingPunct="1">
              <a:lnSpc>
                <a:spcPct val="90000"/>
              </a:lnSpc>
              <a:spcBef>
                <a:spcPts val="455"/>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pPr marL="0" indent="0">
              <a:buFont typeface="Arial" panose="020B0604020202020204" pitchFamily="34" charset="0"/>
              <a:buNone/>
            </a:pPr>
            <a:r>
              <a:rPr lang="en-GB">
                <a:solidFill>
                  <a:srgbClr val="00C896"/>
                </a:solidFill>
              </a:rPr>
              <a:t>What are the benefits?</a:t>
            </a:r>
          </a:p>
          <a:p>
            <a:r>
              <a:rPr lang="en-GB"/>
              <a:t>It can allow us to save time later, as well as prevent data loss or breaches.</a:t>
            </a:r>
          </a:p>
          <a:p>
            <a:r>
              <a:rPr lang="en-GB"/>
              <a:t>It makes it easier to share data, promoting the FAIR principles.</a:t>
            </a:r>
          </a:p>
        </p:txBody>
      </p:sp>
      <p:sp>
        <p:nvSpPr>
          <p:cNvPr id="7" name="TextBox 6">
            <a:extLst>
              <a:ext uri="{FF2B5EF4-FFF2-40B4-BE49-F238E27FC236}">
                <a16:creationId xmlns:a16="http://schemas.microsoft.com/office/drawing/2014/main" id="{3EC0E5D0-7E48-414F-6C84-578A149B7C8C}"/>
              </a:ext>
            </a:extLst>
          </p:cNvPr>
          <p:cNvSpPr txBox="1"/>
          <p:nvPr/>
        </p:nvSpPr>
        <p:spPr>
          <a:xfrm>
            <a:off x="5308154" y="318250"/>
            <a:ext cx="3445726" cy="766364"/>
          </a:xfrm>
          <a:prstGeom prst="rect">
            <a:avLst/>
          </a:prstGeom>
          <a:noFill/>
          <a:ln w="19050">
            <a:solidFill>
              <a:srgbClr val="00C896"/>
            </a:solidFill>
          </a:ln>
        </p:spPr>
        <p:txBody>
          <a:bodyPr wrap="square" rtlCol="0">
            <a:spAutoFit/>
          </a:bodyPr>
          <a:lstStyle/>
          <a:p>
            <a:r>
              <a:rPr lang="en-GB" sz="1455" kern="1200">
                <a:solidFill>
                  <a:srgbClr val="003C3B"/>
                </a:solidFill>
                <a:latin typeface="Outfit" pitchFamily="2" charset="0"/>
                <a:cs typeface="+mn-cs"/>
                <a:hlinkClick r:id="rId4">
                  <a:extLst>
                    <a:ext uri="{A12FA001-AC4F-418D-AE19-62706E023703}">
                      <ahyp:hlinkClr xmlns:ahyp="http://schemas.microsoft.com/office/drawing/2018/hyperlinkcolor" val="tx"/>
                    </a:ext>
                  </a:extLst>
                </a:hlinkClick>
              </a:rPr>
              <a:t>DMPonline</a:t>
            </a:r>
            <a:endParaRPr lang="en-GB" sz="1455" kern="1200">
              <a:solidFill>
                <a:srgbClr val="003C3B"/>
              </a:solidFill>
              <a:latin typeface="Outfit" pitchFamily="2" charset="0"/>
              <a:cs typeface="+mn-cs"/>
            </a:endParaRPr>
          </a:p>
          <a:p>
            <a:r>
              <a:rPr lang="en-GB" sz="1455" kern="1200">
                <a:solidFill>
                  <a:srgbClr val="003C3B"/>
                </a:solidFill>
                <a:latin typeface="Outfit" pitchFamily="2" charset="0"/>
                <a:cs typeface="+mn-cs"/>
                <a:hlinkClick r:id="rId5">
                  <a:extLst>
                    <a:ext uri="{A12FA001-AC4F-418D-AE19-62706E023703}">
                      <ahyp:hlinkClr xmlns:ahyp="http://schemas.microsoft.com/office/drawing/2018/hyperlinkcolor" val="tx"/>
                    </a:ext>
                  </a:extLst>
                </a:hlinkClick>
              </a:rPr>
              <a:t>Research Data Management Team</a:t>
            </a:r>
            <a:endParaRPr lang="en-GB" sz="1455" kern="1200">
              <a:solidFill>
                <a:srgbClr val="003C3B"/>
              </a:solidFill>
              <a:latin typeface="Outfit" pitchFamily="2" charset="0"/>
              <a:cs typeface="+mn-cs"/>
            </a:endParaRPr>
          </a:p>
          <a:p>
            <a:r>
              <a:rPr lang="en-GB" sz="1455" kern="1200">
                <a:solidFill>
                  <a:srgbClr val="003C3B"/>
                </a:solidFill>
                <a:latin typeface="Outfit" pitchFamily="2" charset="0"/>
                <a:cs typeface="+mn-cs"/>
                <a:hlinkClick r:id="rId6">
                  <a:extLst>
                    <a:ext uri="{A12FA001-AC4F-418D-AE19-62706E023703}">
                      <ahyp:hlinkClr xmlns:ahyp="http://schemas.microsoft.com/office/drawing/2018/hyperlinkcolor" val="tx"/>
                    </a:ext>
                  </a:extLst>
                </a:hlinkClick>
              </a:rPr>
              <a:t>Research Ethics and Governance Team</a:t>
            </a:r>
            <a:endParaRPr lang="en-GB" sz="1455" kern="1200">
              <a:solidFill>
                <a:srgbClr val="003C3B"/>
              </a:solidFill>
              <a:latin typeface="Outfit" pitchFamily="2" charset="0"/>
              <a:cs typeface="+mn-cs"/>
            </a:endParaRPr>
          </a:p>
        </p:txBody>
      </p:sp>
      <p:pic>
        <p:nvPicPr>
          <p:cNvPr id="8" name="Graphic 7" descr="Badge Question Mark with solid fill">
            <a:extLst>
              <a:ext uri="{FF2B5EF4-FFF2-40B4-BE49-F238E27FC236}">
                <a16:creationId xmlns:a16="http://schemas.microsoft.com/office/drawing/2014/main" id="{DE2FCDB4-EEEC-C520-EEA6-35CDC8F03A4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86540" y="160446"/>
            <a:ext cx="620047" cy="620047"/>
          </a:xfrm>
          <a:prstGeom prst="rect">
            <a:avLst/>
          </a:prstGeom>
        </p:spPr>
      </p:pic>
    </p:spTree>
    <p:extLst>
      <p:ext uri="{BB962C8B-B14F-4D97-AF65-F5344CB8AC3E}">
        <p14:creationId xmlns:p14="http://schemas.microsoft.com/office/powerpoint/2010/main" val="775056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a:xfrm>
            <a:off x="390120" y="470470"/>
            <a:ext cx="8411252" cy="461925"/>
          </a:xfrm>
        </p:spPr>
        <p:txBody>
          <a:bodyPr/>
          <a:lstStyle/>
          <a:p>
            <a:r>
              <a:rPr lang="en-GB"/>
              <a:t>Data Management – Acquire, Process &amp; Analyse</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8" name="Graphic 7" descr="Open folder with solid fill">
            <a:extLst>
              <a:ext uri="{FF2B5EF4-FFF2-40B4-BE49-F238E27FC236}">
                <a16:creationId xmlns:a16="http://schemas.microsoft.com/office/drawing/2014/main" id="{FCA48D67-2DC8-4E27-133A-F7652869494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479" y="1441320"/>
            <a:ext cx="914400" cy="914400"/>
          </a:xfrm>
          <a:prstGeom prst="rect">
            <a:avLst/>
          </a:prstGeom>
        </p:spPr>
      </p:pic>
      <p:pic>
        <p:nvPicPr>
          <p:cNvPr id="10" name="Graphic 9" descr="Filing Box Archive with solid fill">
            <a:extLst>
              <a:ext uri="{FF2B5EF4-FFF2-40B4-BE49-F238E27FC236}">
                <a16:creationId xmlns:a16="http://schemas.microsoft.com/office/drawing/2014/main" id="{95D162A1-5266-1620-C60D-B1FFF6E5027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4799" y="1441320"/>
            <a:ext cx="914400" cy="914400"/>
          </a:xfrm>
          <a:prstGeom prst="rect">
            <a:avLst/>
          </a:prstGeom>
        </p:spPr>
      </p:pic>
      <p:pic>
        <p:nvPicPr>
          <p:cNvPr id="12" name="Graphic 11" descr="Document with solid fill">
            <a:extLst>
              <a:ext uri="{FF2B5EF4-FFF2-40B4-BE49-F238E27FC236}">
                <a16:creationId xmlns:a16="http://schemas.microsoft.com/office/drawing/2014/main" id="{07A1A7EC-E4A4-92B2-CB8E-4D0504D5D2C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10019" y="1441320"/>
            <a:ext cx="914400" cy="914400"/>
          </a:xfrm>
          <a:prstGeom prst="rect">
            <a:avLst/>
          </a:prstGeom>
        </p:spPr>
      </p:pic>
      <p:sp>
        <p:nvSpPr>
          <p:cNvPr id="13" name="TextBox 12">
            <a:extLst>
              <a:ext uri="{FF2B5EF4-FFF2-40B4-BE49-F238E27FC236}">
                <a16:creationId xmlns:a16="http://schemas.microsoft.com/office/drawing/2014/main" id="{98DA30A1-B095-BC44-F738-09625E6F82B8}"/>
              </a:ext>
            </a:extLst>
          </p:cNvPr>
          <p:cNvSpPr txBox="1"/>
          <p:nvPr/>
        </p:nvSpPr>
        <p:spPr>
          <a:xfrm>
            <a:off x="960946" y="2488054"/>
            <a:ext cx="2355466" cy="766364"/>
          </a:xfrm>
          <a:prstGeom prst="rect">
            <a:avLst/>
          </a:prstGeom>
          <a:noFill/>
        </p:spPr>
        <p:txBody>
          <a:bodyPr wrap="square" rtlCol="0">
            <a:spAutoFit/>
          </a:bodyPr>
          <a:lstStyle/>
          <a:p>
            <a:pPr marL="285750" indent="-285750" algn="l">
              <a:buFont typeface="Arial" panose="020B0604020202020204" pitchFamily="34" charset="0"/>
              <a:buChar char="•"/>
            </a:pPr>
            <a:r>
              <a:rPr lang="en-GB" sz="1460">
                <a:solidFill>
                  <a:srgbClr val="003C3B"/>
                </a:solidFill>
                <a:latin typeface="Outfit" pitchFamily="2" charset="0"/>
              </a:rPr>
              <a:t>Logical file structure</a:t>
            </a:r>
          </a:p>
          <a:p>
            <a:pPr marL="285750" indent="-285750" algn="l">
              <a:buFont typeface="Arial" panose="020B0604020202020204" pitchFamily="34" charset="0"/>
              <a:buChar char="•"/>
            </a:pPr>
            <a:r>
              <a:rPr lang="en-GB" sz="1460">
                <a:solidFill>
                  <a:srgbClr val="003C3B"/>
                </a:solidFill>
                <a:latin typeface="Outfit" pitchFamily="2" charset="0"/>
              </a:rPr>
              <a:t>Meaningful file names</a:t>
            </a:r>
          </a:p>
          <a:p>
            <a:pPr marL="285750" indent="-285750" algn="l">
              <a:buFont typeface="Arial" panose="020B0604020202020204" pitchFamily="34" charset="0"/>
              <a:buChar char="•"/>
            </a:pPr>
            <a:r>
              <a:rPr lang="en-GB" sz="1460">
                <a:solidFill>
                  <a:srgbClr val="003C3B"/>
                </a:solidFill>
                <a:latin typeface="Outfit" pitchFamily="2" charset="0"/>
              </a:rPr>
              <a:t>Version control</a:t>
            </a:r>
            <a:endParaRPr lang="en-GB" sz="1460">
              <a:solidFill>
                <a:srgbClr val="00C896"/>
              </a:solidFill>
              <a:latin typeface="Outfit" pitchFamily="2" charset="0"/>
            </a:endParaRPr>
          </a:p>
        </p:txBody>
      </p:sp>
      <p:sp>
        <p:nvSpPr>
          <p:cNvPr id="17" name="TextBox 16">
            <a:extLst>
              <a:ext uri="{FF2B5EF4-FFF2-40B4-BE49-F238E27FC236}">
                <a16:creationId xmlns:a16="http://schemas.microsoft.com/office/drawing/2014/main" id="{353864CA-793C-3019-ECFD-4898835C79C9}"/>
              </a:ext>
            </a:extLst>
          </p:cNvPr>
          <p:cNvSpPr txBox="1"/>
          <p:nvPr/>
        </p:nvSpPr>
        <p:spPr>
          <a:xfrm>
            <a:off x="3321078" y="2488054"/>
            <a:ext cx="2549333" cy="766364"/>
          </a:xfrm>
          <a:prstGeom prst="rect">
            <a:avLst/>
          </a:prstGeom>
          <a:noFill/>
        </p:spPr>
        <p:txBody>
          <a:bodyPr wrap="square" rtlCol="0">
            <a:spAutoFit/>
          </a:bodyPr>
          <a:lstStyle/>
          <a:p>
            <a:pPr marL="285750" indent="-285750" algn="l">
              <a:buFont typeface="Arial" panose="020B0604020202020204" pitchFamily="34" charset="0"/>
              <a:buChar char="•"/>
            </a:pPr>
            <a:r>
              <a:rPr lang="en-GB" sz="1460">
                <a:solidFill>
                  <a:srgbClr val="003C3B"/>
                </a:solidFill>
                <a:latin typeface="Outfit" pitchFamily="2" charset="0"/>
              </a:rPr>
              <a:t>Secure data storage</a:t>
            </a:r>
          </a:p>
          <a:p>
            <a:pPr marL="285750" indent="-285750" algn="l">
              <a:buFont typeface="Arial" panose="020B0604020202020204" pitchFamily="34" charset="0"/>
              <a:buChar char="•"/>
            </a:pPr>
            <a:r>
              <a:rPr lang="en-GB" sz="1460">
                <a:solidFill>
                  <a:srgbClr val="003C3B"/>
                </a:solidFill>
                <a:latin typeface="Outfit" pitchFamily="2" charset="0"/>
              </a:rPr>
              <a:t>Portable storage devices</a:t>
            </a:r>
          </a:p>
          <a:p>
            <a:pPr marL="285750" indent="-285750" algn="l">
              <a:buFont typeface="Arial" panose="020B0604020202020204" pitchFamily="34" charset="0"/>
              <a:buChar char="•"/>
            </a:pPr>
            <a:r>
              <a:rPr lang="en-GB" sz="1460">
                <a:solidFill>
                  <a:srgbClr val="003C3B"/>
                </a:solidFill>
                <a:latin typeface="Outfit" pitchFamily="2" charset="0"/>
              </a:rPr>
              <a:t>Backup strategy</a:t>
            </a:r>
          </a:p>
        </p:txBody>
      </p:sp>
      <p:sp>
        <p:nvSpPr>
          <p:cNvPr id="18" name="TextBox 17">
            <a:extLst>
              <a:ext uri="{FF2B5EF4-FFF2-40B4-BE49-F238E27FC236}">
                <a16:creationId xmlns:a16="http://schemas.microsoft.com/office/drawing/2014/main" id="{532F3AB1-11EA-302B-96A9-8C6BBEF37453}"/>
              </a:ext>
            </a:extLst>
          </p:cNvPr>
          <p:cNvSpPr txBox="1"/>
          <p:nvPr/>
        </p:nvSpPr>
        <p:spPr>
          <a:xfrm>
            <a:off x="5966839" y="2488054"/>
            <a:ext cx="2000759" cy="541687"/>
          </a:xfrm>
          <a:prstGeom prst="rect">
            <a:avLst/>
          </a:prstGeom>
          <a:noFill/>
        </p:spPr>
        <p:txBody>
          <a:bodyPr wrap="square" rtlCol="0">
            <a:spAutoFit/>
          </a:bodyPr>
          <a:lstStyle/>
          <a:p>
            <a:pPr marL="285750" indent="-285750" algn="l">
              <a:buFont typeface="Arial" panose="020B0604020202020204" pitchFamily="34" charset="0"/>
              <a:buChar char="•"/>
            </a:pPr>
            <a:r>
              <a:rPr lang="en-GB" sz="1460">
                <a:solidFill>
                  <a:srgbClr val="003C3B"/>
                </a:solidFill>
                <a:latin typeface="Outfit" pitchFamily="2" charset="0"/>
              </a:rPr>
              <a:t>Documentation</a:t>
            </a:r>
          </a:p>
          <a:p>
            <a:pPr marL="285750" indent="-285750" algn="l">
              <a:buFont typeface="Arial" panose="020B0604020202020204" pitchFamily="34" charset="0"/>
              <a:buChar char="•"/>
            </a:pPr>
            <a:r>
              <a:rPr lang="en-GB" sz="1460">
                <a:solidFill>
                  <a:srgbClr val="003C3B"/>
                </a:solidFill>
                <a:latin typeface="Outfit" pitchFamily="2" charset="0"/>
              </a:rPr>
              <a:t>Metadata</a:t>
            </a:r>
            <a:endParaRPr lang="en-GB" sz="1460">
              <a:solidFill>
                <a:srgbClr val="00C896"/>
              </a:solidFill>
              <a:latin typeface="Outfit" pitchFamily="2" charset="0"/>
            </a:endParaRPr>
          </a:p>
        </p:txBody>
      </p:sp>
      <p:sp>
        <p:nvSpPr>
          <p:cNvPr id="19" name="TextBox 18">
            <a:extLst>
              <a:ext uri="{FF2B5EF4-FFF2-40B4-BE49-F238E27FC236}">
                <a16:creationId xmlns:a16="http://schemas.microsoft.com/office/drawing/2014/main" id="{FE146FD9-C488-891C-AE01-6106BB2B9A58}"/>
              </a:ext>
            </a:extLst>
          </p:cNvPr>
          <p:cNvSpPr txBox="1"/>
          <p:nvPr/>
        </p:nvSpPr>
        <p:spPr>
          <a:xfrm>
            <a:off x="1522665" y="3508170"/>
            <a:ext cx="6098669" cy="369332"/>
          </a:xfrm>
          <a:prstGeom prst="rect">
            <a:avLst/>
          </a:prstGeom>
          <a:noFill/>
        </p:spPr>
        <p:txBody>
          <a:bodyPr wrap="square" rtlCol="0">
            <a:spAutoFit/>
          </a:bodyPr>
          <a:lstStyle/>
          <a:p>
            <a:pPr algn="ctr"/>
            <a:r>
              <a:rPr lang="en-GB">
                <a:solidFill>
                  <a:srgbClr val="00C896"/>
                </a:solidFill>
                <a:latin typeface="Outfit" pitchFamily="2" charset="0"/>
              </a:rPr>
              <a:t>Every individual working with the data is responsible for it.</a:t>
            </a:r>
          </a:p>
        </p:txBody>
      </p:sp>
    </p:spTree>
    <p:extLst>
      <p:ext uri="{BB962C8B-B14F-4D97-AF65-F5344CB8AC3E}">
        <p14:creationId xmlns:p14="http://schemas.microsoft.com/office/powerpoint/2010/main" val="2774090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7759581" cy="2951360"/>
          </a:xfrm>
        </p:spPr>
        <p:txBody>
          <a:bodyPr/>
          <a:lstStyle/>
          <a:p>
            <a:pPr marL="0" indent="0">
              <a:buNone/>
            </a:pPr>
            <a:r>
              <a:rPr lang="en-GB">
                <a:solidFill>
                  <a:srgbClr val="00C896"/>
                </a:solidFill>
              </a:rPr>
              <a:t>What are the benefits of sharing our data?</a:t>
            </a:r>
          </a:p>
          <a:p>
            <a:r>
              <a:rPr lang="en-GB"/>
              <a:t>Enable others to fully reproduce our study</a:t>
            </a:r>
          </a:p>
          <a:p>
            <a:r>
              <a:rPr lang="en-GB"/>
              <a:t>Prevent duplicate efforts and speed up scientific progress</a:t>
            </a:r>
          </a:p>
          <a:p>
            <a:r>
              <a:rPr lang="en-GB"/>
              <a:t>Increase the impact and quality of our research</a:t>
            </a:r>
          </a:p>
          <a:p>
            <a:r>
              <a:rPr lang="en-GB"/>
              <a:t>Facilitate collaboration</a:t>
            </a:r>
          </a:p>
          <a:p>
            <a:pPr marL="0" indent="0">
              <a:buNone/>
            </a:pPr>
            <a:endParaRPr lang="en-GB" sz="800"/>
          </a:p>
          <a:p>
            <a:pPr marL="0" indent="0">
              <a:buNone/>
            </a:pPr>
            <a:r>
              <a:rPr lang="en-GB">
                <a:solidFill>
                  <a:srgbClr val="00C896"/>
                </a:solidFill>
              </a:rPr>
              <a:t>How can we share our data?</a:t>
            </a:r>
          </a:p>
          <a:p>
            <a:pPr marL="342900" indent="-342900">
              <a:buFont typeface="+mj-lt"/>
              <a:buAutoNum type="arabicPeriod"/>
            </a:pPr>
            <a:r>
              <a:rPr lang="en-GB"/>
              <a:t>Decide what data should be shared to enable others to reproduce our research.</a:t>
            </a:r>
          </a:p>
          <a:p>
            <a:pPr marL="342900" indent="-342900">
              <a:buFont typeface="+mj-lt"/>
              <a:buAutoNum type="arabicPeriod"/>
            </a:pPr>
            <a:r>
              <a:rPr lang="en-GB"/>
              <a:t>Choose a data repository or sharing platform.</a:t>
            </a:r>
          </a:p>
          <a:p>
            <a:pPr marL="342900" indent="-342900">
              <a:buFont typeface="+mj-lt"/>
              <a:buAutoNum type="arabicPeriod"/>
            </a:pPr>
            <a:r>
              <a:rPr lang="en-GB"/>
              <a:t>Choose a licence and link our research outputs.</a:t>
            </a:r>
          </a:p>
          <a:p>
            <a:pPr marL="342900" indent="-342900">
              <a:buFont typeface="+mj-lt"/>
              <a:buAutoNum type="arabicPeriod"/>
            </a:pPr>
            <a:r>
              <a:rPr lang="en-GB"/>
              <a:t>Upload our data and documentation.</a:t>
            </a:r>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p:txBody>
          <a:bodyPr/>
          <a:lstStyle/>
          <a:p>
            <a:r>
              <a:rPr lang="en-GB"/>
              <a:t>Data Management – Preserve &amp; Share</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5" name="TextBox 4">
            <a:extLst>
              <a:ext uri="{FF2B5EF4-FFF2-40B4-BE49-F238E27FC236}">
                <a16:creationId xmlns:a16="http://schemas.microsoft.com/office/drawing/2014/main" id="{CF700105-A3B2-307C-BAFD-F05D42F33DB1}"/>
              </a:ext>
            </a:extLst>
          </p:cNvPr>
          <p:cNvSpPr txBox="1"/>
          <p:nvPr/>
        </p:nvSpPr>
        <p:spPr>
          <a:xfrm>
            <a:off x="5616982" y="1373326"/>
            <a:ext cx="3149970" cy="1200329"/>
          </a:xfrm>
          <a:prstGeom prst="rect">
            <a:avLst/>
          </a:prstGeom>
          <a:noFill/>
        </p:spPr>
        <p:txBody>
          <a:bodyPr wrap="square" rtlCol="0">
            <a:spAutoFit/>
          </a:bodyPr>
          <a:lstStyle/>
          <a:p>
            <a:pPr algn="ctr"/>
            <a:r>
              <a:rPr lang="en-GB">
                <a:solidFill>
                  <a:srgbClr val="00C896"/>
                </a:solidFill>
                <a:latin typeface="Outfit" pitchFamily="2" charset="0"/>
              </a:rPr>
              <a:t>Good data management habits are essential for creating data suitable for sharing.</a:t>
            </a:r>
          </a:p>
        </p:txBody>
      </p:sp>
    </p:spTree>
    <p:extLst>
      <p:ext uri="{BB962C8B-B14F-4D97-AF65-F5344CB8AC3E}">
        <p14:creationId xmlns:p14="http://schemas.microsoft.com/office/powerpoint/2010/main" val="3613991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F164A369-23E0-996F-CF61-CAF2A3BDEFC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5" name="Title 1">
            <a:extLst>
              <a:ext uri="{FF2B5EF4-FFF2-40B4-BE49-F238E27FC236}">
                <a16:creationId xmlns:a16="http://schemas.microsoft.com/office/drawing/2014/main" id="{B433F819-C850-F8F7-B327-F1948CCB68C8}"/>
              </a:ext>
            </a:extLst>
          </p:cNvPr>
          <p:cNvSpPr>
            <a:spLocks noGrp="1"/>
          </p:cNvSpPr>
          <p:nvPr>
            <p:ph type="title"/>
          </p:nvPr>
        </p:nvSpPr>
        <p:spPr>
          <a:xfrm>
            <a:off x="663060" y="1881809"/>
            <a:ext cx="3405352" cy="1274033"/>
          </a:xfrm>
        </p:spPr>
        <p:txBody>
          <a:bodyPr/>
          <a:lstStyle/>
          <a:p>
            <a:pPr algn="ctr"/>
            <a:r>
              <a:rPr lang="en-GB"/>
              <a:t>Episode 3: Problem Solving</a:t>
            </a:r>
          </a:p>
        </p:txBody>
      </p:sp>
      <p:pic>
        <p:nvPicPr>
          <p:cNvPr id="7" name="Picture 6">
            <a:extLst>
              <a:ext uri="{FF2B5EF4-FFF2-40B4-BE49-F238E27FC236}">
                <a16:creationId xmlns:a16="http://schemas.microsoft.com/office/drawing/2014/main" id="{3798D9DD-3607-9761-1476-864AEA422F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46786" y="940904"/>
            <a:ext cx="3053988" cy="2440608"/>
          </a:xfrm>
          <a:prstGeom prst="rect">
            <a:avLst/>
          </a:prstGeom>
        </p:spPr>
      </p:pic>
      <p:cxnSp>
        <p:nvCxnSpPr>
          <p:cNvPr id="9" name="Straight Connector 8">
            <a:extLst>
              <a:ext uri="{FF2B5EF4-FFF2-40B4-BE49-F238E27FC236}">
                <a16:creationId xmlns:a16="http://schemas.microsoft.com/office/drawing/2014/main" id="{163F6AEA-5A5C-2D43-F589-F86ADDE01A36}"/>
              </a:ext>
            </a:extLst>
          </p:cNvPr>
          <p:cNvCxnSpPr>
            <a:cxnSpLocks/>
          </p:cNvCxnSpPr>
          <p:nvPr/>
        </p:nvCxnSpPr>
        <p:spPr>
          <a:xfrm>
            <a:off x="4683215" y="791072"/>
            <a:ext cx="0" cy="3114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77E3640-4CF9-7846-FBBE-AFFBF857CFB0}"/>
              </a:ext>
            </a:extLst>
          </p:cNvPr>
          <p:cNvSpPr txBox="1"/>
          <p:nvPr/>
        </p:nvSpPr>
        <p:spPr>
          <a:xfrm>
            <a:off x="4920604" y="3381513"/>
            <a:ext cx="3896139" cy="338554"/>
          </a:xfrm>
          <a:prstGeom prst="rect">
            <a:avLst/>
          </a:prstGeom>
          <a:noFill/>
        </p:spPr>
        <p:txBody>
          <a:bodyPr wrap="square" rtlCol="0">
            <a:spAutoFit/>
          </a:bodyPr>
          <a:lstStyle/>
          <a:p>
            <a:pPr algn="ctr"/>
            <a:r>
              <a:rPr lang="en-GB" sz="800">
                <a:solidFill>
                  <a:srgbClr val="003C3B"/>
                </a:solidFill>
                <a:latin typeface="Outfit" pitchFamily="2" charset="0"/>
              </a:rPr>
              <a:t>This image was created by </a:t>
            </a:r>
            <a:r>
              <a:rPr lang="en-GB" sz="800">
                <a:solidFill>
                  <a:srgbClr val="003C3B"/>
                </a:solidFill>
                <a:latin typeface="Outfit" pitchFamily="2" charset="0"/>
                <a:hlinkClick r:id="rId5">
                  <a:extLst>
                    <a:ext uri="{A12FA001-AC4F-418D-AE19-62706E023703}">
                      <ahyp:hlinkClr xmlns:ahyp="http://schemas.microsoft.com/office/drawing/2018/hyperlinkcolor" val="tx"/>
                    </a:ext>
                  </a:extLst>
                </a:hlinkClick>
              </a:rPr>
              <a:t>Scriberia</a:t>
            </a:r>
            <a:r>
              <a:rPr lang="en-GB" sz="800">
                <a:solidFill>
                  <a:srgbClr val="003C3B"/>
                </a:solidFill>
                <a:latin typeface="Outfit" pitchFamily="2" charset="0"/>
              </a:rPr>
              <a:t> for The Turing Way community and is used under CC-BY licence. </a:t>
            </a:r>
            <a:r>
              <a:rPr lang="en-GB" sz="800">
                <a:solidFill>
                  <a:srgbClr val="003C3B"/>
                </a:solidFill>
                <a:latin typeface="Outfit" pitchFamily="2" charset="0"/>
                <a:hlinkClick r:id="rId6">
                  <a:extLst>
                    <a:ext uri="{A12FA001-AC4F-418D-AE19-62706E023703}">
                      <ahyp:hlinkClr xmlns:ahyp="http://schemas.microsoft.com/office/drawing/2018/hyperlinkcolor" val="tx"/>
                    </a:ext>
                  </a:extLst>
                </a:hlinkClick>
              </a:rPr>
              <a:t>http://doi.org/10.5281/zenodo.4323154</a:t>
            </a:r>
            <a:endParaRPr lang="en-GB" sz="800">
              <a:solidFill>
                <a:srgbClr val="003C3B"/>
              </a:solidFill>
              <a:latin typeface="Outfit" pitchFamily="2" charset="0"/>
            </a:endParaRPr>
          </a:p>
        </p:txBody>
      </p:sp>
    </p:spTree>
    <p:extLst>
      <p:ext uri="{BB962C8B-B14F-4D97-AF65-F5344CB8AC3E}">
        <p14:creationId xmlns:p14="http://schemas.microsoft.com/office/powerpoint/2010/main" val="166188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03BE33-BA8D-7122-43CF-5E73C4B4284A}"/>
              </a:ext>
            </a:extLst>
          </p:cNvPr>
          <p:cNvSpPr>
            <a:spLocks noGrp="1"/>
          </p:cNvSpPr>
          <p:nvPr>
            <p:ph idx="1"/>
          </p:nvPr>
        </p:nvSpPr>
        <p:spPr/>
        <p:txBody>
          <a:bodyPr/>
          <a:lstStyle/>
          <a:p>
            <a:pPr marL="0" indent="0">
              <a:buNone/>
            </a:pPr>
            <a:r>
              <a:rPr lang="en-GB" sz="1800"/>
              <a:t>Sam wants to train a model to predict whether someone has a certain medical condition - they have clinical data, including diagnoses of the condition. Sam is collaborating with Charlie, and they have a high-level chat about the project, discussing what they would like to get out of the model. Sam is keen to get started so fires up the computer and begins writing code. After some time, Charlie asks Sam to share the uncertainties of the current model predictions - Sam does not have this information. Together, Sam and Charlie make changes to the code. To enable uncertainties to be calculated, they end up having to rewrite a significant amount of the code. Following this, they are stuck with what to do next.</a:t>
            </a:r>
            <a:endParaRPr lang="en-GB"/>
          </a:p>
        </p:txBody>
      </p:sp>
      <p:sp>
        <p:nvSpPr>
          <p:cNvPr id="3" name="Title 2">
            <a:extLst>
              <a:ext uri="{FF2B5EF4-FFF2-40B4-BE49-F238E27FC236}">
                <a16:creationId xmlns:a16="http://schemas.microsoft.com/office/drawing/2014/main" id="{1846F8C2-FBEF-1A62-7071-74B293D35CD8}"/>
              </a:ext>
            </a:extLst>
          </p:cNvPr>
          <p:cNvSpPr>
            <a:spLocks noGrp="1"/>
          </p:cNvSpPr>
          <p:nvPr>
            <p:ph type="title"/>
          </p:nvPr>
        </p:nvSpPr>
        <p:spPr>
          <a:xfrm>
            <a:off x="390119" y="470470"/>
            <a:ext cx="7441915" cy="461925"/>
          </a:xfrm>
        </p:spPr>
        <p:txBody>
          <a:bodyPr/>
          <a:lstStyle/>
          <a:p>
            <a:r>
              <a:rPr lang="en-GB">
                <a:solidFill>
                  <a:srgbClr val="00C896"/>
                </a:solidFill>
              </a:rPr>
              <a:t>Activity:</a:t>
            </a:r>
            <a:r>
              <a:rPr lang="en-GB"/>
              <a:t> Exercise (15 minutes)</a:t>
            </a:r>
          </a:p>
        </p:txBody>
      </p:sp>
      <p:pic>
        <p:nvPicPr>
          <p:cNvPr id="4" name="Picture 3" descr="Shape&#10;&#10;Description automatically generated with medium confidence">
            <a:extLst>
              <a:ext uri="{FF2B5EF4-FFF2-40B4-BE49-F238E27FC236}">
                <a16:creationId xmlns:a16="http://schemas.microsoft.com/office/drawing/2014/main" id="{9C56B5A4-6A0A-54D0-7446-FFA65C4A4AAD}"/>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Tree>
    <p:extLst>
      <p:ext uri="{BB962C8B-B14F-4D97-AF65-F5344CB8AC3E}">
        <p14:creationId xmlns:p14="http://schemas.microsoft.com/office/powerpoint/2010/main" val="3422538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7" y="1274651"/>
            <a:ext cx="2843774" cy="376349"/>
          </a:xfrm>
        </p:spPr>
        <p:txBody>
          <a:bodyPr/>
          <a:lstStyle/>
          <a:p>
            <a:pPr marL="0" indent="0">
              <a:buNone/>
            </a:pPr>
            <a:r>
              <a:rPr lang="en-GB" sz="1600" u="sng"/>
              <a:t>Write down the requirements</a:t>
            </a:r>
          </a:p>
          <a:p>
            <a:endParaRPr lang="en-GB"/>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p:txBody>
          <a:bodyPr/>
          <a:lstStyle/>
          <a:p>
            <a:r>
              <a:rPr lang="en-GB"/>
              <a:t>Problem Solving - Fundamentals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6" name="Graphic 5" descr="CheckList with solid fill">
            <a:extLst>
              <a:ext uri="{FF2B5EF4-FFF2-40B4-BE49-F238E27FC236}">
                <a16:creationId xmlns:a16="http://schemas.microsoft.com/office/drawing/2014/main" id="{F7577E58-4105-38F6-DAEF-504431948E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2130425"/>
            <a:ext cx="914400" cy="914400"/>
          </a:xfrm>
          <a:prstGeom prst="rect">
            <a:avLst/>
          </a:prstGeom>
        </p:spPr>
      </p:pic>
      <p:sp>
        <p:nvSpPr>
          <p:cNvPr id="7" name="TextBox 6">
            <a:extLst>
              <a:ext uri="{FF2B5EF4-FFF2-40B4-BE49-F238E27FC236}">
                <a16:creationId xmlns:a16="http://schemas.microsoft.com/office/drawing/2014/main" id="{ECD8B90C-839F-D98D-3D97-7D299A735DCD}"/>
              </a:ext>
            </a:extLst>
          </p:cNvPr>
          <p:cNvSpPr txBox="1"/>
          <p:nvPr/>
        </p:nvSpPr>
        <p:spPr>
          <a:xfrm>
            <a:off x="1758438" y="1806575"/>
            <a:ext cx="6693412" cy="1562100"/>
          </a:xfrm>
          <a:prstGeom prst="rect">
            <a:avLst/>
          </a:prstGeom>
        </p:spPr>
        <p:txBody>
          <a:bodyPr/>
          <a:lstStyle>
            <a:lvl1pPr marL="0" indent="0" algn="l" defTabSz="415869" rtl="0" eaLnBrk="1" latinLnBrk="0" hangingPunct="1">
              <a:lnSpc>
                <a:spcPct val="90000"/>
              </a:lnSpc>
              <a:spcBef>
                <a:spcPts val="455"/>
              </a:spcBef>
              <a:buFont typeface="Arial" panose="020B0604020202020204" pitchFamily="34" charset="0"/>
              <a:buNone/>
              <a:defRPr sz="1600" b="0" i="0" u="sng" kern="1200">
                <a:solidFill>
                  <a:srgbClr val="003C3B"/>
                </a:solidFill>
                <a:latin typeface="Outfit" pitchFamily="2"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pPr marL="285750" indent="-285750">
              <a:buFont typeface="Arial" panose="020B0604020202020204" pitchFamily="34" charset="0"/>
              <a:buChar char="•"/>
            </a:pPr>
            <a:r>
              <a:rPr lang="en-GB" u="none"/>
              <a:t>It is unlikely we will be able to determine all the requirements upfront.</a:t>
            </a:r>
          </a:p>
          <a:p>
            <a:pPr marL="285750" indent="-285750">
              <a:buFont typeface="Arial" panose="020B0604020202020204" pitchFamily="34" charset="0"/>
              <a:buChar char="•"/>
            </a:pPr>
            <a:r>
              <a:rPr lang="en-GB" u="none"/>
              <a:t>The </a:t>
            </a:r>
            <a:r>
              <a:rPr lang="en-GB" u="none">
                <a:solidFill>
                  <a:srgbClr val="00C896"/>
                </a:solidFill>
              </a:rPr>
              <a:t>user requirements</a:t>
            </a:r>
            <a:r>
              <a:rPr lang="en-GB" u="none"/>
              <a:t> (i.e. what users expect) can inform the </a:t>
            </a:r>
            <a:r>
              <a:rPr lang="en-GB" u="none">
                <a:solidFill>
                  <a:srgbClr val="00C896"/>
                </a:solidFill>
              </a:rPr>
              <a:t>solution requirements </a:t>
            </a:r>
            <a:r>
              <a:rPr lang="en-GB" u="none"/>
              <a:t>(i.e. characteristics of the software).</a:t>
            </a:r>
          </a:p>
          <a:p>
            <a:pPr marL="285750" indent="-285750">
              <a:buFont typeface="Arial" panose="020B0604020202020204" pitchFamily="34" charset="0"/>
              <a:buChar char="•"/>
            </a:pPr>
            <a:r>
              <a:rPr lang="en-GB" u="none"/>
              <a:t>It is advised </a:t>
            </a:r>
            <a:r>
              <a:rPr lang="en-GB" u="none">
                <a:solidFill>
                  <a:srgbClr val="00C896"/>
                </a:solidFill>
              </a:rPr>
              <a:t>functional requirements</a:t>
            </a:r>
            <a:r>
              <a:rPr lang="en-GB" u="none"/>
              <a:t> (i.e. what the software should do) and </a:t>
            </a:r>
            <a:r>
              <a:rPr lang="en-GB" u="none">
                <a:solidFill>
                  <a:srgbClr val="00C896"/>
                </a:solidFill>
              </a:rPr>
              <a:t>non-functional requirements</a:t>
            </a:r>
            <a:r>
              <a:rPr lang="en-GB" u="none"/>
              <a:t> (i.e. how the software should behave) are considered.</a:t>
            </a:r>
          </a:p>
        </p:txBody>
      </p:sp>
    </p:spTree>
    <p:extLst>
      <p:ext uri="{BB962C8B-B14F-4D97-AF65-F5344CB8AC3E}">
        <p14:creationId xmlns:p14="http://schemas.microsoft.com/office/powerpoint/2010/main" val="427318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F96654-F96F-2B41-522F-49980B3344C1}"/>
              </a:ext>
            </a:extLst>
          </p:cNvPr>
          <p:cNvSpPr>
            <a:spLocks noGrp="1"/>
          </p:cNvSpPr>
          <p:nvPr>
            <p:ph idx="1"/>
          </p:nvPr>
        </p:nvSpPr>
        <p:spPr/>
        <p:txBody>
          <a:bodyPr/>
          <a:lstStyle/>
          <a:p>
            <a:pPr marL="0" indent="0">
              <a:buNone/>
            </a:pPr>
            <a:r>
              <a:rPr lang="en-GB"/>
              <a:t>On completion of this course, we will:</a:t>
            </a:r>
          </a:p>
          <a:p>
            <a:r>
              <a:rPr lang="en-GB"/>
              <a:t>have a high-level understanding of software development for research.</a:t>
            </a:r>
          </a:p>
          <a:p>
            <a:r>
              <a:rPr lang="en-GB"/>
              <a:t>be able to collaborate on code effectively.</a:t>
            </a:r>
          </a:p>
          <a:p>
            <a:r>
              <a:rPr lang="en-GB"/>
              <a:t>be able to improve the reproducibility of our research by understanding how to make our code useful to others.</a:t>
            </a:r>
          </a:p>
          <a:p>
            <a:r>
              <a:rPr lang="en-GB"/>
              <a:t>have the necessary foundations for intermediate level courses that will delve deeper into software development topics.</a:t>
            </a:r>
          </a:p>
        </p:txBody>
      </p:sp>
      <p:sp>
        <p:nvSpPr>
          <p:cNvPr id="3" name="Title 2">
            <a:extLst>
              <a:ext uri="{FF2B5EF4-FFF2-40B4-BE49-F238E27FC236}">
                <a16:creationId xmlns:a16="http://schemas.microsoft.com/office/drawing/2014/main" id="{D008C1E4-9ABE-F5E4-8938-57613D2892DB}"/>
              </a:ext>
            </a:extLst>
          </p:cNvPr>
          <p:cNvSpPr>
            <a:spLocks noGrp="1"/>
          </p:cNvSpPr>
          <p:nvPr>
            <p:ph type="title"/>
          </p:nvPr>
        </p:nvSpPr>
        <p:spPr/>
        <p:txBody>
          <a:bodyPr/>
          <a:lstStyle/>
          <a:p>
            <a:r>
              <a:rPr lang="en-GB"/>
              <a:t>Course Objectives</a:t>
            </a:r>
          </a:p>
        </p:txBody>
      </p:sp>
      <p:pic>
        <p:nvPicPr>
          <p:cNvPr id="4" name="Picture 3" descr="Shape&#10;&#10;Description automatically generated with medium confidence">
            <a:extLst>
              <a:ext uri="{FF2B5EF4-FFF2-40B4-BE49-F238E27FC236}">
                <a16:creationId xmlns:a16="http://schemas.microsoft.com/office/drawing/2014/main" id="{F164A369-23E0-996F-CF61-CAF2A3BDEFC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Tree>
    <p:extLst>
      <p:ext uri="{BB962C8B-B14F-4D97-AF65-F5344CB8AC3E}">
        <p14:creationId xmlns:p14="http://schemas.microsoft.com/office/powerpoint/2010/main" val="2191279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Hammer with solid fill">
            <a:extLst>
              <a:ext uri="{FF2B5EF4-FFF2-40B4-BE49-F238E27FC236}">
                <a16:creationId xmlns:a16="http://schemas.microsoft.com/office/drawing/2014/main" id="{144CCCD2-F614-BA54-AACA-C418E7FC59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2114550"/>
            <a:ext cx="914400" cy="914400"/>
          </a:xfrm>
          <a:prstGeom prst="rect">
            <a:avLst/>
          </a:prstGeom>
        </p:spPr>
      </p:pic>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5606023" cy="376349"/>
          </a:xfrm>
        </p:spPr>
        <p:txBody>
          <a:bodyPr/>
          <a:lstStyle/>
          <a:p>
            <a:pPr marL="0" indent="0">
              <a:buNone/>
            </a:pPr>
            <a:r>
              <a:rPr lang="en-GB" sz="1600" u="sng"/>
              <a:t>Break the problem down into smaller tasks (or components)</a:t>
            </a:r>
          </a:p>
          <a:p>
            <a:endParaRPr lang="en-GB"/>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p:txBody>
          <a:bodyPr/>
          <a:lstStyle/>
          <a:p>
            <a:r>
              <a:rPr lang="en-GB"/>
              <a:t>Problem Solving - Fundamentals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4">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7" name="TextBox 6">
            <a:extLst>
              <a:ext uri="{FF2B5EF4-FFF2-40B4-BE49-F238E27FC236}">
                <a16:creationId xmlns:a16="http://schemas.microsoft.com/office/drawing/2014/main" id="{ECD8B90C-839F-D98D-3D97-7D299A735DCD}"/>
              </a:ext>
            </a:extLst>
          </p:cNvPr>
          <p:cNvSpPr txBox="1"/>
          <p:nvPr/>
        </p:nvSpPr>
        <p:spPr>
          <a:xfrm>
            <a:off x="1758438" y="1806575"/>
            <a:ext cx="4214191" cy="1981654"/>
          </a:xfrm>
          <a:prstGeom prst="rect">
            <a:avLst/>
          </a:prstGeom>
        </p:spPr>
        <p:txBody>
          <a:bodyPr/>
          <a:lstStyle>
            <a:lvl1pPr marL="0" indent="0" algn="l" defTabSz="415869" rtl="0" eaLnBrk="1" latinLnBrk="0" hangingPunct="1">
              <a:lnSpc>
                <a:spcPct val="90000"/>
              </a:lnSpc>
              <a:spcBef>
                <a:spcPts val="455"/>
              </a:spcBef>
              <a:buFont typeface="Arial" panose="020B0604020202020204" pitchFamily="34" charset="0"/>
              <a:buNone/>
              <a:defRPr sz="1600" b="0" i="0" u="sng" kern="1200">
                <a:solidFill>
                  <a:srgbClr val="003C3B"/>
                </a:solidFill>
                <a:latin typeface="Outfit" pitchFamily="2"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pPr marL="285750" indent="-285750">
              <a:buFont typeface="Arial" panose="020B0604020202020204" pitchFamily="34" charset="0"/>
              <a:buChar char="•"/>
            </a:pPr>
            <a:r>
              <a:rPr lang="en-GB" u="none"/>
              <a:t>Large problems are disproportionately harder to solve than small problems.</a:t>
            </a:r>
          </a:p>
          <a:p>
            <a:pPr marL="285750" indent="-285750">
              <a:buFont typeface="Arial" panose="020B0604020202020204" pitchFamily="34" charset="0"/>
              <a:buChar char="•"/>
            </a:pPr>
            <a:r>
              <a:rPr lang="en-GB" u="none"/>
              <a:t>The components should be as independent from each other as possible (i.e. should not depend on the details of each other unnecessarily).</a:t>
            </a:r>
          </a:p>
          <a:p>
            <a:pPr marL="285750" indent="-285750">
              <a:buFont typeface="Arial" panose="020B0604020202020204" pitchFamily="34" charset="0"/>
              <a:buChar char="•"/>
            </a:pPr>
            <a:r>
              <a:rPr lang="en-GB" u="none"/>
              <a:t>We should make use of our requirements as they inform what needs to be done.</a:t>
            </a:r>
          </a:p>
        </p:txBody>
      </p:sp>
    </p:spTree>
    <p:extLst>
      <p:ext uri="{BB962C8B-B14F-4D97-AF65-F5344CB8AC3E}">
        <p14:creationId xmlns:p14="http://schemas.microsoft.com/office/powerpoint/2010/main" val="4054249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Hammer with solid fill">
            <a:extLst>
              <a:ext uri="{FF2B5EF4-FFF2-40B4-BE49-F238E27FC236}">
                <a16:creationId xmlns:a16="http://schemas.microsoft.com/office/drawing/2014/main" id="{144CCCD2-F614-BA54-AACA-C418E7FC59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2114550"/>
            <a:ext cx="914400" cy="914400"/>
          </a:xfrm>
          <a:prstGeom prst="rect">
            <a:avLst/>
          </a:prstGeom>
        </p:spPr>
      </p:pic>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5606023" cy="376349"/>
          </a:xfrm>
        </p:spPr>
        <p:txBody>
          <a:bodyPr/>
          <a:lstStyle/>
          <a:p>
            <a:pPr marL="0" indent="0">
              <a:buNone/>
            </a:pPr>
            <a:r>
              <a:rPr lang="en-GB" sz="1600" u="sng"/>
              <a:t>Break the problem down into smaller tasks (or components)</a:t>
            </a:r>
          </a:p>
          <a:p>
            <a:endParaRPr lang="en-GB"/>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p:txBody>
          <a:bodyPr/>
          <a:lstStyle/>
          <a:p>
            <a:r>
              <a:rPr lang="en-GB"/>
              <a:t>Problem Solving - Fundamentals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4">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7" name="TextBox 6">
            <a:extLst>
              <a:ext uri="{FF2B5EF4-FFF2-40B4-BE49-F238E27FC236}">
                <a16:creationId xmlns:a16="http://schemas.microsoft.com/office/drawing/2014/main" id="{ECD8B90C-839F-D98D-3D97-7D299A735DCD}"/>
              </a:ext>
            </a:extLst>
          </p:cNvPr>
          <p:cNvSpPr txBox="1"/>
          <p:nvPr/>
        </p:nvSpPr>
        <p:spPr>
          <a:xfrm>
            <a:off x="1758438" y="1806575"/>
            <a:ext cx="4214191" cy="1981654"/>
          </a:xfrm>
          <a:prstGeom prst="rect">
            <a:avLst/>
          </a:prstGeom>
        </p:spPr>
        <p:txBody>
          <a:bodyPr/>
          <a:lstStyle>
            <a:lvl1pPr marL="0" indent="0" algn="l" defTabSz="415869" rtl="0" eaLnBrk="1" latinLnBrk="0" hangingPunct="1">
              <a:lnSpc>
                <a:spcPct val="90000"/>
              </a:lnSpc>
              <a:spcBef>
                <a:spcPts val="455"/>
              </a:spcBef>
              <a:buFont typeface="Arial" panose="020B0604020202020204" pitchFamily="34" charset="0"/>
              <a:buNone/>
              <a:defRPr sz="1600" b="0" i="0" u="sng" kern="1200">
                <a:solidFill>
                  <a:srgbClr val="003C3B"/>
                </a:solidFill>
                <a:latin typeface="Outfit" pitchFamily="2"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pPr marL="285750" indent="-285750">
              <a:buFont typeface="Arial" panose="020B0604020202020204" pitchFamily="34" charset="0"/>
              <a:buChar char="•"/>
            </a:pPr>
            <a:r>
              <a:rPr lang="en-GB" u="none"/>
              <a:t>Large problems are disproportionately harder to solve than small problems.</a:t>
            </a:r>
          </a:p>
          <a:p>
            <a:pPr marL="285750" indent="-285750">
              <a:buFont typeface="Arial" panose="020B0604020202020204" pitchFamily="34" charset="0"/>
              <a:buChar char="•"/>
            </a:pPr>
            <a:r>
              <a:rPr lang="en-GB" u="none"/>
              <a:t>The components should be as independent from each other as possible (i.e. should not depend on the details of each other unnecessarily).</a:t>
            </a:r>
          </a:p>
          <a:p>
            <a:pPr marL="285750" indent="-285750">
              <a:buFont typeface="Arial" panose="020B0604020202020204" pitchFamily="34" charset="0"/>
              <a:buChar char="•"/>
            </a:pPr>
            <a:r>
              <a:rPr lang="en-GB" u="none"/>
              <a:t>We should make use of our requirements as they inform what needs to be done.</a:t>
            </a:r>
          </a:p>
        </p:txBody>
      </p:sp>
      <p:grpSp>
        <p:nvGrpSpPr>
          <p:cNvPr id="15" name="Group 14">
            <a:extLst>
              <a:ext uri="{FF2B5EF4-FFF2-40B4-BE49-F238E27FC236}">
                <a16:creationId xmlns:a16="http://schemas.microsoft.com/office/drawing/2014/main" id="{36022FA9-9852-6150-868A-98A6ECF23B4C}"/>
              </a:ext>
            </a:extLst>
          </p:cNvPr>
          <p:cNvGrpSpPr/>
          <p:nvPr/>
        </p:nvGrpSpPr>
        <p:grpSpPr>
          <a:xfrm>
            <a:off x="6438663" y="893103"/>
            <a:ext cx="1822687" cy="3266146"/>
            <a:chOff x="6635513" y="893103"/>
            <a:chExt cx="1822687" cy="3266146"/>
          </a:xfrm>
        </p:grpSpPr>
        <p:sp>
          <p:nvSpPr>
            <p:cNvPr id="5" name="Rounded Rectangle 4">
              <a:extLst>
                <a:ext uri="{FF2B5EF4-FFF2-40B4-BE49-F238E27FC236}">
                  <a16:creationId xmlns:a16="http://schemas.microsoft.com/office/drawing/2014/main" id="{92E6A594-FF98-52F4-7FC4-ADE081C0D88C}"/>
                </a:ext>
              </a:extLst>
            </p:cNvPr>
            <p:cNvSpPr/>
            <p:nvPr/>
          </p:nvSpPr>
          <p:spPr>
            <a:xfrm>
              <a:off x="6800613" y="1274651"/>
              <a:ext cx="1470887" cy="461926"/>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latin typeface="Outfit" pitchFamily="2" charset="0"/>
                </a:rPr>
                <a:t>Data Processing</a:t>
              </a:r>
            </a:p>
          </p:txBody>
        </p:sp>
        <p:sp>
          <p:nvSpPr>
            <p:cNvPr id="6" name="Rounded Rectangle 5">
              <a:extLst>
                <a:ext uri="{FF2B5EF4-FFF2-40B4-BE49-F238E27FC236}">
                  <a16:creationId xmlns:a16="http://schemas.microsoft.com/office/drawing/2014/main" id="{15E7217F-1C2C-6F40-9206-2FD6C9A36F92}"/>
                </a:ext>
              </a:extLst>
            </p:cNvPr>
            <p:cNvSpPr/>
            <p:nvPr/>
          </p:nvSpPr>
          <p:spPr>
            <a:xfrm>
              <a:off x="6800614" y="1724298"/>
              <a:ext cx="1470887" cy="461926"/>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latin typeface="Outfit" pitchFamily="2" charset="0"/>
                </a:rPr>
                <a:t>Training/Validation/</a:t>
              </a:r>
            </a:p>
            <a:p>
              <a:pPr algn="ctr"/>
              <a:r>
                <a:rPr lang="en-GB" sz="900">
                  <a:solidFill>
                    <a:schemeClr val="tx1"/>
                  </a:solidFill>
                  <a:latin typeface="Outfit" pitchFamily="2" charset="0"/>
                </a:rPr>
                <a:t>Test Set Extraction</a:t>
              </a:r>
            </a:p>
          </p:txBody>
        </p:sp>
        <p:sp>
          <p:nvSpPr>
            <p:cNvPr id="9" name="Rounded Rectangle 8">
              <a:extLst>
                <a:ext uri="{FF2B5EF4-FFF2-40B4-BE49-F238E27FC236}">
                  <a16:creationId xmlns:a16="http://schemas.microsoft.com/office/drawing/2014/main" id="{4FB20D49-C948-255F-0E41-AA3A6C0F24B6}"/>
                </a:ext>
              </a:extLst>
            </p:cNvPr>
            <p:cNvSpPr/>
            <p:nvPr/>
          </p:nvSpPr>
          <p:spPr>
            <a:xfrm>
              <a:off x="6800615" y="2174247"/>
              <a:ext cx="1470887" cy="461926"/>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latin typeface="Outfit" pitchFamily="2" charset="0"/>
                </a:rPr>
                <a:t>Model Training</a:t>
              </a:r>
            </a:p>
          </p:txBody>
        </p:sp>
        <p:sp>
          <p:nvSpPr>
            <p:cNvPr id="10" name="Rounded Rectangle 9">
              <a:extLst>
                <a:ext uri="{FF2B5EF4-FFF2-40B4-BE49-F238E27FC236}">
                  <a16:creationId xmlns:a16="http://schemas.microsoft.com/office/drawing/2014/main" id="{C9B12CC3-D9ED-B319-7A75-C9626A6C1A12}"/>
                </a:ext>
              </a:extLst>
            </p:cNvPr>
            <p:cNvSpPr/>
            <p:nvPr/>
          </p:nvSpPr>
          <p:spPr>
            <a:xfrm>
              <a:off x="6800615" y="2636714"/>
              <a:ext cx="1470887" cy="461926"/>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latin typeface="Outfit" pitchFamily="2" charset="0"/>
                </a:rPr>
                <a:t>Model Prediction</a:t>
              </a:r>
            </a:p>
          </p:txBody>
        </p:sp>
        <p:sp>
          <p:nvSpPr>
            <p:cNvPr id="11" name="Rounded Rectangle 10">
              <a:extLst>
                <a:ext uri="{FF2B5EF4-FFF2-40B4-BE49-F238E27FC236}">
                  <a16:creationId xmlns:a16="http://schemas.microsoft.com/office/drawing/2014/main" id="{AF776B60-2391-8C68-31ED-E821349A96C3}"/>
                </a:ext>
              </a:extLst>
            </p:cNvPr>
            <p:cNvSpPr/>
            <p:nvPr/>
          </p:nvSpPr>
          <p:spPr>
            <a:xfrm>
              <a:off x="6800615" y="3098640"/>
              <a:ext cx="1470887" cy="461926"/>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latin typeface="Outfit" pitchFamily="2" charset="0"/>
                </a:rPr>
                <a:t>Results Analysis/</a:t>
              </a:r>
            </a:p>
            <a:p>
              <a:pPr algn="ctr"/>
              <a:r>
                <a:rPr lang="en-GB" sz="900">
                  <a:solidFill>
                    <a:schemeClr val="tx1"/>
                  </a:solidFill>
                  <a:latin typeface="Outfit" pitchFamily="2" charset="0"/>
                </a:rPr>
                <a:t>Interpretation</a:t>
              </a:r>
            </a:p>
          </p:txBody>
        </p:sp>
        <p:sp>
          <p:nvSpPr>
            <p:cNvPr id="12" name="Rounded Rectangle 11">
              <a:extLst>
                <a:ext uri="{FF2B5EF4-FFF2-40B4-BE49-F238E27FC236}">
                  <a16:creationId xmlns:a16="http://schemas.microsoft.com/office/drawing/2014/main" id="{ACE34C50-E521-9F1A-77B6-A7F0BFD5BBCC}"/>
                </a:ext>
              </a:extLst>
            </p:cNvPr>
            <p:cNvSpPr/>
            <p:nvPr/>
          </p:nvSpPr>
          <p:spPr>
            <a:xfrm>
              <a:off x="6800614" y="3559025"/>
              <a:ext cx="1470887" cy="461926"/>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latin typeface="Outfit" pitchFamily="2" charset="0"/>
                </a:rPr>
                <a:t>Model Tuning</a:t>
              </a:r>
            </a:p>
          </p:txBody>
        </p:sp>
        <p:sp>
          <p:nvSpPr>
            <p:cNvPr id="13" name="Rounded Rectangle 12">
              <a:extLst>
                <a:ext uri="{FF2B5EF4-FFF2-40B4-BE49-F238E27FC236}">
                  <a16:creationId xmlns:a16="http://schemas.microsoft.com/office/drawing/2014/main" id="{028E2E50-3381-7BA6-3757-9550A1C46998}"/>
                </a:ext>
              </a:extLst>
            </p:cNvPr>
            <p:cNvSpPr/>
            <p:nvPr/>
          </p:nvSpPr>
          <p:spPr>
            <a:xfrm>
              <a:off x="6635513" y="1127858"/>
              <a:ext cx="1822687" cy="3031391"/>
            </a:xfrm>
            <a:prstGeom prst="roundRect">
              <a:avLst/>
            </a:prstGeom>
            <a:noFill/>
            <a:ln w="22225">
              <a:solidFill>
                <a:srgbClr val="00C89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solidFill>
                <a:latin typeface="Outfit" pitchFamily="2" charset="0"/>
              </a:endParaRPr>
            </a:p>
          </p:txBody>
        </p:sp>
        <p:sp>
          <p:nvSpPr>
            <p:cNvPr id="14" name="TextBox 13">
              <a:extLst>
                <a:ext uri="{FF2B5EF4-FFF2-40B4-BE49-F238E27FC236}">
                  <a16:creationId xmlns:a16="http://schemas.microsoft.com/office/drawing/2014/main" id="{C5F062DB-84C1-B85D-714F-4CB1A0C91096}"/>
                </a:ext>
              </a:extLst>
            </p:cNvPr>
            <p:cNvSpPr txBox="1"/>
            <p:nvPr/>
          </p:nvSpPr>
          <p:spPr>
            <a:xfrm>
              <a:off x="6830050" y="893103"/>
              <a:ext cx="1441450" cy="230832"/>
            </a:xfrm>
            <a:prstGeom prst="rect">
              <a:avLst/>
            </a:prstGeom>
            <a:noFill/>
          </p:spPr>
          <p:txBody>
            <a:bodyPr wrap="square" rtlCol="0">
              <a:spAutoFit/>
            </a:bodyPr>
            <a:lstStyle/>
            <a:p>
              <a:pPr algn="r"/>
              <a:r>
                <a:rPr lang="en-GB" sz="900">
                  <a:solidFill>
                    <a:srgbClr val="003C3B"/>
                  </a:solidFill>
                  <a:latin typeface="Outfit" pitchFamily="2" charset="0"/>
                </a:rPr>
                <a:t>Medical Condition Model</a:t>
              </a:r>
            </a:p>
          </p:txBody>
        </p:sp>
      </p:grpSp>
    </p:spTree>
    <p:extLst>
      <p:ext uri="{BB962C8B-B14F-4D97-AF65-F5344CB8AC3E}">
        <p14:creationId xmlns:p14="http://schemas.microsoft.com/office/powerpoint/2010/main" val="2251978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Hierarchy with solid fill">
            <a:extLst>
              <a:ext uri="{FF2B5EF4-FFF2-40B4-BE49-F238E27FC236}">
                <a16:creationId xmlns:a16="http://schemas.microsoft.com/office/drawing/2014/main" id="{9C604CCA-E6E2-57B0-E0C3-04655ABD05A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2130425"/>
            <a:ext cx="914400" cy="914400"/>
          </a:xfrm>
          <a:prstGeom prst="rect">
            <a:avLst/>
          </a:prstGeom>
        </p:spPr>
      </p:pic>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6437873" cy="376349"/>
          </a:xfrm>
        </p:spPr>
        <p:txBody>
          <a:bodyPr/>
          <a:lstStyle/>
          <a:p>
            <a:pPr marL="0" indent="0">
              <a:buNone/>
            </a:pPr>
            <a:r>
              <a:rPr lang="en-GB" sz="1600" u="sng"/>
              <a:t>Plan the overarching structure of the codebase/system to be created</a:t>
            </a:r>
          </a:p>
          <a:p>
            <a:endParaRPr lang="en-GB"/>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p:txBody>
          <a:bodyPr/>
          <a:lstStyle/>
          <a:p>
            <a:r>
              <a:rPr lang="en-GB"/>
              <a:t>Problem Solving - Fundamentals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4">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7" name="TextBox 6">
            <a:extLst>
              <a:ext uri="{FF2B5EF4-FFF2-40B4-BE49-F238E27FC236}">
                <a16:creationId xmlns:a16="http://schemas.microsoft.com/office/drawing/2014/main" id="{ECD8B90C-839F-D98D-3D97-7D299A735DCD}"/>
              </a:ext>
            </a:extLst>
          </p:cNvPr>
          <p:cNvSpPr txBox="1"/>
          <p:nvPr/>
        </p:nvSpPr>
        <p:spPr>
          <a:xfrm>
            <a:off x="1758438" y="1806575"/>
            <a:ext cx="6693412" cy="1562100"/>
          </a:xfrm>
          <a:prstGeom prst="rect">
            <a:avLst/>
          </a:prstGeom>
        </p:spPr>
        <p:txBody>
          <a:bodyPr/>
          <a:lstStyle>
            <a:lvl1pPr marL="0" indent="0" algn="l" defTabSz="415869" rtl="0" eaLnBrk="1" latinLnBrk="0" hangingPunct="1">
              <a:lnSpc>
                <a:spcPct val="90000"/>
              </a:lnSpc>
              <a:spcBef>
                <a:spcPts val="455"/>
              </a:spcBef>
              <a:buFont typeface="Arial" panose="020B0604020202020204" pitchFamily="34" charset="0"/>
              <a:buNone/>
              <a:defRPr sz="1600" b="0" i="0" u="sng" kern="1200">
                <a:solidFill>
                  <a:srgbClr val="003C3B"/>
                </a:solidFill>
                <a:latin typeface="Outfit" pitchFamily="2"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pPr marL="285750" indent="-285750">
              <a:buFont typeface="Arial" panose="020B0604020202020204" pitchFamily="34" charset="0"/>
              <a:buChar char="•"/>
            </a:pPr>
            <a:r>
              <a:rPr lang="en-GB" u="none"/>
              <a:t>Each component should be considered a “black box” – the specific implementation details are not to be decided on at this stage.</a:t>
            </a:r>
          </a:p>
          <a:p>
            <a:pPr marL="285750" indent="-285750">
              <a:buFont typeface="Arial" panose="020B0604020202020204" pitchFamily="34" charset="0"/>
              <a:buChar char="•"/>
            </a:pPr>
            <a:r>
              <a:rPr lang="en-GB" u="none"/>
              <a:t>The focus should be on what the inputs and outputs of each component will be, and how the different components will interact with one another through relatively simple mechanisms.</a:t>
            </a:r>
          </a:p>
          <a:p>
            <a:pPr marL="285750" indent="-285750">
              <a:buFont typeface="Arial" panose="020B0604020202020204" pitchFamily="34" charset="0"/>
              <a:buChar char="•"/>
            </a:pPr>
            <a:r>
              <a:rPr lang="en-GB" u="none"/>
              <a:t>Different components could be implemented by different people.</a:t>
            </a:r>
          </a:p>
        </p:txBody>
      </p:sp>
    </p:spTree>
    <p:extLst>
      <p:ext uri="{BB962C8B-B14F-4D97-AF65-F5344CB8AC3E}">
        <p14:creationId xmlns:p14="http://schemas.microsoft.com/office/powerpoint/2010/main" val="2753502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Hierarchy with solid fill">
            <a:extLst>
              <a:ext uri="{FF2B5EF4-FFF2-40B4-BE49-F238E27FC236}">
                <a16:creationId xmlns:a16="http://schemas.microsoft.com/office/drawing/2014/main" id="{9C604CCA-E6E2-57B0-E0C3-04655ABD05A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2130425"/>
            <a:ext cx="914400" cy="914400"/>
          </a:xfrm>
          <a:prstGeom prst="rect">
            <a:avLst/>
          </a:prstGeom>
        </p:spPr>
      </p:pic>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6437873" cy="376349"/>
          </a:xfrm>
        </p:spPr>
        <p:txBody>
          <a:bodyPr/>
          <a:lstStyle/>
          <a:p>
            <a:pPr marL="0" indent="0">
              <a:buNone/>
            </a:pPr>
            <a:r>
              <a:rPr lang="en-GB" sz="1600" u="sng"/>
              <a:t>Plan the overarching structure of the codebase/system to be created</a:t>
            </a:r>
          </a:p>
          <a:p>
            <a:endParaRPr lang="en-GB"/>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p:txBody>
          <a:bodyPr/>
          <a:lstStyle/>
          <a:p>
            <a:r>
              <a:rPr lang="en-GB"/>
              <a:t>Problem Solving - Fundamentals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4">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7" name="TextBox 6">
            <a:extLst>
              <a:ext uri="{FF2B5EF4-FFF2-40B4-BE49-F238E27FC236}">
                <a16:creationId xmlns:a16="http://schemas.microsoft.com/office/drawing/2014/main" id="{ECD8B90C-839F-D98D-3D97-7D299A735DCD}"/>
              </a:ext>
            </a:extLst>
          </p:cNvPr>
          <p:cNvSpPr txBox="1"/>
          <p:nvPr/>
        </p:nvSpPr>
        <p:spPr>
          <a:xfrm>
            <a:off x="1758438" y="1806575"/>
            <a:ext cx="6693412" cy="1562100"/>
          </a:xfrm>
          <a:prstGeom prst="rect">
            <a:avLst/>
          </a:prstGeom>
        </p:spPr>
        <p:txBody>
          <a:bodyPr/>
          <a:lstStyle>
            <a:lvl1pPr marL="0" indent="0" algn="l" defTabSz="415869" rtl="0" eaLnBrk="1" latinLnBrk="0" hangingPunct="1">
              <a:lnSpc>
                <a:spcPct val="90000"/>
              </a:lnSpc>
              <a:spcBef>
                <a:spcPts val="455"/>
              </a:spcBef>
              <a:buFont typeface="Arial" panose="020B0604020202020204" pitchFamily="34" charset="0"/>
              <a:buNone/>
              <a:defRPr sz="1600" b="0" i="0" u="sng" kern="1200">
                <a:solidFill>
                  <a:srgbClr val="003C3B"/>
                </a:solidFill>
                <a:latin typeface="Outfit" pitchFamily="2"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pPr marL="285750" indent="-285750">
              <a:buFont typeface="Arial" panose="020B0604020202020204" pitchFamily="34" charset="0"/>
              <a:buChar char="•"/>
            </a:pPr>
            <a:r>
              <a:rPr lang="en-GB" u="none"/>
              <a:t>Each component should be considered a “black box” – the specific implementation details are not to be decided on at this stage.</a:t>
            </a:r>
          </a:p>
          <a:p>
            <a:pPr marL="285750" indent="-285750">
              <a:buFont typeface="Arial" panose="020B0604020202020204" pitchFamily="34" charset="0"/>
              <a:buChar char="•"/>
            </a:pPr>
            <a:r>
              <a:rPr lang="en-GB" u="none"/>
              <a:t>The focus should be on what the inputs and outputs of each component will be, and how the different components will interact with one another through relatively simple mechanisms.</a:t>
            </a:r>
          </a:p>
          <a:p>
            <a:pPr marL="285750" indent="-285750">
              <a:buFont typeface="Arial" panose="020B0604020202020204" pitchFamily="34" charset="0"/>
              <a:buChar char="•"/>
            </a:pPr>
            <a:r>
              <a:rPr lang="en-GB" u="none"/>
              <a:t>Different components could be implemented by different people.</a:t>
            </a:r>
          </a:p>
        </p:txBody>
      </p:sp>
      <p:grpSp>
        <p:nvGrpSpPr>
          <p:cNvPr id="5" name="Group 4">
            <a:extLst>
              <a:ext uri="{FF2B5EF4-FFF2-40B4-BE49-F238E27FC236}">
                <a16:creationId xmlns:a16="http://schemas.microsoft.com/office/drawing/2014/main" id="{BD6C1D2E-2D85-ED44-0041-4D9747382A2C}"/>
              </a:ext>
            </a:extLst>
          </p:cNvPr>
          <p:cNvGrpSpPr/>
          <p:nvPr/>
        </p:nvGrpSpPr>
        <p:grpSpPr>
          <a:xfrm>
            <a:off x="4957362" y="3607477"/>
            <a:ext cx="3844010" cy="540148"/>
            <a:chOff x="2131340" y="3607477"/>
            <a:chExt cx="3844010" cy="540148"/>
          </a:xfrm>
        </p:grpSpPr>
        <p:pic>
          <p:nvPicPr>
            <p:cNvPr id="6" name="Graphic 5" descr="Lightbulb with solid fill">
              <a:extLst>
                <a:ext uri="{FF2B5EF4-FFF2-40B4-BE49-F238E27FC236}">
                  <a16:creationId xmlns:a16="http://schemas.microsoft.com/office/drawing/2014/main" id="{0801987B-8B22-42F4-EE48-F0F1389D89E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31340" y="3607477"/>
              <a:ext cx="540148" cy="540148"/>
            </a:xfrm>
            <a:prstGeom prst="rect">
              <a:avLst/>
            </a:prstGeom>
          </p:spPr>
        </p:pic>
        <p:sp>
          <p:nvSpPr>
            <p:cNvPr id="9" name="TextBox 8">
              <a:extLst>
                <a:ext uri="{FF2B5EF4-FFF2-40B4-BE49-F238E27FC236}">
                  <a16:creationId xmlns:a16="http://schemas.microsoft.com/office/drawing/2014/main" id="{38454E7A-CBC7-6E2C-A034-5705EC6F1BB5}"/>
                </a:ext>
              </a:extLst>
            </p:cNvPr>
            <p:cNvSpPr txBox="1"/>
            <p:nvPr/>
          </p:nvSpPr>
          <p:spPr>
            <a:xfrm>
              <a:off x="2660204" y="3607477"/>
              <a:ext cx="3315146" cy="540148"/>
            </a:xfrm>
            <a:prstGeom prst="rect">
              <a:avLst/>
            </a:prstGeom>
            <a:noFill/>
            <a:ln w="19050">
              <a:solidFill>
                <a:srgbClr val="00C896"/>
              </a:solidFill>
            </a:ln>
          </p:spPr>
          <p:txBody>
            <a:bodyPr wrap="square" rtlCol="0">
              <a:spAutoFit/>
            </a:bodyPr>
            <a:lstStyle/>
            <a:p>
              <a:r>
                <a:rPr lang="en-GB" sz="1455" kern="1200">
                  <a:solidFill>
                    <a:srgbClr val="003C3B"/>
                  </a:solidFill>
                  <a:latin typeface="Outfit" pitchFamily="2" charset="0"/>
                  <a:cs typeface="+mn-cs"/>
                </a:rPr>
                <a:t>Unified Modelling Language (UML)</a:t>
              </a:r>
            </a:p>
            <a:p>
              <a:r>
                <a:rPr lang="en-GB" sz="1455" kern="1200">
                  <a:solidFill>
                    <a:srgbClr val="003C3B"/>
                  </a:solidFill>
                  <a:latin typeface="Outfit" pitchFamily="2" charset="0"/>
                  <a:cs typeface="+mn-cs"/>
                </a:rPr>
                <a:t>Object-Oriented Programming (OOP)</a:t>
              </a:r>
            </a:p>
          </p:txBody>
        </p:sp>
      </p:grpSp>
    </p:spTree>
    <p:extLst>
      <p:ext uri="{BB962C8B-B14F-4D97-AF65-F5344CB8AC3E}">
        <p14:creationId xmlns:p14="http://schemas.microsoft.com/office/powerpoint/2010/main" val="1576135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Research with solid fill">
            <a:extLst>
              <a:ext uri="{FF2B5EF4-FFF2-40B4-BE49-F238E27FC236}">
                <a16:creationId xmlns:a16="http://schemas.microsoft.com/office/drawing/2014/main" id="{EA8EA92E-6EB0-58C9-860E-931FB5026C6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019" y="2114550"/>
            <a:ext cx="914400" cy="914400"/>
          </a:xfrm>
          <a:prstGeom prst="rect">
            <a:avLst/>
          </a:prstGeom>
        </p:spPr>
      </p:pic>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5555223" cy="376349"/>
          </a:xfrm>
        </p:spPr>
        <p:txBody>
          <a:bodyPr/>
          <a:lstStyle/>
          <a:p>
            <a:pPr marL="0" indent="0">
              <a:buNone/>
            </a:pPr>
            <a:r>
              <a:rPr lang="en-GB" sz="1600" u="sng"/>
              <a:t>Identify the easiest representation of the data to work with</a:t>
            </a:r>
          </a:p>
          <a:p>
            <a:endParaRPr lang="en-GB"/>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p:txBody>
          <a:bodyPr/>
          <a:lstStyle/>
          <a:p>
            <a:r>
              <a:rPr lang="en-GB"/>
              <a:t>Problem Solving - Fundamentals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4">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7" name="TextBox 6">
            <a:extLst>
              <a:ext uri="{FF2B5EF4-FFF2-40B4-BE49-F238E27FC236}">
                <a16:creationId xmlns:a16="http://schemas.microsoft.com/office/drawing/2014/main" id="{ECD8B90C-839F-D98D-3D97-7D299A735DCD}"/>
              </a:ext>
            </a:extLst>
          </p:cNvPr>
          <p:cNvSpPr txBox="1"/>
          <p:nvPr/>
        </p:nvSpPr>
        <p:spPr>
          <a:xfrm>
            <a:off x="1758438" y="1806575"/>
            <a:ext cx="6693412" cy="1562100"/>
          </a:xfrm>
          <a:prstGeom prst="rect">
            <a:avLst/>
          </a:prstGeom>
        </p:spPr>
        <p:txBody>
          <a:bodyPr/>
          <a:lstStyle>
            <a:lvl1pPr marL="0" indent="0" algn="l" defTabSz="415869" rtl="0" eaLnBrk="1" latinLnBrk="0" hangingPunct="1">
              <a:lnSpc>
                <a:spcPct val="90000"/>
              </a:lnSpc>
              <a:spcBef>
                <a:spcPts val="455"/>
              </a:spcBef>
              <a:buFont typeface="Arial" panose="020B0604020202020204" pitchFamily="34" charset="0"/>
              <a:buNone/>
              <a:defRPr sz="1600" b="0" i="0" u="sng" kern="1200">
                <a:solidFill>
                  <a:srgbClr val="003C3B"/>
                </a:solidFill>
                <a:latin typeface="Outfit" pitchFamily="2"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pPr marL="285750" indent="-285750">
              <a:buFont typeface="Arial" panose="020B0604020202020204" pitchFamily="34" charset="0"/>
              <a:buChar char="•"/>
            </a:pPr>
            <a:r>
              <a:rPr lang="en-GB" u="none"/>
              <a:t>A poor choice can significantly increase the complexity and/or decrease the performance of the code we end up writing.</a:t>
            </a:r>
          </a:p>
          <a:p>
            <a:pPr marL="285750" indent="-285750">
              <a:buFont typeface="Arial" panose="020B0604020202020204" pitchFamily="34" charset="0"/>
              <a:buChar char="•"/>
            </a:pPr>
            <a:r>
              <a:rPr lang="en-GB" u="none"/>
              <a:t>Think about the operations to be performed and whether a specific </a:t>
            </a:r>
            <a:r>
              <a:rPr lang="en-GB" u="none">
                <a:solidFill>
                  <a:srgbClr val="00C896"/>
                </a:solidFill>
              </a:rPr>
              <a:t>data structure</a:t>
            </a:r>
            <a:r>
              <a:rPr lang="en-GB" u="none"/>
              <a:t> can facilitate efficiently.</a:t>
            </a:r>
          </a:p>
        </p:txBody>
      </p:sp>
      <p:pic>
        <p:nvPicPr>
          <p:cNvPr id="12" name="Graphic 11" descr="Return outline">
            <a:extLst>
              <a:ext uri="{FF2B5EF4-FFF2-40B4-BE49-F238E27FC236}">
                <a16:creationId xmlns:a16="http://schemas.microsoft.com/office/drawing/2014/main" id="{19A42C9E-3241-7807-7579-3CA15F7D2F9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1814287" y="2554208"/>
            <a:ext cx="667657" cy="667657"/>
          </a:xfrm>
          <a:prstGeom prst="rect">
            <a:avLst/>
          </a:prstGeom>
        </p:spPr>
      </p:pic>
      <p:sp>
        <p:nvSpPr>
          <p:cNvPr id="13" name="TextBox 12">
            <a:extLst>
              <a:ext uri="{FF2B5EF4-FFF2-40B4-BE49-F238E27FC236}">
                <a16:creationId xmlns:a16="http://schemas.microsoft.com/office/drawing/2014/main" id="{7012C1F7-2528-D375-B896-EBC2379A74B4}"/>
              </a:ext>
            </a:extLst>
          </p:cNvPr>
          <p:cNvSpPr txBox="1"/>
          <p:nvPr/>
        </p:nvSpPr>
        <p:spPr>
          <a:xfrm>
            <a:off x="2317238" y="2907086"/>
            <a:ext cx="3702562" cy="461589"/>
          </a:xfrm>
          <a:prstGeom prst="rect">
            <a:avLst/>
          </a:prstGeom>
        </p:spPr>
        <p:txBody>
          <a:bodyPr/>
          <a:lstStyle>
            <a:lvl1pPr marL="0" indent="0" algn="l" defTabSz="415869" rtl="0" eaLnBrk="1" latinLnBrk="0" hangingPunct="1">
              <a:lnSpc>
                <a:spcPct val="90000"/>
              </a:lnSpc>
              <a:spcBef>
                <a:spcPts val="455"/>
              </a:spcBef>
              <a:buFont typeface="Arial" panose="020B0604020202020204" pitchFamily="34" charset="0"/>
              <a:buNone/>
              <a:defRPr sz="1600" b="0" i="0" u="sng" kern="1200">
                <a:solidFill>
                  <a:srgbClr val="003C3B"/>
                </a:solidFill>
                <a:latin typeface="Outfit" pitchFamily="2"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r>
              <a:rPr lang="en-GB" u="none">
                <a:solidFill>
                  <a:srgbClr val="00C896"/>
                </a:solidFill>
              </a:rPr>
              <a:t>(describes the way in which a collection of data items is organised and stored)</a:t>
            </a:r>
          </a:p>
        </p:txBody>
      </p:sp>
    </p:spTree>
    <p:extLst>
      <p:ext uri="{BB962C8B-B14F-4D97-AF65-F5344CB8AC3E}">
        <p14:creationId xmlns:p14="http://schemas.microsoft.com/office/powerpoint/2010/main" val="3952593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Monitor with solid fill">
            <a:extLst>
              <a:ext uri="{FF2B5EF4-FFF2-40B4-BE49-F238E27FC236}">
                <a16:creationId xmlns:a16="http://schemas.microsoft.com/office/drawing/2014/main" id="{A68F44F3-693E-87AF-06EB-F5A182081D9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2130425"/>
            <a:ext cx="914400" cy="914400"/>
          </a:xfrm>
          <a:prstGeom prst="rect">
            <a:avLst/>
          </a:prstGeom>
        </p:spPr>
      </p:pic>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4202673" cy="376349"/>
          </a:xfrm>
        </p:spPr>
        <p:txBody>
          <a:bodyPr/>
          <a:lstStyle/>
          <a:p>
            <a:pPr marL="0" indent="0">
              <a:buNone/>
            </a:pPr>
            <a:r>
              <a:rPr lang="en-GB" sz="1600" u="sng"/>
              <a:t>Decide on the tools and technologies needed</a:t>
            </a:r>
          </a:p>
          <a:p>
            <a:endParaRPr lang="en-GB"/>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p:txBody>
          <a:bodyPr/>
          <a:lstStyle/>
          <a:p>
            <a:r>
              <a:rPr lang="en-GB"/>
              <a:t>Problem Solving - Fundamentals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4">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7" name="TextBox 6">
            <a:extLst>
              <a:ext uri="{FF2B5EF4-FFF2-40B4-BE49-F238E27FC236}">
                <a16:creationId xmlns:a16="http://schemas.microsoft.com/office/drawing/2014/main" id="{ECD8B90C-839F-D98D-3D97-7D299A735DCD}"/>
              </a:ext>
            </a:extLst>
          </p:cNvPr>
          <p:cNvSpPr txBox="1"/>
          <p:nvPr/>
        </p:nvSpPr>
        <p:spPr>
          <a:xfrm>
            <a:off x="1758438" y="1806575"/>
            <a:ext cx="6693412" cy="1238250"/>
          </a:xfrm>
          <a:prstGeom prst="rect">
            <a:avLst/>
          </a:prstGeom>
        </p:spPr>
        <p:txBody>
          <a:bodyPr/>
          <a:lstStyle>
            <a:lvl1pPr marL="0" indent="0" algn="l" defTabSz="415869" rtl="0" eaLnBrk="1" latinLnBrk="0" hangingPunct="1">
              <a:lnSpc>
                <a:spcPct val="90000"/>
              </a:lnSpc>
              <a:spcBef>
                <a:spcPts val="455"/>
              </a:spcBef>
              <a:buFont typeface="Arial" panose="020B0604020202020204" pitchFamily="34" charset="0"/>
              <a:buNone/>
              <a:defRPr sz="1600" b="0" i="0" u="sng" kern="1200">
                <a:solidFill>
                  <a:srgbClr val="003C3B"/>
                </a:solidFill>
                <a:latin typeface="Outfit" pitchFamily="2"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r>
              <a:rPr lang="en-GB" u="none"/>
              <a:t>To do so, we can ask the following questions:</a:t>
            </a:r>
          </a:p>
          <a:p>
            <a:pPr marL="285750" indent="-285750">
              <a:buFont typeface="Arial" panose="020B0604020202020204" pitchFamily="34" charset="0"/>
              <a:buChar char="•"/>
            </a:pPr>
            <a:r>
              <a:rPr lang="en-GB" u="none"/>
              <a:t>What are the most suited?</a:t>
            </a:r>
          </a:p>
          <a:p>
            <a:pPr marL="285750" indent="-285750">
              <a:buFont typeface="Arial" panose="020B0604020202020204" pitchFamily="34" charset="0"/>
              <a:buChar char="•"/>
            </a:pPr>
            <a:r>
              <a:rPr lang="en-GB" u="none"/>
              <a:t>What are we already comfortable using?</a:t>
            </a:r>
          </a:p>
          <a:p>
            <a:pPr marL="285750" indent="-285750">
              <a:buFont typeface="Arial" panose="020B0604020202020204" pitchFamily="34" charset="0"/>
              <a:buChar char="•"/>
            </a:pPr>
            <a:r>
              <a:rPr lang="en-GB" u="none"/>
              <a:t>What will promote reusability?</a:t>
            </a:r>
          </a:p>
          <a:p>
            <a:pPr marL="285750" indent="-285750">
              <a:buFont typeface="Arial" panose="020B0604020202020204" pitchFamily="34" charset="0"/>
              <a:buChar char="•"/>
            </a:pPr>
            <a:r>
              <a:rPr lang="en-GB" u="none"/>
              <a:t>What will aid development?</a:t>
            </a:r>
          </a:p>
        </p:txBody>
      </p:sp>
    </p:spTree>
    <p:extLst>
      <p:ext uri="{BB962C8B-B14F-4D97-AF65-F5344CB8AC3E}">
        <p14:creationId xmlns:p14="http://schemas.microsoft.com/office/powerpoint/2010/main" val="2938166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Share with solid fill">
            <a:extLst>
              <a:ext uri="{FF2B5EF4-FFF2-40B4-BE49-F238E27FC236}">
                <a16:creationId xmlns:a16="http://schemas.microsoft.com/office/drawing/2014/main" id="{89DEAF04-9FE2-52D1-3EC2-7E5023476CB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2114550"/>
            <a:ext cx="914400" cy="914400"/>
          </a:xfrm>
          <a:prstGeom prst="rect">
            <a:avLst/>
          </a:prstGeom>
        </p:spPr>
      </p:pic>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4907524" cy="376349"/>
          </a:xfrm>
        </p:spPr>
        <p:txBody>
          <a:bodyPr/>
          <a:lstStyle/>
          <a:p>
            <a:pPr marL="0" indent="0">
              <a:buNone/>
            </a:pPr>
            <a:r>
              <a:rPr lang="en-GB" sz="1600" u="sng"/>
              <a:t>Design for potential change and sharing with others</a:t>
            </a:r>
          </a:p>
          <a:p>
            <a:endParaRPr lang="en-GB"/>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p:txBody>
          <a:bodyPr/>
          <a:lstStyle/>
          <a:p>
            <a:r>
              <a:rPr lang="en-GB"/>
              <a:t>Problem Solving - Fundamentals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4">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7" name="TextBox 6">
            <a:extLst>
              <a:ext uri="{FF2B5EF4-FFF2-40B4-BE49-F238E27FC236}">
                <a16:creationId xmlns:a16="http://schemas.microsoft.com/office/drawing/2014/main" id="{ECD8B90C-839F-D98D-3D97-7D299A735DCD}"/>
              </a:ext>
            </a:extLst>
          </p:cNvPr>
          <p:cNvSpPr txBox="1"/>
          <p:nvPr/>
        </p:nvSpPr>
        <p:spPr>
          <a:xfrm>
            <a:off x="1758438" y="1806575"/>
            <a:ext cx="6693412" cy="2062274"/>
          </a:xfrm>
          <a:prstGeom prst="rect">
            <a:avLst/>
          </a:prstGeom>
        </p:spPr>
        <p:txBody>
          <a:bodyPr/>
          <a:lstStyle>
            <a:lvl1pPr marL="0" indent="0" algn="l" defTabSz="415869" rtl="0" eaLnBrk="1" latinLnBrk="0" hangingPunct="1">
              <a:lnSpc>
                <a:spcPct val="90000"/>
              </a:lnSpc>
              <a:spcBef>
                <a:spcPts val="455"/>
              </a:spcBef>
              <a:buFont typeface="Arial" panose="020B0604020202020204" pitchFamily="34" charset="0"/>
              <a:buNone/>
              <a:defRPr sz="1600" b="0" i="0" u="sng" kern="1200">
                <a:solidFill>
                  <a:srgbClr val="003C3B"/>
                </a:solidFill>
                <a:latin typeface="Outfit" pitchFamily="2"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pPr marL="285750" indent="-285750">
              <a:buFont typeface="Arial" panose="020B0604020202020204" pitchFamily="34" charset="0"/>
              <a:buChar char="•"/>
            </a:pPr>
            <a:r>
              <a:rPr lang="en-GB" u="none"/>
              <a:t>It is important we take time upfront to design our software to be easily modifiable and extendable.</a:t>
            </a:r>
          </a:p>
          <a:p>
            <a:pPr marL="285750" indent="-285750">
              <a:buFont typeface="Arial" panose="020B0604020202020204" pitchFamily="34" charset="0"/>
              <a:buChar char="•"/>
            </a:pPr>
            <a:r>
              <a:rPr lang="en-GB" u="none"/>
              <a:t>Implementing quick and easy solutions can result in our software becoming messy and complex.</a:t>
            </a:r>
          </a:p>
          <a:p>
            <a:pPr marL="285750" indent="-285750">
              <a:buFont typeface="Arial" panose="020B0604020202020204" pitchFamily="34" charset="0"/>
              <a:buChar char="•"/>
            </a:pPr>
            <a:r>
              <a:rPr lang="en-GB" u="none"/>
              <a:t>Good code should do what was intended while being readable, understandable and not overly complicated.</a:t>
            </a:r>
          </a:p>
          <a:p>
            <a:pPr marL="285750" indent="-285750">
              <a:buFont typeface="Arial" panose="020B0604020202020204" pitchFamily="34" charset="0"/>
              <a:buChar char="•"/>
            </a:pPr>
            <a:r>
              <a:rPr lang="en-GB" u="none"/>
              <a:t>With practice, it will become easier to follow “best practices” and assess how much time and effort we should put into doing so.</a:t>
            </a:r>
          </a:p>
        </p:txBody>
      </p:sp>
    </p:spTree>
    <p:extLst>
      <p:ext uri="{BB962C8B-B14F-4D97-AF65-F5344CB8AC3E}">
        <p14:creationId xmlns:p14="http://schemas.microsoft.com/office/powerpoint/2010/main" val="633685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Chat with solid fill">
            <a:extLst>
              <a:ext uri="{FF2B5EF4-FFF2-40B4-BE49-F238E27FC236}">
                <a16:creationId xmlns:a16="http://schemas.microsoft.com/office/drawing/2014/main" id="{68BF4011-0201-8EC0-97B0-DD7576C06E9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019" y="2114550"/>
            <a:ext cx="914400" cy="914400"/>
          </a:xfrm>
          <a:prstGeom prst="rect">
            <a:avLst/>
          </a:prstGeom>
        </p:spPr>
      </p:pic>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3554974" cy="376349"/>
          </a:xfrm>
        </p:spPr>
        <p:txBody>
          <a:bodyPr/>
          <a:lstStyle/>
          <a:p>
            <a:pPr marL="0" indent="0">
              <a:buNone/>
            </a:pPr>
            <a:r>
              <a:rPr lang="en-GB" sz="1600" u="sng"/>
              <a:t>Often two heads are better than one</a:t>
            </a:r>
          </a:p>
          <a:p>
            <a:endParaRPr lang="en-GB"/>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p:txBody>
          <a:bodyPr/>
          <a:lstStyle/>
          <a:p>
            <a:r>
              <a:rPr lang="en-GB"/>
              <a:t>Problem Solving - Fundamentals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4">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7" name="TextBox 6">
            <a:extLst>
              <a:ext uri="{FF2B5EF4-FFF2-40B4-BE49-F238E27FC236}">
                <a16:creationId xmlns:a16="http://schemas.microsoft.com/office/drawing/2014/main" id="{ECD8B90C-839F-D98D-3D97-7D299A735DCD}"/>
              </a:ext>
            </a:extLst>
          </p:cNvPr>
          <p:cNvSpPr txBox="1"/>
          <p:nvPr/>
        </p:nvSpPr>
        <p:spPr>
          <a:xfrm>
            <a:off x="1758438" y="1806575"/>
            <a:ext cx="6693412" cy="1584325"/>
          </a:xfrm>
          <a:prstGeom prst="rect">
            <a:avLst/>
          </a:prstGeom>
        </p:spPr>
        <p:txBody>
          <a:bodyPr/>
          <a:lstStyle>
            <a:lvl1pPr marL="0" indent="0" algn="l" defTabSz="415869" rtl="0" eaLnBrk="1" latinLnBrk="0" hangingPunct="1">
              <a:lnSpc>
                <a:spcPct val="90000"/>
              </a:lnSpc>
              <a:spcBef>
                <a:spcPts val="455"/>
              </a:spcBef>
              <a:buFont typeface="Arial" panose="020B0604020202020204" pitchFamily="34" charset="0"/>
              <a:buNone/>
              <a:defRPr sz="1600" b="0" i="0" u="sng" kern="1200">
                <a:solidFill>
                  <a:srgbClr val="003C3B"/>
                </a:solidFill>
                <a:latin typeface="Outfit" pitchFamily="2"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pPr marL="285750" indent="-285750">
              <a:buFont typeface="Arial" panose="020B0604020202020204" pitchFamily="34" charset="0"/>
              <a:buChar char="•"/>
            </a:pPr>
            <a:r>
              <a:rPr lang="en-GB" u="none"/>
              <a:t>Taking time to discuss our problem with a colleague or collaborator can prove invaluable.</a:t>
            </a:r>
          </a:p>
          <a:p>
            <a:pPr marL="285750" indent="-285750">
              <a:buFont typeface="Arial" panose="020B0604020202020204" pitchFamily="34" charset="0"/>
              <a:buChar char="•"/>
            </a:pPr>
            <a:r>
              <a:rPr lang="en-GB" u="none"/>
              <a:t>If collaborating in an official capacity, it can be useful to agree on terminology and programming conventions.</a:t>
            </a:r>
          </a:p>
          <a:p>
            <a:pPr marL="285750" indent="-285750">
              <a:buFont typeface="Arial" panose="020B0604020202020204" pitchFamily="34" charset="0"/>
              <a:buChar char="•"/>
            </a:pPr>
            <a:r>
              <a:rPr lang="en-GB" u="none"/>
              <a:t>It is often best to avoid having a single person as the sole knowledge holder of a codebase.</a:t>
            </a:r>
          </a:p>
        </p:txBody>
      </p:sp>
    </p:spTree>
    <p:extLst>
      <p:ext uri="{BB962C8B-B14F-4D97-AF65-F5344CB8AC3E}">
        <p14:creationId xmlns:p14="http://schemas.microsoft.com/office/powerpoint/2010/main" val="1657198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F164A369-23E0-996F-CF61-CAF2A3BDEFC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5" name="Title 1">
            <a:extLst>
              <a:ext uri="{FF2B5EF4-FFF2-40B4-BE49-F238E27FC236}">
                <a16:creationId xmlns:a16="http://schemas.microsoft.com/office/drawing/2014/main" id="{B433F819-C850-F8F7-B327-F1948CCB68C8}"/>
              </a:ext>
            </a:extLst>
          </p:cNvPr>
          <p:cNvSpPr>
            <a:spLocks noGrp="1"/>
          </p:cNvSpPr>
          <p:nvPr>
            <p:ph type="title"/>
          </p:nvPr>
        </p:nvSpPr>
        <p:spPr>
          <a:xfrm>
            <a:off x="106473" y="1646578"/>
            <a:ext cx="4543611" cy="1659837"/>
          </a:xfrm>
        </p:spPr>
        <p:txBody>
          <a:bodyPr/>
          <a:lstStyle/>
          <a:p>
            <a:pPr algn="ctr"/>
            <a:r>
              <a:rPr lang="en-GB"/>
              <a:t>Episode 4: Virtual Environments &amp; Dependency Managers</a:t>
            </a:r>
          </a:p>
        </p:txBody>
      </p:sp>
      <p:pic>
        <p:nvPicPr>
          <p:cNvPr id="7" name="Picture 6">
            <a:extLst>
              <a:ext uri="{FF2B5EF4-FFF2-40B4-BE49-F238E27FC236}">
                <a16:creationId xmlns:a16="http://schemas.microsoft.com/office/drawing/2014/main" id="{3798D9DD-3607-9761-1476-864AEA422F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36317" y="907773"/>
            <a:ext cx="3145194" cy="2513496"/>
          </a:xfrm>
          <a:prstGeom prst="rect">
            <a:avLst/>
          </a:prstGeom>
        </p:spPr>
      </p:pic>
      <p:cxnSp>
        <p:nvCxnSpPr>
          <p:cNvPr id="9" name="Straight Connector 8">
            <a:extLst>
              <a:ext uri="{FF2B5EF4-FFF2-40B4-BE49-F238E27FC236}">
                <a16:creationId xmlns:a16="http://schemas.microsoft.com/office/drawing/2014/main" id="{163F6AEA-5A5C-2D43-F589-F86ADDE01A36}"/>
              </a:ext>
            </a:extLst>
          </p:cNvPr>
          <p:cNvCxnSpPr>
            <a:cxnSpLocks/>
          </p:cNvCxnSpPr>
          <p:nvPr/>
        </p:nvCxnSpPr>
        <p:spPr>
          <a:xfrm>
            <a:off x="4683215" y="791072"/>
            <a:ext cx="0" cy="3114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77E3640-4CF9-7846-FBBE-AFFBF857CFB0}"/>
              </a:ext>
            </a:extLst>
          </p:cNvPr>
          <p:cNvSpPr txBox="1"/>
          <p:nvPr/>
        </p:nvSpPr>
        <p:spPr>
          <a:xfrm>
            <a:off x="4920604" y="3421269"/>
            <a:ext cx="3896139" cy="338554"/>
          </a:xfrm>
          <a:prstGeom prst="rect">
            <a:avLst/>
          </a:prstGeom>
          <a:noFill/>
        </p:spPr>
        <p:txBody>
          <a:bodyPr wrap="square" rtlCol="0">
            <a:spAutoFit/>
          </a:bodyPr>
          <a:lstStyle/>
          <a:p>
            <a:pPr algn="ctr"/>
            <a:r>
              <a:rPr lang="en-GB" sz="800">
                <a:solidFill>
                  <a:srgbClr val="003C3B"/>
                </a:solidFill>
                <a:latin typeface="Outfit" pitchFamily="2" charset="0"/>
              </a:rPr>
              <a:t>This image was created by </a:t>
            </a:r>
            <a:r>
              <a:rPr lang="en-GB" sz="800">
                <a:solidFill>
                  <a:srgbClr val="003C3B"/>
                </a:solidFill>
                <a:latin typeface="Outfit" pitchFamily="2" charset="0"/>
                <a:hlinkClick r:id="rId5">
                  <a:extLst>
                    <a:ext uri="{A12FA001-AC4F-418D-AE19-62706E023703}">
                      <ahyp:hlinkClr xmlns:ahyp="http://schemas.microsoft.com/office/drawing/2018/hyperlinkcolor" val="tx"/>
                    </a:ext>
                  </a:extLst>
                </a:hlinkClick>
              </a:rPr>
              <a:t>Scriberia</a:t>
            </a:r>
            <a:r>
              <a:rPr lang="en-GB" sz="800">
                <a:solidFill>
                  <a:srgbClr val="003C3B"/>
                </a:solidFill>
                <a:latin typeface="Outfit" pitchFamily="2" charset="0"/>
              </a:rPr>
              <a:t> for The Turing Way community and is used under CC-BY licence. </a:t>
            </a:r>
            <a:r>
              <a:rPr lang="en-GB" sz="800">
                <a:solidFill>
                  <a:srgbClr val="003C3B"/>
                </a:solidFill>
                <a:latin typeface="Outfit" pitchFamily="2" charset="0"/>
                <a:hlinkClick r:id="rId6">
                  <a:extLst>
                    <a:ext uri="{A12FA001-AC4F-418D-AE19-62706E023703}">
                      <ahyp:hlinkClr xmlns:ahyp="http://schemas.microsoft.com/office/drawing/2018/hyperlinkcolor" val="tx"/>
                    </a:ext>
                  </a:extLst>
                </a:hlinkClick>
              </a:rPr>
              <a:t>http://doi.org/10.5281/zenodo.4323154</a:t>
            </a:r>
            <a:endParaRPr lang="en-GB" sz="800">
              <a:solidFill>
                <a:srgbClr val="003C3B"/>
              </a:solidFill>
              <a:latin typeface="Outfit" pitchFamily="2" charset="0"/>
            </a:endParaRPr>
          </a:p>
        </p:txBody>
      </p:sp>
    </p:spTree>
    <p:extLst>
      <p:ext uri="{BB962C8B-B14F-4D97-AF65-F5344CB8AC3E}">
        <p14:creationId xmlns:p14="http://schemas.microsoft.com/office/powerpoint/2010/main" val="3358102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7759581" cy="1481249"/>
          </a:xfrm>
        </p:spPr>
        <p:txBody>
          <a:bodyPr/>
          <a:lstStyle/>
          <a:p>
            <a:r>
              <a:rPr lang="en-GB"/>
              <a:t>The vast majority of code written requires external libraries that provide certain functionalities, sometimes even specific versions of them are needed.</a:t>
            </a:r>
          </a:p>
          <a:p>
            <a:r>
              <a:rPr lang="en-GB"/>
              <a:t>A </a:t>
            </a:r>
            <a:r>
              <a:rPr lang="en-GB">
                <a:solidFill>
                  <a:srgbClr val="00C896"/>
                </a:solidFill>
              </a:rPr>
              <a:t>dependency manager</a:t>
            </a:r>
            <a:r>
              <a:rPr lang="en-GB"/>
              <a:t> enables us to specify the versions of each dependency we need and installs these dependencies for us.</a:t>
            </a:r>
          </a:p>
          <a:p>
            <a:r>
              <a:rPr lang="en-GB"/>
              <a:t>A </a:t>
            </a:r>
            <a:r>
              <a:rPr lang="en-GB">
                <a:solidFill>
                  <a:srgbClr val="00C896"/>
                </a:solidFill>
              </a:rPr>
              <a:t>virtual environment</a:t>
            </a:r>
            <a:r>
              <a:rPr lang="en-GB"/>
              <a:t> can be used to isolate dependencies for a specific project, making it easier to develop, run, test and share code.</a:t>
            </a:r>
          </a:p>
          <a:p>
            <a:pPr marL="0" indent="0">
              <a:buNone/>
            </a:pPr>
            <a:endParaRPr lang="en-GB"/>
          </a:p>
          <a:p>
            <a:pPr marL="0" indent="0">
              <a:buNone/>
            </a:pPr>
            <a:endParaRPr lang="en-GB"/>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a:xfrm>
            <a:off x="390120" y="470470"/>
            <a:ext cx="8125230" cy="461925"/>
          </a:xfrm>
        </p:spPr>
        <p:txBody>
          <a:bodyPr/>
          <a:lstStyle/>
          <a:p>
            <a:r>
              <a:rPr lang="en-GB"/>
              <a:t>Virtual Environments &amp; Dependency Managers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graphicFrame>
        <p:nvGraphicFramePr>
          <p:cNvPr id="6" name="Table 6">
            <a:extLst>
              <a:ext uri="{FF2B5EF4-FFF2-40B4-BE49-F238E27FC236}">
                <a16:creationId xmlns:a16="http://schemas.microsoft.com/office/drawing/2014/main" id="{ED02C037-24B7-84E7-54AF-F943E7504B03}"/>
              </a:ext>
            </a:extLst>
          </p:cNvPr>
          <p:cNvGraphicFramePr>
            <a:graphicFrameLocks noGrp="1"/>
          </p:cNvGraphicFramePr>
          <p:nvPr>
            <p:extLst>
              <p:ext uri="{D42A27DB-BD31-4B8C-83A1-F6EECF244321}">
                <p14:modId xmlns:p14="http://schemas.microsoft.com/office/powerpoint/2010/main" val="3256073161"/>
              </p:ext>
            </p:extLst>
          </p:nvPr>
        </p:nvGraphicFramePr>
        <p:xfrm>
          <a:off x="1882906" y="2950294"/>
          <a:ext cx="4818684" cy="918555"/>
        </p:xfrm>
        <a:graphic>
          <a:graphicData uri="http://schemas.openxmlformats.org/drawingml/2006/table">
            <a:tbl>
              <a:tblPr firstRow="1" firstCol="1">
                <a:tableStyleId>{F5AB1C69-6EDB-4FF4-983F-18BD219EF322}</a:tableStyleId>
              </a:tblPr>
              <a:tblGrid>
                <a:gridCol w="1606228">
                  <a:extLst>
                    <a:ext uri="{9D8B030D-6E8A-4147-A177-3AD203B41FA5}">
                      <a16:colId xmlns:a16="http://schemas.microsoft.com/office/drawing/2014/main" val="1800405076"/>
                    </a:ext>
                  </a:extLst>
                </a:gridCol>
                <a:gridCol w="1606228">
                  <a:extLst>
                    <a:ext uri="{9D8B030D-6E8A-4147-A177-3AD203B41FA5}">
                      <a16:colId xmlns:a16="http://schemas.microsoft.com/office/drawing/2014/main" val="651639930"/>
                    </a:ext>
                  </a:extLst>
                </a:gridCol>
                <a:gridCol w="1606228">
                  <a:extLst>
                    <a:ext uri="{9D8B030D-6E8A-4147-A177-3AD203B41FA5}">
                      <a16:colId xmlns:a16="http://schemas.microsoft.com/office/drawing/2014/main" val="581687235"/>
                    </a:ext>
                  </a:extLst>
                </a:gridCol>
              </a:tblGrid>
              <a:tr h="209112">
                <a:tc>
                  <a:txBody>
                    <a:bodyPr/>
                    <a:lstStyle/>
                    <a:p>
                      <a:endParaRPr lang="en-GB">
                        <a:latin typeface="Outfit" pitchFamily="2" charset="0"/>
                      </a:endParaRPr>
                    </a:p>
                  </a:txBody>
                  <a:tcPr>
                    <a:pattFill prst="dkUpDiag">
                      <a:fgClr>
                        <a:schemeClr val="accent3"/>
                      </a:fgClr>
                      <a:bgClr>
                        <a:schemeClr val="bg1"/>
                      </a:bgClr>
                    </a:pattFill>
                  </a:tcPr>
                </a:tc>
                <a:tc>
                  <a:txBody>
                    <a:bodyPr/>
                    <a:lstStyle/>
                    <a:p>
                      <a:pPr algn="ctr"/>
                      <a:r>
                        <a:rPr lang="en-GB">
                          <a:latin typeface="Outfit" pitchFamily="2" charset="0"/>
                        </a:rPr>
                        <a:t>Python</a:t>
                      </a:r>
                    </a:p>
                  </a:txBody>
                  <a:tcPr/>
                </a:tc>
                <a:tc>
                  <a:txBody>
                    <a:bodyPr/>
                    <a:lstStyle/>
                    <a:p>
                      <a:pPr algn="ctr"/>
                      <a:r>
                        <a:rPr lang="en-GB">
                          <a:latin typeface="Outfit" pitchFamily="2" charset="0"/>
                        </a:rPr>
                        <a:t>R</a:t>
                      </a:r>
                    </a:p>
                  </a:txBody>
                  <a:tcPr/>
                </a:tc>
                <a:extLst>
                  <a:ext uri="{0D108BD9-81ED-4DB2-BD59-A6C34878D82A}">
                    <a16:rowId xmlns:a16="http://schemas.microsoft.com/office/drawing/2014/main" val="663761674"/>
                  </a:ext>
                </a:extLst>
              </a:tr>
              <a:tr h="209112">
                <a:tc>
                  <a:txBody>
                    <a:bodyPr/>
                    <a:lstStyle/>
                    <a:p>
                      <a:pPr algn="r"/>
                      <a:r>
                        <a:rPr lang="en-GB">
                          <a:latin typeface="Outfit" pitchFamily="2" charset="0"/>
                        </a:rPr>
                        <a:t>Example Dependency</a:t>
                      </a:r>
                    </a:p>
                  </a:txBody>
                  <a:tcPr/>
                </a:tc>
                <a:tc>
                  <a:txBody>
                    <a:bodyPr/>
                    <a:lstStyle/>
                    <a:p>
                      <a:pPr algn="ctr"/>
                      <a:r>
                        <a:rPr lang="en-GB" b="0" i="0">
                          <a:latin typeface="Courier New" panose="02070309020205020404" pitchFamily="49" charset="0"/>
                          <a:cs typeface="Courier New" panose="02070309020205020404" pitchFamily="49" charset="0"/>
                        </a:rPr>
                        <a:t>matplotlib</a:t>
                      </a:r>
                    </a:p>
                  </a:txBody>
                  <a:tcPr/>
                </a:tc>
                <a:tc>
                  <a:txBody>
                    <a:bodyPr/>
                    <a:lstStyle/>
                    <a:p>
                      <a:pPr algn="ctr"/>
                      <a:r>
                        <a:rPr lang="en-GB" b="0" i="0">
                          <a:latin typeface="Courier New" panose="02070309020205020404" pitchFamily="49" charset="0"/>
                          <a:cs typeface="Courier New" panose="02070309020205020404" pitchFamily="49" charset="0"/>
                        </a:rPr>
                        <a:t>ggplot2</a:t>
                      </a:r>
                    </a:p>
                  </a:txBody>
                  <a:tcPr/>
                </a:tc>
                <a:extLst>
                  <a:ext uri="{0D108BD9-81ED-4DB2-BD59-A6C34878D82A}">
                    <a16:rowId xmlns:a16="http://schemas.microsoft.com/office/drawing/2014/main" val="1265017828"/>
                  </a:ext>
                </a:extLst>
              </a:tr>
              <a:tr h="209112">
                <a:tc>
                  <a:txBody>
                    <a:bodyPr/>
                    <a:lstStyle/>
                    <a:p>
                      <a:pPr algn="r"/>
                      <a:r>
                        <a:rPr lang="en-GB">
                          <a:latin typeface="Outfit" pitchFamily="2" charset="0"/>
                        </a:rPr>
                        <a:t>Dependency Manager</a:t>
                      </a:r>
                    </a:p>
                  </a:txBody>
                  <a:tcPr/>
                </a:tc>
                <a:tc>
                  <a:txBody>
                    <a:bodyPr/>
                    <a:lstStyle/>
                    <a:p>
                      <a:pPr algn="ctr"/>
                      <a:r>
                        <a:rPr lang="en-GB" b="0" i="0">
                          <a:latin typeface="Courier New" panose="02070309020205020404" pitchFamily="49" charset="0"/>
                          <a:cs typeface="Courier New" panose="02070309020205020404" pitchFamily="49" charset="0"/>
                        </a:rPr>
                        <a:t>pip</a:t>
                      </a:r>
                    </a:p>
                  </a:txBody>
                  <a:tcPr/>
                </a:tc>
                <a:tc>
                  <a:txBody>
                    <a:bodyPr/>
                    <a:lstStyle/>
                    <a:p>
                      <a:pPr algn="ctr"/>
                      <a:r>
                        <a:rPr lang="en-GB" b="0" i="0">
                          <a:latin typeface="Courier New" panose="02070309020205020404" pitchFamily="49" charset="0"/>
                          <a:cs typeface="Courier New" panose="02070309020205020404" pitchFamily="49" charset="0"/>
                        </a:rPr>
                        <a:t>install.packages()</a:t>
                      </a:r>
                    </a:p>
                  </a:txBody>
                  <a:tcPr/>
                </a:tc>
                <a:extLst>
                  <a:ext uri="{0D108BD9-81ED-4DB2-BD59-A6C34878D82A}">
                    <a16:rowId xmlns:a16="http://schemas.microsoft.com/office/drawing/2014/main" val="562883517"/>
                  </a:ext>
                </a:extLst>
              </a:tr>
              <a:tr h="269712">
                <a:tc>
                  <a:txBody>
                    <a:bodyPr/>
                    <a:lstStyle/>
                    <a:p>
                      <a:pPr algn="r"/>
                      <a:r>
                        <a:rPr lang="en-GB">
                          <a:latin typeface="Outfit" pitchFamily="2" charset="0"/>
                        </a:rPr>
                        <a:t>Virtual Environment Library</a:t>
                      </a:r>
                    </a:p>
                  </a:txBody>
                  <a:tcPr/>
                </a:tc>
                <a:tc>
                  <a:txBody>
                    <a:bodyPr/>
                    <a:lstStyle/>
                    <a:p>
                      <a:pPr algn="ctr"/>
                      <a:r>
                        <a:rPr lang="en-GB" b="0" i="0">
                          <a:latin typeface="Courier New" panose="02070309020205020404" pitchFamily="49" charset="0"/>
                          <a:cs typeface="Courier New" panose="02070309020205020404" pitchFamily="49" charset="0"/>
                        </a:rPr>
                        <a:t>venv</a:t>
                      </a:r>
                    </a:p>
                  </a:txBody>
                  <a:tcPr/>
                </a:tc>
                <a:tc>
                  <a:txBody>
                    <a:bodyPr/>
                    <a:lstStyle/>
                    <a:p>
                      <a:pPr algn="ctr"/>
                      <a:r>
                        <a:rPr lang="en-GB" b="0" i="0">
                          <a:latin typeface="Courier New" panose="02070309020205020404" pitchFamily="49" charset="0"/>
                          <a:cs typeface="Courier New" panose="02070309020205020404" pitchFamily="49" charset="0"/>
                        </a:rPr>
                        <a:t>renv</a:t>
                      </a:r>
                    </a:p>
                  </a:txBody>
                  <a:tcPr/>
                </a:tc>
                <a:extLst>
                  <a:ext uri="{0D108BD9-81ED-4DB2-BD59-A6C34878D82A}">
                    <a16:rowId xmlns:a16="http://schemas.microsoft.com/office/drawing/2014/main" val="2126285439"/>
                  </a:ext>
                </a:extLst>
              </a:tr>
            </a:tbl>
          </a:graphicData>
        </a:graphic>
      </p:graphicFrame>
    </p:spTree>
    <p:extLst>
      <p:ext uri="{BB962C8B-B14F-4D97-AF65-F5344CB8AC3E}">
        <p14:creationId xmlns:p14="http://schemas.microsoft.com/office/powerpoint/2010/main" val="4046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F96654-F96F-2B41-522F-49980B3344C1}"/>
              </a:ext>
            </a:extLst>
          </p:cNvPr>
          <p:cNvSpPr>
            <a:spLocks noGrp="1"/>
          </p:cNvSpPr>
          <p:nvPr>
            <p:ph idx="1"/>
          </p:nvPr>
        </p:nvSpPr>
        <p:spPr>
          <a:xfrm>
            <a:off x="426476" y="1274652"/>
            <a:ext cx="4529837" cy="1395662"/>
          </a:xfrm>
          <a:ln w="25400">
            <a:noFill/>
          </a:ln>
        </p:spPr>
        <p:txBody>
          <a:bodyPr/>
          <a:lstStyle/>
          <a:p>
            <a:pPr marL="0" indent="0">
              <a:buNone/>
            </a:pPr>
            <a:r>
              <a:rPr lang="en-GB" u="sng"/>
              <a:t>Today:</a:t>
            </a:r>
          </a:p>
          <a:p>
            <a:r>
              <a:rPr lang="en-GB"/>
              <a:t>Software Development Life Cycle &amp; Methodologies</a:t>
            </a:r>
          </a:p>
          <a:p>
            <a:r>
              <a:rPr lang="en-GB"/>
              <a:t>Data Management</a:t>
            </a:r>
          </a:p>
          <a:p>
            <a:r>
              <a:rPr lang="en-GB"/>
              <a:t>Problem Solving</a:t>
            </a:r>
          </a:p>
          <a:p>
            <a:r>
              <a:rPr lang="en-GB"/>
              <a:t>Virtual Environments &amp; Dependency Managers</a:t>
            </a:r>
          </a:p>
        </p:txBody>
      </p:sp>
      <p:sp>
        <p:nvSpPr>
          <p:cNvPr id="3" name="Title 2">
            <a:extLst>
              <a:ext uri="{FF2B5EF4-FFF2-40B4-BE49-F238E27FC236}">
                <a16:creationId xmlns:a16="http://schemas.microsoft.com/office/drawing/2014/main" id="{D008C1E4-9ABE-F5E4-8938-57613D2892DB}"/>
              </a:ext>
            </a:extLst>
          </p:cNvPr>
          <p:cNvSpPr>
            <a:spLocks noGrp="1"/>
          </p:cNvSpPr>
          <p:nvPr>
            <p:ph type="title"/>
          </p:nvPr>
        </p:nvSpPr>
        <p:spPr/>
        <p:txBody>
          <a:bodyPr/>
          <a:lstStyle/>
          <a:p>
            <a:r>
              <a:rPr lang="en-GB"/>
              <a:t>Session Topics</a:t>
            </a:r>
          </a:p>
        </p:txBody>
      </p:sp>
      <p:pic>
        <p:nvPicPr>
          <p:cNvPr id="4" name="Picture 3" descr="Shape&#10;&#10;Description automatically generated with medium confidence">
            <a:extLst>
              <a:ext uri="{FF2B5EF4-FFF2-40B4-BE49-F238E27FC236}">
                <a16:creationId xmlns:a16="http://schemas.microsoft.com/office/drawing/2014/main" id="{F164A369-23E0-996F-CF61-CAF2A3BDEFC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6" name="Content Placeholder 1">
            <a:extLst>
              <a:ext uri="{FF2B5EF4-FFF2-40B4-BE49-F238E27FC236}">
                <a16:creationId xmlns:a16="http://schemas.microsoft.com/office/drawing/2014/main" id="{4401B3B9-252B-A7C7-D646-FAB8B3C98BFB}"/>
              </a:ext>
            </a:extLst>
          </p:cNvPr>
          <p:cNvSpPr txBox="1">
            <a:spLocks/>
          </p:cNvSpPr>
          <p:nvPr/>
        </p:nvSpPr>
        <p:spPr>
          <a:xfrm>
            <a:off x="5241364" y="1274652"/>
            <a:ext cx="3278572" cy="1395662"/>
          </a:xfrm>
          <a:prstGeom prst="rect">
            <a:avLst/>
          </a:prstGeom>
          <a:ln w="25400">
            <a:noFill/>
          </a:ln>
        </p:spPr>
        <p:txBody>
          <a:bodyPr/>
          <a:lstStyle>
            <a:lvl1pPr marL="103967" indent="-103967" algn="l" defTabSz="415869" rtl="0" eaLnBrk="1" latinLnBrk="0" hangingPunct="1">
              <a:lnSpc>
                <a:spcPct val="90000"/>
              </a:lnSpc>
              <a:spcBef>
                <a:spcPts val="455"/>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1455" b="0" i="0" kern="1200">
                <a:solidFill>
                  <a:srgbClr val="003C3B"/>
                </a:solidFill>
                <a:latin typeface="Outfit" pitchFamily="2"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pPr marL="0" indent="0">
              <a:buNone/>
            </a:pPr>
            <a:r>
              <a:rPr lang="en-GB" sz="1455" u="sng" kern="1200">
                <a:solidFill>
                  <a:srgbClr val="003C3B"/>
                </a:solidFill>
                <a:latin typeface="Outfit" pitchFamily="2" charset="0"/>
                <a:cs typeface="+mn-cs"/>
              </a:rPr>
              <a:t>Next Week:</a:t>
            </a:r>
          </a:p>
          <a:p>
            <a:pPr marL="285750" indent="-285750">
              <a:buFont typeface="Arial" panose="020B0604020202020204" pitchFamily="34" charset="0"/>
              <a:buChar char="•"/>
            </a:pPr>
            <a:r>
              <a:rPr lang="en-GB" sz="1455" kern="1200">
                <a:solidFill>
                  <a:srgbClr val="003C3B"/>
                </a:solidFill>
                <a:latin typeface="Outfit" pitchFamily="2" charset="0"/>
                <a:cs typeface="+mn-cs"/>
              </a:rPr>
              <a:t>Version Control</a:t>
            </a:r>
          </a:p>
          <a:p>
            <a:pPr marL="285750" indent="-285750">
              <a:buFont typeface="Arial" panose="020B0604020202020204" pitchFamily="34" charset="0"/>
              <a:buChar char="•"/>
            </a:pPr>
            <a:r>
              <a:rPr lang="en-GB" sz="1455" kern="1200">
                <a:solidFill>
                  <a:srgbClr val="003C3B"/>
                </a:solidFill>
                <a:latin typeface="Outfit" pitchFamily="2" charset="0"/>
                <a:cs typeface="+mn-cs"/>
              </a:rPr>
              <a:t>Readable Code &amp; Documentation</a:t>
            </a:r>
          </a:p>
          <a:p>
            <a:pPr marL="285750" indent="-285750">
              <a:buFont typeface="Arial" panose="020B0604020202020204" pitchFamily="34" charset="0"/>
              <a:buChar char="•"/>
            </a:pPr>
            <a:r>
              <a:rPr lang="en-GB" sz="1455" kern="1200">
                <a:solidFill>
                  <a:srgbClr val="003C3B"/>
                </a:solidFill>
                <a:latin typeface="Outfit" pitchFamily="2" charset="0"/>
                <a:cs typeface="+mn-cs"/>
              </a:rPr>
              <a:t>Testing</a:t>
            </a:r>
          </a:p>
          <a:p>
            <a:pPr marL="285750" indent="-285750">
              <a:buFont typeface="Arial" panose="020B0604020202020204" pitchFamily="34" charset="0"/>
              <a:buChar char="•"/>
            </a:pPr>
            <a:r>
              <a:rPr lang="en-GB" sz="1455" kern="1200">
                <a:solidFill>
                  <a:srgbClr val="003C3B"/>
                </a:solidFill>
                <a:latin typeface="Outfit" pitchFamily="2" charset="0"/>
                <a:cs typeface="+mn-cs"/>
              </a:rPr>
              <a:t>Collaboration &amp; Reproducibility</a:t>
            </a:r>
          </a:p>
        </p:txBody>
      </p:sp>
    </p:spTree>
    <p:extLst>
      <p:ext uri="{BB962C8B-B14F-4D97-AF65-F5344CB8AC3E}">
        <p14:creationId xmlns:p14="http://schemas.microsoft.com/office/powerpoint/2010/main" val="1954445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7759581" cy="1481249"/>
          </a:xfrm>
          <a:ln w="22225">
            <a:solidFill>
              <a:srgbClr val="00C896"/>
            </a:solidFill>
          </a:ln>
        </p:spPr>
        <p:txBody>
          <a:bodyPr/>
          <a:lstStyle/>
          <a:p>
            <a:pPr marL="0" indent="0">
              <a:buNone/>
            </a:pPr>
            <a:r>
              <a:rPr lang="en-GB"/>
              <a:t>By managing the dependencies of our projects, we can:</a:t>
            </a:r>
          </a:p>
          <a:p>
            <a:r>
              <a:rPr lang="en-GB"/>
              <a:t>ensure each project has exactly the dependencies it needs and no more.</a:t>
            </a:r>
          </a:p>
          <a:p>
            <a:r>
              <a:rPr lang="en-GB"/>
              <a:t>keep track of each project’s required dependencies, along with their versions, ensuring code can be run by others on their own machines, promoting reproducibility.</a:t>
            </a:r>
          </a:p>
          <a:p>
            <a:r>
              <a:rPr lang="en-GB"/>
              <a:t>prevent conflicts between projects which may require different versions of the same dependency.</a:t>
            </a:r>
          </a:p>
          <a:p>
            <a:pPr marL="0" indent="0">
              <a:buNone/>
            </a:pPr>
            <a:endParaRPr lang="en-GB"/>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a:xfrm>
            <a:off x="390120" y="470470"/>
            <a:ext cx="8125230" cy="461925"/>
          </a:xfrm>
        </p:spPr>
        <p:txBody>
          <a:bodyPr/>
          <a:lstStyle/>
          <a:p>
            <a:r>
              <a:rPr lang="en-GB"/>
              <a:t>Virtual Environments &amp; Dependency Managers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5" name="Graphic 4" descr="Badge Tick with solid fill">
            <a:extLst>
              <a:ext uri="{FF2B5EF4-FFF2-40B4-BE49-F238E27FC236}">
                <a16:creationId xmlns:a16="http://schemas.microsoft.com/office/drawing/2014/main" id="{E48B1779-F306-DD62-8377-8220456D8A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3876" y="2396431"/>
            <a:ext cx="844362" cy="844362"/>
          </a:xfrm>
          <a:prstGeom prst="rect">
            <a:avLst/>
          </a:prstGeom>
        </p:spPr>
      </p:pic>
    </p:spTree>
    <p:extLst>
      <p:ext uri="{BB962C8B-B14F-4D97-AF65-F5344CB8AC3E}">
        <p14:creationId xmlns:p14="http://schemas.microsoft.com/office/powerpoint/2010/main" val="913111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7885674" cy="2763949"/>
          </a:xfrm>
        </p:spPr>
        <p:txBody>
          <a:bodyPr/>
          <a:lstStyle/>
          <a:p>
            <a:pPr marL="0" indent="0">
              <a:buNone/>
            </a:pPr>
            <a:r>
              <a:rPr lang="en-GB" u="sng"/>
              <a:t>Creating a virtual environment</a:t>
            </a:r>
            <a:endParaRPr lang="en-GB"/>
          </a:p>
          <a:p>
            <a:r>
              <a:rPr lang="en-GB"/>
              <a:t>We need to open our terminal or command prompt and navigate to our project’s directory.</a:t>
            </a:r>
          </a:p>
          <a:p>
            <a:r>
              <a:rPr lang="en-GB"/>
              <a:t>A new virtual environment can be created by running:</a:t>
            </a:r>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a:xfrm>
            <a:off x="390120" y="470470"/>
            <a:ext cx="8125230" cy="461925"/>
          </a:xfrm>
        </p:spPr>
        <p:txBody>
          <a:bodyPr/>
          <a:lstStyle/>
          <a:p>
            <a:r>
              <a:rPr lang="en-GB"/>
              <a:t>Virtual Environments &amp; Dependency Managers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2">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grpSp>
        <p:nvGrpSpPr>
          <p:cNvPr id="35" name="Group 34">
            <a:extLst>
              <a:ext uri="{FF2B5EF4-FFF2-40B4-BE49-F238E27FC236}">
                <a16:creationId xmlns:a16="http://schemas.microsoft.com/office/drawing/2014/main" id="{D13DD3E5-641D-18ED-E61E-7C1C437EF994}"/>
              </a:ext>
            </a:extLst>
          </p:cNvPr>
          <p:cNvGrpSpPr/>
          <p:nvPr/>
        </p:nvGrpSpPr>
        <p:grpSpPr>
          <a:xfrm>
            <a:off x="760885" y="2129288"/>
            <a:ext cx="2898233" cy="341336"/>
            <a:chOff x="760885" y="2129288"/>
            <a:chExt cx="2898233" cy="341336"/>
          </a:xfrm>
        </p:grpSpPr>
        <p:sp>
          <p:nvSpPr>
            <p:cNvPr id="13" name="TextBox 12">
              <a:extLst>
                <a:ext uri="{FF2B5EF4-FFF2-40B4-BE49-F238E27FC236}">
                  <a16:creationId xmlns:a16="http://schemas.microsoft.com/office/drawing/2014/main" id="{39C84686-55D1-A8A5-5C67-6786B8C83C63}"/>
                </a:ext>
              </a:extLst>
            </p:cNvPr>
            <p:cNvSpPr txBox="1"/>
            <p:nvPr/>
          </p:nvSpPr>
          <p:spPr>
            <a:xfrm>
              <a:off x="3082530" y="2129288"/>
              <a:ext cx="576588" cy="246221"/>
            </a:xfrm>
            <a:prstGeom prst="rect">
              <a:avLst/>
            </a:prstGeom>
            <a:noFill/>
          </p:spPr>
          <p:txBody>
            <a:bodyPr wrap="square" rtlCol="0">
              <a:spAutoFit/>
            </a:bodyPr>
            <a:lstStyle/>
            <a:p>
              <a:pPr algn="l"/>
              <a:r>
                <a:rPr lang="en-GB" sz="1000">
                  <a:solidFill>
                    <a:srgbClr val="00C896"/>
                  </a:solidFill>
                  <a:latin typeface="Outfit" pitchFamily="2" charset="0"/>
                </a:rPr>
                <a:t>name</a:t>
              </a:r>
            </a:p>
          </p:txBody>
        </p:sp>
        <p:pic>
          <p:nvPicPr>
            <p:cNvPr id="31" name="Picture 30">
              <a:extLst>
                <a:ext uri="{FF2B5EF4-FFF2-40B4-BE49-F238E27FC236}">
                  <a16:creationId xmlns:a16="http://schemas.microsoft.com/office/drawing/2014/main" id="{A646E319-6CFC-7399-3BFB-4515B85CD335}"/>
                </a:ext>
              </a:extLst>
            </p:cNvPr>
            <p:cNvPicPr>
              <a:picLocks noChangeAspect="1"/>
            </p:cNvPicPr>
            <p:nvPr/>
          </p:nvPicPr>
          <p:blipFill rotWithShape="1">
            <a:blip r:embed="rId3">
              <a:extLst>
                <a:ext uri="{28A0092B-C50C-407E-A947-70E740481C1C}">
                  <a14:useLocalDpi xmlns:a14="http://schemas.microsoft.com/office/drawing/2010/main" val="0"/>
                </a:ext>
              </a:extLst>
            </a:blip>
            <a:srcRect t="-1" r="54683" b="31487"/>
            <a:stretch/>
          </p:blipFill>
          <p:spPr>
            <a:xfrm>
              <a:off x="760885" y="2192184"/>
              <a:ext cx="2273300" cy="278440"/>
            </a:xfrm>
            <a:prstGeom prst="rect">
              <a:avLst/>
            </a:prstGeom>
          </p:spPr>
        </p:pic>
        <p:sp>
          <p:nvSpPr>
            <p:cNvPr id="14" name="Oval 13">
              <a:extLst>
                <a:ext uri="{FF2B5EF4-FFF2-40B4-BE49-F238E27FC236}">
                  <a16:creationId xmlns:a16="http://schemas.microsoft.com/office/drawing/2014/main" id="{0AEDCF7F-1C23-1755-BB02-0F8D3BB1BF5C}"/>
                </a:ext>
              </a:extLst>
            </p:cNvPr>
            <p:cNvSpPr/>
            <p:nvPr/>
          </p:nvSpPr>
          <p:spPr>
            <a:xfrm>
              <a:off x="2540346" y="2172941"/>
              <a:ext cx="264970" cy="190500"/>
            </a:xfrm>
            <a:prstGeom prst="ellipse">
              <a:avLst/>
            </a:prstGeom>
            <a:noFill/>
            <a:ln w="19050">
              <a:solidFill>
                <a:srgbClr val="00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DDD46C89-0ADF-4570-6529-4B8C7C078F86}"/>
                </a:ext>
              </a:extLst>
            </p:cNvPr>
            <p:cNvCxnSpPr>
              <a:cxnSpLocks/>
            </p:cNvCxnSpPr>
            <p:nvPr/>
          </p:nvCxnSpPr>
          <p:spPr>
            <a:xfrm flipH="1">
              <a:off x="2839478" y="2258749"/>
              <a:ext cx="305034" cy="0"/>
            </a:xfrm>
            <a:prstGeom prst="straightConnector1">
              <a:avLst/>
            </a:prstGeom>
            <a:ln w="25400">
              <a:solidFill>
                <a:srgbClr val="00C896"/>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9617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7885674" cy="2763949"/>
          </a:xfrm>
        </p:spPr>
        <p:txBody>
          <a:bodyPr/>
          <a:lstStyle/>
          <a:p>
            <a:pPr marL="0" indent="0">
              <a:buNone/>
            </a:pPr>
            <a:r>
              <a:rPr lang="en-GB" u="sng"/>
              <a:t>Creating a virtual environment</a:t>
            </a:r>
            <a:endParaRPr lang="en-GB"/>
          </a:p>
          <a:p>
            <a:r>
              <a:rPr lang="en-GB"/>
              <a:t>We need to open our terminal or command prompt and navigate to our project’s directory.</a:t>
            </a:r>
          </a:p>
          <a:p>
            <a:r>
              <a:rPr lang="en-GB"/>
              <a:t>A new virtual environment can be created by running:</a:t>
            </a:r>
          </a:p>
          <a:p>
            <a:endParaRPr lang="en-GB"/>
          </a:p>
          <a:p>
            <a:endParaRPr lang="en-GB"/>
          </a:p>
          <a:p>
            <a:endParaRPr lang="en-GB"/>
          </a:p>
          <a:p>
            <a:pPr marL="0" indent="0">
              <a:buNone/>
            </a:pPr>
            <a:r>
              <a:rPr lang="en-GB" u="sng"/>
              <a:t>Activating a virtual environment</a:t>
            </a:r>
          </a:p>
          <a:p>
            <a:r>
              <a:rPr lang="en-GB"/>
              <a:t>To activate our virtual environment, (from our project’s directory) we can run:</a:t>
            </a:r>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a:xfrm>
            <a:off x="390120" y="470470"/>
            <a:ext cx="8125230" cy="461925"/>
          </a:xfrm>
        </p:spPr>
        <p:txBody>
          <a:bodyPr/>
          <a:lstStyle/>
          <a:p>
            <a:r>
              <a:rPr lang="en-GB"/>
              <a:t>Virtual Environments &amp; Dependency Managers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2">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grpSp>
        <p:nvGrpSpPr>
          <p:cNvPr id="35" name="Group 34">
            <a:extLst>
              <a:ext uri="{FF2B5EF4-FFF2-40B4-BE49-F238E27FC236}">
                <a16:creationId xmlns:a16="http://schemas.microsoft.com/office/drawing/2014/main" id="{D13DD3E5-641D-18ED-E61E-7C1C437EF994}"/>
              </a:ext>
            </a:extLst>
          </p:cNvPr>
          <p:cNvGrpSpPr/>
          <p:nvPr/>
        </p:nvGrpSpPr>
        <p:grpSpPr>
          <a:xfrm>
            <a:off x="760885" y="2129288"/>
            <a:ext cx="2898233" cy="341336"/>
            <a:chOff x="760885" y="2129288"/>
            <a:chExt cx="2898233" cy="341336"/>
          </a:xfrm>
        </p:grpSpPr>
        <p:sp>
          <p:nvSpPr>
            <p:cNvPr id="13" name="TextBox 12">
              <a:extLst>
                <a:ext uri="{FF2B5EF4-FFF2-40B4-BE49-F238E27FC236}">
                  <a16:creationId xmlns:a16="http://schemas.microsoft.com/office/drawing/2014/main" id="{39C84686-55D1-A8A5-5C67-6786B8C83C63}"/>
                </a:ext>
              </a:extLst>
            </p:cNvPr>
            <p:cNvSpPr txBox="1"/>
            <p:nvPr/>
          </p:nvSpPr>
          <p:spPr>
            <a:xfrm>
              <a:off x="3082530" y="2129288"/>
              <a:ext cx="576588" cy="246221"/>
            </a:xfrm>
            <a:prstGeom prst="rect">
              <a:avLst/>
            </a:prstGeom>
            <a:noFill/>
          </p:spPr>
          <p:txBody>
            <a:bodyPr wrap="square" rtlCol="0">
              <a:spAutoFit/>
            </a:bodyPr>
            <a:lstStyle/>
            <a:p>
              <a:pPr algn="l"/>
              <a:r>
                <a:rPr lang="en-GB" sz="1000">
                  <a:solidFill>
                    <a:srgbClr val="00C896"/>
                  </a:solidFill>
                  <a:latin typeface="Outfit" pitchFamily="2" charset="0"/>
                </a:rPr>
                <a:t>name</a:t>
              </a:r>
            </a:p>
          </p:txBody>
        </p:sp>
        <p:pic>
          <p:nvPicPr>
            <p:cNvPr id="31" name="Picture 30">
              <a:extLst>
                <a:ext uri="{FF2B5EF4-FFF2-40B4-BE49-F238E27FC236}">
                  <a16:creationId xmlns:a16="http://schemas.microsoft.com/office/drawing/2014/main" id="{A646E319-6CFC-7399-3BFB-4515B85CD335}"/>
                </a:ext>
              </a:extLst>
            </p:cNvPr>
            <p:cNvPicPr>
              <a:picLocks noChangeAspect="1"/>
            </p:cNvPicPr>
            <p:nvPr/>
          </p:nvPicPr>
          <p:blipFill rotWithShape="1">
            <a:blip r:embed="rId3">
              <a:extLst>
                <a:ext uri="{28A0092B-C50C-407E-A947-70E740481C1C}">
                  <a14:useLocalDpi xmlns:a14="http://schemas.microsoft.com/office/drawing/2010/main" val="0"/>
                </a:ext>
              </a:extLst>
            </a:blip>
            <a:srcRect t="-1" r="54683" b="31487"/>
            <a:stretch/>
          </p:blipFill>
          <p:spPr>
            <a:xfrm>
              <a:off x="760885" y="2192184"/>
              <a:ext cx="2273300" cy="278440"/>
            </a:xfrm>
            <a:prstGeom prst="rect">
              <a:avLst/>
            </a:prstGeom>
          </p:spPr>
        </p:pic>
        <p:sp>
          <p:nvSpPr>
            <p:cNvPr id="14" name="Oval 13">
              <a:extLst>
                <a:ext uri="{FF2B5EF4-FFF2-40B4-BE49-F238E27FC236}">
                  <a16:creationId xmlns:a16="http://schemas.microsoft.com/office/drawing/2014/main" id="{0AEDCF7F-1C23-1755-BB02-0F8D3BB1BF5C}"/>
                </a:ext>
              </a:extLst>
            </p:cNvPr>
            <p:cNvSpPr/>
            <p:nvPr/>
          </p:nvSpPr>
          <p:spPr>
            <a:xfrm>
              <a:off x="2540346" y="2172941"/>
              <a:ext cx="264970" cy="190500"/>
            </a:xfrm>
            <a:prstGeom prst="ellipse">
              <a:avLst/>
            </a:prstGeom>
            <a:noFill/>
            <a:ln w="19050">
              <a:solidFill>
                <a:srgbClr val="00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DDD46C89-0ADF-4570-6529-4B8C7C078F86}"/>
                </a:ext>
              </a:extLst>
            </p:cNvPr>
            <p:cNvCxnSpPr>
              <a:cxnSpLocks/>
            </p:cNvCxnSpPr>
            <p:nvPr/>
          </p:nvCxnSpPr>
          <p:spPr>
            <a:xfrm flipH="1">
              <a:off x="2839478" y="2258749"/>
              <a:ext cx="305034" cy="0"/>
            </a:xfrm>
            <a:prstGeom prst="straightConnector1">
              <a:avLst/>
            </a:prstGeom>
            <a:ln w="25400">
              <a:solidFill>
                <a:srgbClr val="00C89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D4809FA-9C25-3A8C-9362-E3B8EC06AE7F}"/>
              </a:ext>
            </a:extLst>
          </p:cNvPr>
          <p:cNvGrpSpPr/>
          <p:nvPr/>
        </p:nvGrpSpPr>
        <p:grpSpPr>
          <a:xfrm>
            <a:off x="760885" y="3368304"/>
            <a:ext cx="2872833" cy="623497"/>
            <a:chOff x="760885" y="3368304"/>
            <a:chExt cx="2872833" cy="623497"/>
          </a:xfrm>
        </p:grpSpPr>
        <p:cxnSp>
          <p:nvCxnSpPr>
            <p:cNvPr id="25" name="Straight Arrow Connector 24">
              <a:extLst>
                <a:ext uri="{FF2B5EF4-FFF2-40B4-BE49-F238E27FC236}">
                  <a16:creationId xmlns:a16="http://schemas.microsoft.com/office/drawing/2014/main" id="{6B9284E1-2B9B-190B-8424-11613D7AD5BA}"/>
                </a:ext>
              </a:extLst>
            </p:cNvPr>
            <p:cNvCxnSpPr>
              <a:cxnSpLocks/>
            </p:cNvCxnSpPr>
            <p:nvPr/>
          </p:nvCxnSpPr>
          <p:spPr>
            <a:xfrm>
              <a:off x="2507094" y="3575050"/>
              <a:ext cx="0" cy="184150"/>
            </a:xfrm>
            <a:prstGeom prst="straightConnector1">
              <a:avLst/>
            </a:prstGeom>
            <a:ln w="25400">
              <a:solidFill>
                <a:srgbClr val="00C896"/>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4593ED0-7288-9232-2242-853C84FD5D1B}"/>
                </a:ext>
              </a:extLst>
            </p:cNvPr>
            <p:cNvSpPr txBox="1"/>
            <p:nvPr/>
          </p:nvSpPr>
          <p:spPr>
            <a:xfrm>
              <a:off x="1306610" y="3368304"/>
              <a:ext cx="2327108" cy="246221"/>
            </a:xfrm>
            <a:prstGeom prst="rect">
              <a:avLst/>
            </a:prstGeom>
            <a:noFill/>
          </p:spPr>
          <p:txBody>
            <a:bodyPr wrap="square" rtlCol="0">
              <a:spAutoFit/>
            </a:bodyPr>
            <a:lstStyle/>
            <a:p>
              <a:pPr algn="ctr"/>
              <a:r>
                <a:rPr lang="en-GB" sz="1000">
                  <a:solidFill>
                    <a:srgbClr val="00C896"/>
                  </a:solidFill>
                  <a:latin typeface="Outfit" pitchFamily="2" charset="0"/>
                </a:rPr>
                <a:t>change </a:t>
              </a:r>
              <a:r>
                <a:rPr lang="en-GB" sz="1000">
                  <a:solidFill>
                    <a:srgbClr val="00C896"/>
                  </a:solidFill>
                  <a:latin typeface="Courier New" panose="02070309020205020404" pitchFamily="49" charset="0"/>
                  <a:cs typeface="Courier New" panose="02070309020205020404" pitchFamily="49" charset="0"/>
                </a:rPr>
                <a:t>bin</a:t>
              </a:r>
              <a:r>
                <a:rPr lang="en-GB" sz="1000">
                  <a:solidFill>
                    <a:srgbClr val="00C896"/>
                  </a:solidFill>
                  <a:latin typeface="Outfit" pitchFamily="2" charset="0"/>
                </a:rPr>
                <a:t> to </a:t>
              </a:r>
              <a:r>
                <a:rPr lang="en-GB" sz="1000">
                  <a:solidFill>
                    <a:srgbClr val="00C896"/>
                  </a:solidFill>
                  <a:latin typeface="Courier New" panose="02070309020205020404" pitchFamily="49" charset="0"/>
                  <a:cs typeface="Courier New" panose="02070309020205020404" pitchFamily="49" charset="0"/>
                </a:rPr>
                <a:t>Scripts</a:t>
              </a:r>
              <a:r>
                <a:rPr lang="en-GB" sz="1000">
                  <a:solidFill>
                    <a:srgbClr val="00C896"/>
                  </a:solidFill>
                  <a:latin typeface="Outfit" pitchFamily="2" charset="0"/>
                </a:rPr>
                <a:t> on Windows</a:t>
              </a:r>
            </a:p>
          </p:txBody>
        </p:sp>
        <p:pic>
          <p:nvPicPr>
            <p:cNvPr id="33" name="Picture 32">
              <a:extLst>
                <a:ext uri="{FF2B5EF4-FFF2-40B4-BE49-F238E27FC236}">
                  <a16:creationId xmlns:a16="http://schemas.microsoft.com/office/drawing/2014/main" id="{14EF5F3B-517F-C509-04FA-215C2FA8C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85" y="3763201"/>
              <a:ext cx="2273300" cy="228600"/>
            </a:xfrm>
            <a:prstGeom prst="rect">
              <a:avLst/>
            </a:prstGeom>
          </p:spPr>
        </p:pic>
        <p:sp>
          <p:nvSpPr>
            <p:cNvPr id="22" name="Oval 21">
              <a:extLst>
                <a:ext uri="{FF2B5EF4-FFF2-40B4-BE49-F238E27FC236}">
                  <a16:creationId xmlns:a16="http://schemas.microsoft.com/office/drawing/2014/main" id="{3FB42482-94AC-D3F4-F54C-BCB0CAA21A79}"/>
                </a:ext>
              </a:extLst>
            </p:cNvPr>
            <p:cNvSpPr/>
            <p:nvPr/>
          </p:nvSpPr>
          <p:spPr>
            <a:xfrm>
              <a:off x="762000" y="3866383"/>
              <a:ext cx="361950" cy="123116"/>
            </a:xfrm>
            <a:prstGeom prst="ellipse">
              <a:avLst/>
            </a:prstGeom>
            <a:noFill/>
            <a:ln w="19050">
              <a:solidFill>
                <a:srgbClr val="00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34120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7885674" cy="2763949"/>
          </a:xfrm>
        </p:spPr>
        <p:txBody>
          <a:bodyPr/>
          <a:lstStyle/>
          <a:p>
            <a:pPr marL="0" indent="0">
              <a:buNone/>
            </a:pPr>
            <a:r>
              <a:rPr lang="en-GB" u="sng"/>
              <a:t>Creating a virtual environment</a:t>
            </a:r>
            <a:endParaRPr lang="en-GB"/>
          </a:p>
          <a:p>
            <a:r>
              <a:rPr lang="en-GB"/>
              <a:t>We need to open our terminal or command prompt and navigate to our project’s directory.</a:t>
            </a:r>
          </a:p>
          <a:p>
            <a:r>
              <a:rPr lang="en-GB"/>
              <a:t>A new virtual environment can be created by running:</a:t>
            </a:r>
          </a:p>
          <a:p>
            <a:endParaRPr lang="en-GB"/>
          </a:p>
          <a:p>
            <a:endParaRPr lang="en-GB"/>
          </a:p>
          <a:p>
            <a:endParaRPr lang="en-GB"/>
          </a:p>
          <a:p>
            <a:pPr marL="0" indent="0">
              <a:buNone/>
            </a:pPr>
            <a:r>
              <a:rPr lang="en-GB" u="sng"/>
              <a:t>Activating a virtual environment</a:t>
            </a:r>
          </a:p>
          <a:p>
            <a:r>
              <a:rPr lang="en-GB"/>
              <a:t>To activate our virtual environment, (from our project’s directory) we can run:</a:t>
            </a:r>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a:xfrm>
            <a:off x="390120" y="470470"/>
            <a:ext cx="8125230" cy="461925"/>
          </a:xfrm>
        </p:spPr>
        <p:txBody>
          <a:bodyPr/>
          <a:lstStyle/>
          <a:p>
            <a:r>
              <a:rPr lang="en-GB"/>
              <a:t>Virtual Environments &amp; Dependency Managers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2">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grpSp>
        <p:nvGrpSpPr>
          <p:cNvPr id="35" name="Group 34">
            <a:extLst>
              <a:ext uri="{FF2B5EF4-FFF2-40B4-BE49-F238E27FC236}">
                <a16:creationId xmlns:a16="http://schemas.microsoft.com/office/drawing/2014/main" id="{D13DD3E5-641D-18ED-E61E-7C1C437EF994}"/>
              </a:ext>
            </a:extLst>
          </p:cNvPr>
          <p:cNvGrpSpPr/>
          <p:nvPr/>
        </p:nvGrpSpPr>
        <p:grpSpPr>
          <a:xfrm>
            <a:off x="760885" y="2129288"/>
            <a:ext cx="2898233" cy="341336"/>
            <a:chOff x="760885" y="2129288"/>
            <a:chExt cx="2898233" cy="341336"/>
          </a:xfrm>
        </p:grpSpPr>
        <p:sp>
          <p:nvSpPr>
            <p:cNvPr id="13" name="TextBox 12">
              <a:extLst>
                <a:ext uri="{FF2B5EF4-FFF2-40B4-BE49-F238E27FC236}">
                  <a16:creationId xmlns:a16="http://schemas.microsoft.com/office/drawing/2014/main" id="{39C84686-55D1-A8A5-5C67-6786B8C83C63}"/>
                </a:ext>
              </a:extLst>
            </p:cNvPr>
            <p:cNvSpPr txBox="1"/>
            <p:nvPr/>
          </p:nvSpPr>
          <p:spPr>
            <a:xfrm>
              <a:off x="3082530" y="2129288"/>
              <a:ext cx="576588" cy="246221"/>
            </a:xfrm>
            <a:prstGeom prst="rect">
              <a:avLst/>
            </a:prstGeom>
            <a:noFill/>
          </p:spPr>
          <p:txBody>
            <a:bodyPr wrap="square" rtlCol="0">
              <a:spAutoFit/>
            </a:bodyPr>
            <a:lstStyle/>
            <a:p>
              <a:pPr algn="l"/>
              <a:r>
                <a:rPr lang="en-GB" sz="1000">
                  <a:solidFill>
                    <a:srgbClr val="00C896"/>
                  </a:solidFill>
                  <a:latin typeface="Outfit" pitchFamily="2" charset="0"/>
                </a:rPr>
                <a:t>name</a:t>
              </a:r>
            </a:p>
          </p:txBody>
        </p:sp>
        <p:pic>
          <p:nvPicPr>
            <p:cNvPr id="31" name="Picture 30">
              <a:extLst>
                <a:ext uri="{FF2B5EF4-FFF2-40B4-BE49-F238E27FC236}">
                  <a16:creationId xmlns:a16="http://schemas.microsoft.com/office/drawing/2014/main" id="{A646E319-6CFC-7399-3BFB-4515B85CD335}"/>
                </a:ext>
              </a:extLst>
            </p:cNvPr>
            <p:cNvPicPr>
              <a:picLocks noChangeAspect="1"/>
            </p:cNvPicPr>
            <p:nvPr/>
          </p:nvPicPr>
          <p:blipFill rotWithShape="1">
            <a:blip r:embed="rId3">
              <a:extLst>
                <a:ext uri="{28A0092B-C50C-407E-A947-70E740481C1C}">
                  <a14:useLocalDpi xmlns:a14="http://schemas.microsoft.com/office/drawing/2010/main" val="0"/>
                </a:ext>
              </a:extLst>
            </a:blip>
            <a:srcRect t="-1" r="54683" b="31487"/>
            <a:stretch/>
          </p:blipFill>
          <p:spPr>
            <a:xfrm>
              <a:off x="760885" y="2192184"/>
              <a:ext cx="2273300" cy="278440"/>
            </a:xfrm>
            <a:prstGeom prst="rect">
              <a:avLst/>
            </a:prstGeom>
          </p:spPr>
        </p:pic>
        <p:sp>
          <p:nvSpPr>
            <p:cNvPr id="14" name="Oval 13">
              <a:extLst>
                <a:ext uri="{FF2B5EF4-FFF2-40B4-BE49-F238E27FC236}">
                  <a16:creationId xmlns:a16="http://schemas.microsoft.com/office/drawing/2014/main" id="{0AEDCF7F-1C23-1755-BB02-0F8D3BB1BF5C}"/>
                </a:ext>
              </a:extLst>
            </p:cNvPr>
            <p:cNvSpPr/>
            <p:nvPr/>
          </p:nvSpPr>
          <p:spPr>
            <a:xfrm>
              <a:off x="2540346" y="2172941"/>
              <a:ext cx="264970" cy="190500"/>
            </a:xfrm>
            <a:prstGeom prst="ellipse">
              <a:avLst/>
            </a:prstGeom>
            <a:noFill/>
            <a:ln w="19050">
              <a:solidFill>
                <a:srgbClr val="00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DDD46C89-0ADF-4570-6529-4B8C7C078F86}"/>
                </a:ext>
              </a:extLst>
            </p:cNvPr>
            <p:cNvCxnSpPr>
              <a:cxnSpLocks/>
            </p:cNvCxnSpPr>
            <p:nvPr/>
          </p:nvCxnSpPr>
          <p:spPr>
            <a:xfrm flipH="1">
              <a:off x="2839478" y="2258749"/>
              <a:ext cx="305034" cy="0"/>
            </a:xfrm>
            <a:prstGeom prst="straightConnector1">
              <a:avLst/>
            </a:prstGeom>
            <a:ln w="25400">
              <a:solidFill>
                <a:srgbClr val="00C89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D4809FA-9C25-3A8C-9362-E3B8EC06AE7F}"/>
              </a:ext>
            </a:extLst>
          </p:cNvPr>
          <p:cNvGrpSpPr/>
          <p:nvPr/>
        </p:nvGrpSpPr>
        <p:grpSpPr>
          <a:xfrm>
            <a:off x="760885" y="3368304"/>
            <a:ext cx="2872833" cy="623497"/>
            <a:chOff x="760885" y="3368304"/>
            <a:chExt cx="2872833" cy="623497"/>
          </a:xfrm>
        </p:grpSpPr>
        <p:cxnSp>
          <p:nvCxnSpPr>
            <p:cNvPr id="25" name="Straight Arrow Connector 24">
              <a:extLst>
                <a:ext uri="{FF2B5EF4-FFF2-40B4-BE49-F238E27FC236}">
                  <a16:creationId xmlns:a16="http://schemas.microsoft.com/office/drawing/2014/main" id="{6B9284E1-2B9B-190B-8424-11613D7AD5BA}"/>
                </a:ext>
              </a:extLst>
            </p:cNvPr>
            <p:cNvCxnSpPr>
              <a:cxnSpLocks/>
            </p:cNvCxnSpPr>
            <p:nvPr/>
          </p:nvCxnSpPr>
          <p:spPr>
            <a:xfrm>
              <a:off x="2507094" y="3575050"/>
              <a:ext cx="0" cy="184150"/>
            </a:xfrm>
            <a:prstGeom prst="straightConnector1">
              <a:avLst/>
            </a:prstGeom>
            <a:ln w="25400">
              <a:solidFill>
                <a:srgbClr val="00C896"/>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4593ED0-7288-9232-2242-853C84FD5D1B}"/>
                </a:ext>
              </a:extLst>
            </p:cNvPr>
            <p:cNvSpPr txBox="1"/>
            <p:nvPr/>
          </p:nvSpPr>
          <p:spPr>
            <a:xfrm>
              <a:off x="1306610" y="3368304"/>
              <a:ext cx="2327108" cy="246221"/>
            </a:xfrm>
            <a:prstGeom prst="rect">
              <a:avLst/>
            </a:prstGeom>
            <a:noFill/>
          </p:spPr>
          <p:txBody>
            <a:bodyPr wrap="square" rtlCol="0">
              <a:spAutoFit/>
            </a:bodyPr>
            <a:lstStyle/>
            <a:p>
              <a:pPr algn="ctr"/>
              <a:r>
                <a:rPr lang="en-GB" sz="1000">
                  <a:solidFill>
                    <a:srgbClr val="00C896"/>
                  </a:solidFill>
                  <a:latin typeface="Outfit" pitchFamily="2" charset="0"/>
                </a:rPr>
                <a:t>change </a:t>
              </a:r>
              <a:r>
                <a:rPr lang="en-GB" sz="1000">
                  <a:solidFill>
                    <a:srgbClr val="00C896"/>
                  </a:solidFill>
                  <a:latin typeface="Courier New" panose="02070309020205020404" pitchFamily="49" charset="0"/>
                  <a:cs typeface="Courier New" panose="02070309020205020404" pitchFamily="49" charset="0"/>
                </a:rPr>
                <a:t>bin</a:t>
              </a:r>
              <a:r>
                <a:rPr lang="en-GB" sz="1000">
                  <a:solidFill>
                    <a:srgbClr val="00C896"/>
                  </a:solidFill>
                  <a:latin typeface="Outfit" pitchFamily="2" charset="0"/>
                </a:rPr>
                <a:t> to </a:t>
              </a:r>
              <a:r>
                <a:rPr lang="en-GB" sz="1000">
                  <a:solidFill>
                    <a:srgbClr val="00C896"/>
                  </a:solidFill>
                  <a:latin typeface="Courier New" panose="02070309020205020404" pitchFamily="49" charset="0"/>
                  <a:cs typeface="Courier New" panose="02070309020205020404" pitchFamily="49" charset="0"/>
                </a:rPr>
                <a:t>Scripts</a:t>
              </a:r>
              <a:r>
                <a:rPr lang="en-GB" sz="1000">
                  <a:solidFill>
                    <a:srgbClr val="00C896"/>
                  </a:solidFill>
                  <a:latin typeface="Outfit" pitchFamily="2" charset="0"/>
                </a:rPr>
                <a:t> on Windows</a:t>
              </a:r>
            </a:p>
          </p:txBody>
        </p:sp>
        <p:pic>
          <p:nvPicPr>
            <p:cNvPr id="33" name="Picture 32">
              <a:extLst>
                <a:ext uri="{FF2B5EF4-FFF2-40B4-BE49-F238E27FC236}">
                  <a16:creationId xmlns:a16="http://schemas.microsoft.com/office/drawing/2014/main" id="{14EF5F3B-517F-C509-04FA-215C2FA8C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85" y="3763201"/>
              <a:ext cx="2273300" cy="228600"/>
            </a:xfrm>
            <a:prstGeom prst="rect">
              <a:avLst/>
            </a:prstGeom>
          </p:spPr>
        </p:pic>
        <p:sp>
          <p:nvSpPr>
            <p:cNvPr id="22" name="Oval 21">
              <a:extLst>
                <a:ext uri="{FF2B5EF4-FFF2-40B4-BE49-F238E27FC236}">
                  <a16:creationId xmlns:a16="http://schemas.microsoft.com/office/drawing/2014/main" id="{3FB42482-94AC-D3F4-F54C-BCB0CAA21A79}"/>
                </a:ext>
              </a:extLst>
            </p:cNvPr>
            <p:cNvSpPr/>
            <p:nvPr/>
          </p:nvSpPr>
          <p:spPr>
            <a:xfrm>
              <a:off x="762000" y="3866383"/>
              <a:ext cx="361950" cy="123116"/>
            </a:xfrm>
            <a:prstGeom prst="ellipse">
              <a:avLst/>
            </a:prstGeom>
            <a:noFill/>
            <a:ln w="19050">
              <a:solidFill>
                <a:srgbClr val="00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a:extLst>
              <a:ext uri="{FF2B5EF4-FFF2-40B4-BE49-F238E27FC236}">
                <a16:creationId xmlns:a16="http://schemas.microsoft.com/office/drawing/2014/main" id="{7AC4000D-B874-B0B7-5804-5A42E85B30C5}"/>
              </a:ext>
            </a:extLst>
          </p:cNvPr>
          <p:cNvPicPr>
            <a:picLocks noChangeAspect="1"/>
          </p:cNvPicPr>
          <p:nvPr/>
        </p:nvPicPr>
        <p:blipFill rotWithShape="1">
          <a:blip r:embed="rId5">
            <a:extLst>
              <a:ext uri="{28A0092B-C50C-407E-A947-70E740481C1C}">
                <a14:useLocalDpi xmlns:a14="http://schemas.microsoft.com/office/drawing/2010/main" val="0"/>
              </a:ext>
            </a:extLst>
          </a:blip>
          <a:srcRect t="1" r="36613" b="-10178"/>
          <a:stretch/>
        </p:blipFill>
        <p:spPr>
          <a:xfrm>
            <a:off x="4043411" y="3759200"/>
            <a:ext cx="2194654" cy="266140"/>
          </a:xfrm>
          <a:prstGeom prst="rect">
            <a:avLst/>
          </a:prstGeom>
        </p:spPr>
      </p:pic>
      <p:pic>
        <p:nvPicPr>
          <p:cNvPr id="7" name="Graphic 6" descr="Arrow Right with solid fill">
            <a:extLst>
              <a:ext uri="{FF2B5EF4-FFF2-40B4-BE49-F238E27FC236}">
                <a16:creationId xmlns:a16="http://schemas.microsoft.com/office/drawing/2014/main" id="{EE20A046-0FC5-5710-1B44-28D9F9F8299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4568" y="3541295"/>
            <a:ext cx="665509" cy="665509"/>
          </a:xfrm>
          <a:prstGeom prst="rect">
            <a:avLst/>
          </a:prstGeom>
        </p:spPr>
      </p:pic>
    </p:spTree>
    <p:extLst>
      <p:ext uri="{BB962C8B-B14F-4D97-AF65-F5344CB8AC3E}">
        <p14:creationId xmlns:p14="http://schemas.microsoft.com/office/powerpoint/2010/main" val="2750074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7885674" cy="2763949"/>
          </a:xfrm>
        </p:spPr>
        <p:txBody>
          <a:bodyPr/>
          <a:lstStyle/>
          <a:p>
            <a:pPr marL="0" indent="0">
              <a:buNone/>
            </a:pPr>
            <a:r>
              <a:rPr lang="en-GB" u="sng"/>
              <a:t>Installing dependencies</a:t>
            </a:r>
            <a:endParaRPr lang="en-GB"/>
          </a:p>
          <a:p>
            <a:r>
              <a:rPr lang="en-GB"/>
              <a:t>We can install a dependency in our (activated) virtual environment by running: </a:t>
            </a:r>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a:xfrm>
            <a:off x="390120" y="470470"/>
            <a:ext cx="8125230" cy="461925"/>
          </a:xfrm>
        </p:spPr>
        <p:txBody>
          <a:bodyPr/>
          <a:lstStyle/>
          <a:p>
            <a:r>
              <a:rPr lang="en-GB"/>
              <a:t>Virtual Environments &amp; Dependency Managers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2">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13" name="TextBox 12">
            <a:extLst>
              <a:ext uri="{FF2B5EF4-FFF2-40B4-BE49-F238E27FC236}">
                <a16:creationId xmlns:a16="http://schemas.microsoft.com/office/drawing/2014/main" id="{39C84686-55D1-A8A5-5C67-6786B8C83C63}"/>
              </a:ext>
            </a:extLst>
          </p:cNvPr>
          <p:cNvSpPr txBox="1"/>
          <p:nvPr/>
        </p:nvSpPr>
        <p:spPr>
          <a:xfrm>
            <a:off x="3953647" y="1845534"/>
            <a:ext cx="2297438" cy="246221"/>
          </a:xfrm>
          <a:prstGeom prst="rect">
            <a:avLst/>
          </a:prstGeom>
          <a:noFill/>
        </p:spPr>
        <p:txBody>
          <a:bodyPr wrap="square" rtlCol="0">
            <a:spAutoFit/>
          </a:bodyPr>
          <a:lstStyle/>
          <a:p>
            <a:pPr algn="l"/>
            <a:r>
              <a:rPr lang="en-GB" sz="1000">
                <a:solidFill>
                  <a:srgbClr val="00C896"/>
                </a:solidFill>
                <a:latin typeface="Outfit" pitchFamily="2" charset="0"/>
              </a:rPr>
              <a:t>add </a:t>
            </a:r>
            <a:r>
              <a:rPr lang="en-GB" sz="1000">
                <a:solidFill>
                  <a:srgbClr val="00C896"/>
                </a:solidFill>
                <a:latin typeface="Courier New" panose="02070309020205020404" pitchFamily="49" charset="0"/>
                <a:cs typeface="Courier New" panose="02070309020205020404" pitchFamily="49" charset="0"/>
              </a:rPr>
              <a:t>==3.7.0</a:t>
            </a:r>
            <a:r>
              <a:rPr lang="en-GB" sz="1000">
                <a:solidFill>
                  <a:srgbClr val="00C896"/>
                </a:solidFill>
                <a:latin typeface="Outfit" pitchFamily="2" charset="0"/>
              </a:rPr>
              <a:t> to install version 3.7.0 </a:t>
            </a:r>
          </a:p>
        </p:txBody>
      </p:sp>
      <p:sp>
        <p:nvSpPr>
          <p:cNvPr id="12" name="TextBox 11">
            <a:extLst>
              <a:ext uri="{FF2B5EF4-FFF2-40B4-BE49-F238E27FC236}">
                <a16:creationId xmlns:a16="http://schemas.microsoft.com/office/drawing/2014/main" id="{534D5925-D3C2-670B-5099-688F4844F1E8}"/>
              </a:ext>
            </a:extLst>
          </p:cNvPr>
          <p:cNvSpPr txBox="1"/>
          <p:nvPr/>
        </p:nvSpPr>
        <p:spPr>
          <a:xfrm>
            <a:off x="3953647" y="2107190"/>
            <a:ext cx="2990848" cy="246221"/>
          </a:xfrm>
          <a:prstGeom prst="rect">
            <a:avLst/>
          </a:prstGeom>
          <a:noFill/>
        </p:spPr>
        <p:txBody>
          <a:bodyPr wrap="square" rtlCol="0">
            <a:spAutoFit/>
          </a:bodyPr>
          <a:lstStyle/>
          <a:p>
            <a:pPr algn="l"/>
            <a:r>
              <a:rPr lang="en-GB" sz="1000">
                <a:solidFill>
                  <a:srgbClr val="00C896"/>
                </a:solidFill>
                <a:latin typeface="Outfit" pitchFamily="2" charset="0"/>
              </a:rPr>
              <a:t>use </a:t>
            </a:r>
            <a:r>
              <a:rPr lang="en-GB" sz="1000">
                <a:solidFill>
                  <a:srgbClr val="00C896"/>
                </a:solidFill>
                <a:latin typeface="Courier New" panose="02070309020205020404" pitchFamily="49" charset="0"/>
                <a:cs typeface="Courier New" panose="02070309020205020404" pitchFamily="49" charset="0"/>
              </a:rPr>
              <a:t>uninstall</a:t>
            </a:r>
            <a:r>
              <a:rPr lang="en-GB" sz="1000">
                <a:solidFill>
                  <a:srgbClr val="00C896"/>
                </a:solidFill>
                <a:latin typeface="Outfit" pitchFamily="2" charset="0"/>
              </a:rPr>
              <a:t> to later remove this dependency</a:t>
            </a:r>
          </a:p>
        </p:txBody>
      </p:sp>
      <p:pic>
        <p:nvPicPr>
          <p:cNvPr id="39" name="Picture 38">
            <a:extLst>
              <a:ext uri="{FF2B5EF4-FFF2-40B4-BE49-F238E27FC236}">
                <a16:creationId xmlns:a16="http://schemas.microsoft.com/office/drawing/2014/main" id="{0D03BE2C-8D22-5E3C-CE12-8405FB078CA1}"/>
              </a:ext>
            </a:extLst>
          </p:cNvPr>
          <p:cNvPicPr>
            <a:picLocks noChangeAspect="1"/>
          </p:cNvPicPr>
          <p:nvPr/>
        </p:nvPicPr>
        <p:blipFill rotWithShape="1">
          <a:blip r:embed="rId3">
            <a:extLst>
              <a:ext uri="{28A0092B-C50C-407E-A947-70E740481C1C}">
                <a14:useLocalDpi xmlns:a14="http://schemas.microsoft.com/office/drawing/2010/main" val="0"/>
              </a:ext>
            </a:extLst>
          </a:blip>
          <a:srcRect r="33743" b="-7054"/>
          <a:stretch/>
        </p:blipFill>
        <p:spPr>
          <a:xfrm>
            <a:off x="762000" y="1900508"/>
            <a:ext cx="2990845" cy="156765"/>
          </a:xfrm>
          <a:prstGeom prst="rect">
            <a:avLst/>
          </a:prstGeom>
        </p:spPr>
      </p:pic>
      <p:cxnSp>
        <p:nvCxnSpPr>
          <p:cNvPr id="15" name="Straight Arrow Connector 14">
            <a:extLst>
              <a:ext uri="{FF2B5EF4-FFF2-40B4-BE49-F238E27FC236}">
                <a16:creationId xmlns:a16="http://schemas.microsoft.com/office/drawing/2014/main" id="{DDD46C89-0ADF-4570-6529-4B8C7C078F86}"/>
              </a:ext>
            </a:extLst>
          </p:cNvPr>
          <p:cNvCxnSpPr>
            <a:cxnSpLocks/>
          </p:cNvCxnSpPr>
          <p:nvPr/>
        </p:nvCxnSpPr>
        <p:spPr>
          <a:xfrm flipH="1">
            <a:off x="3707052" y="1974995"/>
            <a:ext cx="305034" cy="0"/>
          </a:xfrm>
          <a:prstGeom prst="straightConnector1">
            <a:avLst/>
          </a:prstGeom>
          <a:ln w="25400">
            <a:solidFill>
              <a:srgbClr val="00C896"/>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descr="A screenshot of a computer program&#10;&#10;Description automatically generated with low confidence">
            <a:extLst>
              <a:ext uri="{FF2B5EF4-FFF2-40B4-BE49-F238E27FC236}">
                <a16:creationId xmlns:a16="http://schemas.microsoft.com/office/drawing/2014/main" id="{CD954943-E480-5A84-3941-8A5327EA166F}"/>
              </a:ext>
            </a:extLst>
          </p:cNvPr>
          <p:cNvPicPr>
            <a:picLocks noChangeAspect="1"/>
          </p:cNvPicPr>
          <p:nvPr/>
        </p:nvPicPr>
        <p:blipFill rotWithShape="1">
          <a:blip r:embed="rId4">
            <a:extLst>
              <a:ext uri="{28A0092B-C50C-407E-A947-70E740481C1C}">
                <a14:useLocalDpi xmlns:a14="http://schemas.microsoft.com/office/drawing/2010/main" val="0"/>
              </a:ext>
            </a:extLst>
          </a:blip>
          <a:srcRect l="1" r="14343"/>
          <a:stretch/>
        </p:blipFill>
        <p:spPr>
          <a:xfrm>
            <a:off x="762000" y="2333452"/>
            <a:ext cx="2990845" cy="1755237"/>
          </a:xfrm>
          <a:prstGeom prst="rect">
            <a:avLst/>
          </a:prstGeom>
        </p:spPr>
      </p:pic>
      <p:sp>
        <p:nvSpPr>
          <p:cNvPr id="19" name="Oval 18">
            <a:extLst>
              <a:ext uri="{FF2B5EF4-FFF2-40B4-BE49-F238E27FC236}">
                <a16:creationId xmlns:a16="http://schemas.microsoft.com/office/drawing/2014/main" id="{0EE94B51-A2FE-153E-CB6A-CFE910A0E756}"/>
              </a:ext>
            </a:extLst>
          </p:cNvPr>
          <p:cNvSpPr/>
          <p:nvPr/>
        </p:nvSpPr>
        <p:spPr>
          <a:xfrm>
            <a:off x="743242" y="3066162"/>
            <a:ext cx="508000" cy="148320"/>
          </a:xfrm>
          <a:prstGeom prst="ellipse">
            <a:avLst/>
          </a:prstGeom>
          <a:noFill/>
          <a:ln w="19050">
            <a:solidFill>
              <a:srgbClr val="00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C29A698D-3D17-697E-4D81-955A07D95983}"/>
              </a:ext>
            </a:extLst>
          </p:cNvPr>
          <p:cNvCxnSpPr>
            <a:cxnSpLocks/>
            <a:stCxn id="12" idx="1"/>
          </p:cNvCxnSpPr>
          <p:nvPr/>
        </p:nvCxnSpPr>
        <p:spPr>
          <a:xfrm flipH="1" flipV="1">
            <a:off x="3171568" y="2034948"/>
            <a:ext cx="782079" cy="195353"/>
          </a:xfrm>
          <a:prstGeom prst="straightConnector1">
            <a:avLst/>
          </a:prstGeom>
          <a:ln w="25400">
            <a:solidFill>
              <a:srgbClr val="00C89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05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7885674" cy="2763949"/>
          </a:xfrm>
        </p:spPr>
        <p:txBody>
          <a:bodyPr/>
          <a:lstStyle/>
          <a:p>
            <a:pPr marL="0" indent="0">
              <a:buNone/>
            </a:pPr>
            <a:r>
              <a:rPr lang="en-GB" u="sng"/>
              <a:t>Creating a </a:t>
            </a:r>
            <a:r>
              <a:rPr lang="en-GB" u="sng">
                <a:latin typeface="Courier New" panose="02070309020205020404" pitchFamily="49" charset="0"/>
                <a:cs typeface="Courier New" panose="02070309020205020404" pitchFamily="49" charset="0"/>
              </a:rPr>
              <a:t>requirements.txt</a:t>
            </a:r>
            <a:r>
              <a:rPr lang="en-GB" u="sng"/>
              <a:t> file</a:t>
            </a:r>
          </a:p>
          <a:p>
            <a:r>
              <a:rPr lang="en-GB"/>
              <a:t>We can share our virtual environment with others by creating a </a:t>
            </a:r>
            <a:r>
              <a:rPr lang="en-GB">
                <a:latin typeface="Courier New" panose="02070309020205020404" pitchFamily="49" charset="0"/>
                <a:cs typeface="Courier New" panose="02070309020205020404" pitchFamily="49" charset="0"/>
              </a:rPr>
              <a:t>requirements.txt</a:t>
            </a:r>
            <a:r>
              <a:rPr lang="en-GB"/>
              <a:t> file, which lists all the dependencies installed with their versions.</a:t>
            </a:r>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a:xfrm>
            <a:off x="390120" y="470470"/>
            <a:ext cx="8125230" cy="461925"/>
          </a:xfrm>
        </p:spPr>
        <p:txBody>
          <a:bodyPr/>
          <a:lstStyle/>
          <a:p>
            <a:r>
              <a:rPr lang="en-GB"/>
              <a:t>Virtual Environments &amp; Dependency Managers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2">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6" name="Picture 5">
            <a:extLst>
              <a:ext uri="{FF2B5EF4-FFF2-40B4-BE49-F238E27FC236}">
                <a16:creationId xmlns:a16="http://schemas.microsoft.com/office/drawing/2014/main" id="{3E5CF0FC-1994-91EC-0EFD-9CFAD80B5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85" y="2167368"/>
            <a:ext cx="3656132" cy="247551"/>
          </a:xfrm>
          <a:prstGeom prst="rect">
            <a:avLst/>
          </a:prstGeom>
        </p:spPr>
      </p:pic>
      <p:pic>
        <p:nvPicPr>
          <p:cNvPr id="8" name="Picture 7" descr="A screenshot of a computer&#10;&#10;Description automatically generated with medium confidence">
            <a:extLst>
              <a:ext uri="{FF2B5EF4-FFF2-40B4-BE49-F238E27FC236}">
                <a16:creationId xmlns:a16="http://schemas.microsoft.com/office/drawing/2014/main" id="{A02AD7F3-4823-1A78-A051-1D6431F08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0217" y="2548049"/>
            <a:ext cx="2336800" cy="1320800"/>
          </a:xfrm>
          <a:prstGeom prst="rect">
            <a:avLst/>
          </a:prstGeom>
        </p:spPr>
      </p:pic>
      <p:pic>
        <p:nvPicPr>
          <p:cNvPr id="10" name="Graphic 9" descr="Line arrow: Anti-clockwise curve with solid fill">
            <a:extLst>
              <a:ext uri="{FF2B5EF4-FFF2-40B4-BE49-F238E27FC236}">
                <a16:creationId xmlns:a16="http://schemas.microsoft.com/office/drawing/2014/main" id="{11777FB4-287F-9C1A-2B9F-9BE20D6D15F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167493">
            <a:off x="1010426" y="2356623"/>
            <a:ext cx="914400" cy="914400"/>
          </a:xfrm>
          <a:prstGeom prst="rect">
            <a:avLst/>
          </a:prstGeom>
        </p:spPr>
      </p:pic>
      <p:pic>
        <p:nvPicPr>
          <p:cNvPr id="21" name="Picture 20" descr="A picture containing black, darkness&#10;&#10;Description automatically generated">
            <a:extLst>
              <a:ext uri="{FF2B5EF4-FFF2-40B4-BE49-F238E27FC236}">
                <a16:creationId xmlns:a16="http://schemas.microsoft.com/office/drawing/2014/main" id="{2AF2965C-F244-D1D2-D454-40F7C1F02A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9491" y="3262761"/>
            <a:ext cx="606429" cy="606429"/>
          </a:xfrm>
          <a:prstGeom prst="rect">
            <a:avLst/>
          </a:prstGeom>
        </p:spPr>
      </p:pic>
      <p:sp>
        <p:nvSpPr>
          <p:cNvPr id="23" name="TextBox 22">
            <a:extLst>
              <a:ext uri="{FF2B5EF4-FFF2-40B4-BE49-F238E27FC236}">
                <a16:creationId xmlns:a16="http://schemas.microsoft.com/office/drawing/2014/main" id="{3A687A03-4BF7-C21D-4AA2-6954BD7014DF}"/>
              </a:ext>
            </a:extLst>
          </p:cNvPr>
          <p:cNvSpPr txBox="1"/>
          <p:nvPr/>
        </p:nvSpPr>
        <p:spPr>
          <a:xfrm>
            <a:off x="1379491" y="3673098"/>
            <a:ext cx="247831" cy="246221"/>
          </a:xfrm>
          <a:prstGeom prst="rect">
            <a:avLst/>
          </a:prstGeom>
          <a:noFill/>
        </p:spPr>
        <p:txBody>
          <a:bodyPr wrap="square" rtlCol="0">
            <a:spAutoFit/>
          </a:bodyPr>
          <a:lstStyle/>
          <a:p>
            <a:r>
              <a:rPr lang="en-GB" sz="1000">
                <a:solidFill>
                  <a:schemeClr val="bg1">
                    <a:lumMod val="65000"/>
                  </a:schemeClr>
                </a:solidFill>
                <a:latin typeface="Outfit" pitchFamily="2" charset="0"/>
              </a:rPr>
              <a:t>*</a:t>
            </a:r>
          </a:p>
        </p:txBody>
      </p:sp>
      <p:sp>
        <p:nvSpPr>
          <p:cNvPr id="24" name="TextBox 23">
            <a:extLst>
              <a:ext uri="{FF2B5EF4-FFF2-40B4-BE49-F238E27FC236}">
                <a16:creationId xmlns:a16="http://schemas.microsoft.com/office/drawing/2014/main" id="{90F6B319-9FF3-7735-A336-58B9A1FFC113}"/>
              </a:ext>
            </a:extLst>
          </p:cNvPr>
          <p:cNvSpPr txBox="1"/>
          <p:nvPr/>
        </p:nvSpPr>
        <p:spPr>
          <a:xfrm>
            <a:off x="2581202" y="4467875"/>
            <a:ext cx="3569700" cy="184666"/>
          </a:xfrm>
          <a:prstGeom prst="rect">
            <a:avLst/>
          </a:prstGeom>
          <a:noFill/>
        </p:spPr>
        <p:txBody>
          <a:bodyPr wrap="square" rtlCol="0">
            <a:spAutoFit/>
          </a:bodyPr>
          <a:lstStyle/>
          <a:p>
            <a:pPr algn="ctr"/>
            <a:r>
              <a:rPr lang="en-GB" sz="600">
                <a:solidFill>
                  <a:schemeClr val="bg1">
                    <a:lumMod val="65000"/>
                  </a:schemeClr>
                </a:solidFill>
                <a:latin typeface="Outfit" pitchFamily="2" charset="0"/>
              </a:rPr>
              <a:t>* Git Logo by Jason Long is licensed under the </a:t>
            </a:r>
            <a:r>
              <a:rPr lang="en-GB" sz="600">
                <a:solidFill>
                  <a:schemeClr val="bg1">
                    <a:lumMod val="65000"/>
                  </a:schemeClr>
                </a:solidFill>
                <a:latin typeface="Outfit" pitchFamily="2" charset="0"/>
                <a:hlinkClick r:id="rId7">
                  <a:extLst>
                    <a:ext uri="{A12FA001-AC4F-418D-AE19-62706E023703}">
                      <ahyp:hlinkClr xmlns:ahyp="http://schemas.microsoft.com/office/drawing/2018/hyperlinkcolor" val="tx"/>
                    </a:ext>
                  </a:extLst>
                </a:hlinkClick>
              </a:rPr>
              <a:t>Creative Commons Attribution 3.0 Unported License</a:t>
            </a:r>
            <a:endParaRPr lang="en-GB" sz="600">
              <a:solidFill>
                <a:schemeClr val="bg1">
                  <a:lumMod val="65000"/>
                </a:schemeClr>
              </a:solidFill>
              <a:latin typeface="Outfit" pitchFamily="2" charset="0"/>
            </a:endParaRPr>
          </a:p>
        </p:txBody>
      </p:sp>
    </p:spTree>
    <p:extLst>
      <p:ext uri="{BB962C8B-B14F-4D97-AF65-F5344CB8AC3E}">
        <p14:creationId xmlns:p14="http://schemas.microsoft.com/office/powerpoint/2010/main" val="1491722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676AE-DD69-B013-4932-BA2AAFE1E5E7}"/>
              </a:ext>
            </a:extLst>
          </p:cNvPr>
          <p:cNvSpPr>
            <a:spLocks noGrp="1"/>
          </p:cNvSpPr>
          <p:nvPr>
            <p:ph idx="1"/>
          </p:nvPr>
        </p:nvSpPr>
        <p:spPr>
          <a:xfrm>
            <a:off x="426476" y="1274651"/>
            <a:ext cx="7885674" cy="2763949"/>
          </a:xfrm>
        </p:spPr>
        <p:txBody>
          <a:bodyPr/>
          <a:lstStyle/>
          <a:p>
            <a:pPr marL="0" indent="0">
              <a:buNone/>
            </a:pPr>
            <a:r>
              <a:rPr lang="en-GB" u="sng"/>
              <a:t>Creating a </a:t>
            </a:r>
            <a:r>
              <a:rPr lang="en-GB" u="sng">
                <a:latin typeface="Courier New" panose="02070309020205020404" pitchFamily="49" charset="0"/>
                <a:cs typeface="Courier New" panose="02070309020205020404" pitchFamily="49" charset="0"/>
              </a:rPr>
              <a:t>requirements.txt</a:t>
            </a:r>
            <a:r>
              <a:rPr lang="en-GB" u="sng"/>
              <a:t> file</a:t>
            </a:r>
          </a:p>
          <a:p>
            <a:r>
              <a:rPr lang="en-GB"/>
              <a:t>We can share our virtual environment with others by creating a </a:t>
            </a:r>
            <a:r>
              <a:rPr lang="en-GB">
                <a:latin typeface="Courier New" panose="02070309020205020404" pitchFamily="49" charset="0"/>
                <a:cs typeface="Courier New" panose="02070309020205020404" pitchFamily="49" charset="0"/>
              </a:rPr>
              <a:t>requirements.txt</a:t>
            </a:r>
            <a:r>
              <a:rPr lang="en-GB"/>
              <a:t> file, which lists all the dependencies installed with their versions.</a:t>
            </a:r>
          </a:p>
        </p:txBody>
      </p:sp>
      <p:sp>
        <p:nvSpPr>
          <p:cNvPr id="3" name="Title 2">
            <a:extLst>
              <a:ext uri="{FF2B5EF4-FFF2-40B4-BE49-F238E27FC236}">
                <a16:creationId xmlns:a16="http://schemas.microsoft.com/office/drawing/2014/main" id="{51D74A90-D600-8436-D261-56E7A0AD6D2F}"/>
              </a:ext>
            </a:extLst>
          </p:cNvPr>
          <p:cNvSpPr>
            <a:spLocks noGrp="1"/>
          </p:cNvSpPr>
          <p:nvPr>
            <p:ph type="title"/>
          </p:nvPr>
        </p:nvSpPr>
        <p:spPr>
          <a:xfrm>
            <a:off x="390120" y="470470"/>
            <a:ext cx="8125230" cy="461925"/>
          </a:xfrm>
        </p:spPr>
        <p:txBody>
          <a:bodyPr/>
          <a:lstStyle/>
          <a:p>
            <a:r>
              <a:rPr lang="en-GB"/>
              <a:t>Virtual Environments &amp; Dependency Managers</a:t>
            </a:r>
          </a:p>
        </p:txBody>
      </p:sp>
      <p:pic>
        <p:nvPicPr>
          <p:cNvPr id="4" name="Picture 3" descr="Shape&#10;&#10;Description automatically generated with medium confidence">
            <a:extLst>
              <a:ext uri="{FF2B5EF4-FFF2-40B4-BE49-F238E27FC236}">
                <a16:creationId xmlns:a16="http://schemas.microsoft.com/office/drawing/2014/main" id="{EF01E95D-9D57-6209-2AB5-E6DE29BC69BF}"/>
              </a:ext>
            </a:extLst>
          </p:cNvPr>
          <p:cNvPicPr>
            <a:picLocks noChangeAspect="1"/>
          </p:cNvPicPr>
          <p:nvPr/>
        </p:nvPicPr>
        <p:blipFill rotWithShape="1">
          <a:blip r:embed="rId2">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6" name="Picture 5">
            <a:extLst>
              <a:ext uri="{FF2B5EF4-FFF2-40B4-BE49-F238E27FC236}">
                <a16:creationId xmlns:a16="http://schemas.microsoft.com/office/drawing/2014/main" id="{3E5CF0FC-1994-91EC-0EFD-9CFAD80B5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85" y="2167368"/>
            <a:ext cx="3656132" cy="247551"/>
          </a:xfrm>
          <a:prstGeom prst="rect">
            <a:avLst/>
          </a:prstGeom>
        </p:spPr>
      </p:pic>
      <p:pic>
        <p:nvPicPr>
          <p:cNvPr id="8" name="Picture 7" descr="A screenshot of a computer&#10;&#10;Description automatically generated with medium confidence">
            <a:extLst>
              <a:ext uri="{FF2B5EF4-FFF2-40B4-BE49-F238E27FC236}">
                <a16:creationId xmlns:a16="http://schemas.microsoft.com/office/drawing/2014/main" id="{A02AD7F3-4823-1A78-A051-1D6431F08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0217" y="2548049"/>
            <a:ext cx="2336800" cy="1320800"/>
          </a:xfrm>
          <a:prstGeom prst="rect">
            <a:avLst/>
          </a:prstGeom>
        </p:spPr>
      </p:pic>
      <p:pic>
        <p:nvPicPr>
          <p:cNvPr id="10" name="Graphic 9" descr="Line arrow: Anti-clockwise curve with solid fill">
            <a:extLst>
              <a:ext uri="{FF2B5EF4-FFF2-40B4-BE49-F238E27FC236}">
                <a16:creationId xmlns:a16="http://schemas.microsoft.com/office/drawing/2014/main" id="{11777FB4-287F-9C1A-2B9F-9BE20D6D15F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167493">
            <a:off x="1010426" y="2356623"/>
            <a:ext cx="914400" cy="914400"/>
          </a:xfrm>
          <a:prstGeom prst="rect">
            <a:avLst/>
          </a:prstGeom>
        </p:spPr>
      </p:pic>
      <p:pic>
        <p:nvPicPr>
          <p:cNvPr id="12" name="Graphic 11" descr="Line arrow: Clockwise curve with solid fill">
            <a:extLst>
              <a:ext uri="{FF2B5EF4-FFF2-40B4-BE49-F238E27FC236}">
                <a16:creationId xmlns:a16="http://schemas.microsoft.com/office/drawing/2014/main" id="{44042C8A-C4FA-C72D-AB3D-6AE1C7B3E84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541497">
            <a:off x="4571224" y="2421812"/>
            <a:ext cx="914400" cy="914400"/>
          </a:xfrm>
          <a:prstGeom prst="rect">
            <a:avLst/>
          </a:prstGeom>
        </p:spPr>
      </p:pic>
      <p:pic>
        <p:nvPicPr>
          <p:cNvPr id="17" name="Graphic 16" descr="Users with solid fill">
            <a:extLst>
              <a:ext uri="{FF2B5EF4-FFF2-40B4-BE49-F238E27FC236}">
                <a16:creationId xmlns:a16="http://schemas.microsoft.com/office/drawing/2014/main" id="{B5F68275-1ADC-AF96-02BC-82BB7E730F8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9864" y="2421812"/>
            <a:ext cx="914400" cy="914400"/>
          </a:xfrm>
          <a:prstGeom prst="rect">
            <a:avLst/>
          </a:prstGeom>
        </p:spPr>
      </p:pic>
      <p:pic>
        <p:nvPicPr>
          <p:cNvPr id="19" name="Picture 18">
            <a:extLst>
              <a:ext uri="{FF2B5EF4-FFF2-40B4-BE49-F238E27FC236}">
                <a16:creationId xmlns:a16="http://schemas.microsoft.com/office/drawing/2014/main" id="{1169B1FE-7F5A-8C6F-6F1A-616A839BB0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8424" y="3199052"/>
            <a:ext cx="3656132" cy="366924"/>
          </a:xfrm>
          <a:prstGeom prst="rect">
            <a:avLst/>
          </a:prstGeom>
        </p:spPr>
      </p:pic>
      <p:pic>
        <p:nvPicPr>
          <p:cNvPr id="21" name="Picture 20" descr="A picture containing black, darkness&#10;&#10;Description automatically generated">
            <a:extLst>
              <a:ext uri="{FF2B5EF4-FFF2-40B4-BE49-F238E27FC236}">
                <a16:creationId xmlns:a16="http://schemas.microsoft.com/office/drawing/2014/main" id="{2AF2965C-F244-D1D2-D454-40F7C1F02A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9491" y="3262761"/>
            <a:ext cx="606429" cy="606429"/>
          </a:xfrm>
          <a:prstGeom prst="rect">
            <a:avLst/>
          </a:prstGeom>
        </p:spPr>
      </p:pic>
      <p:sp>
        <p:nvSpPr>
          <p:cNvPr id="23" name="TextBox 22">
            <a:extLst>
              <a:ext uri="{FF2B5EF4-FFF2-40B4-BE49-F238E27FC236}">
                <a16:creationId xmlns:a16="http://schemas.microsoft.com/office/drawing/2014/main" id="{3A687A03-4BF7-C21D-4AA2-6954BD7014DF}"/>
              </a:ext>
            </a:extLst>
          </p:cNvPr>
          <p:cNvSpPr txBox="1"/>
          <p:nvPr/>
        </p:nvSpPr>
        <p:spPr>
          <a:xfrm>
            <a:off x="1379491" y="3673098"/>
            <a:ext cx="247831" cy="246221"/>
          </a:xfrm>
          <a:prstGeom prst="rect">
            <a:avLst/>
          </a:prstGeom>
          <a:noFill/>
        </p:spPr>
        <p:txBody>
          <a:bodyPr wrap="square" rtlCol="0">
            <a:spAutoFit/>
          </a:bodyPr>
          <a:lstStyle/>
          <a:p>
            <a:r>
              <a:rPr lang="en-GB" sz="1000">
                <a:solidFill>
                  <a:schemeClr val="bg1">
                    <a:lumMod val="65000"/>
                  </a:schemeClr>
                </a:solidFill>
                <a:latin typeface="Outfit" pitchFamily="2" charset="0"/>
              </a:rPr>
              <a:t>*</a:t>
            </a:r>
          </a:p>
        </p:txBody>
      </p:sp>
      <p:sp>
        <p:nvSpPr>
          <p:cNvPr id="24" name="TextBox 23">
            <a:extLst>
              <a:ext uri="{FF2B5EF4-FFF2-40B4-BE49-F238E27FC236}">
                <a16:creationId xmlns:a16="http://schemas.microsoft.com/office/drawing/2014/main" id="{90F6B319-9FF3-7735-A336-58B9A1FFC113}"/>
              </a:ext>
            </a:extLst>
          </p:cNvPr>
          <p:cNvSpPr txBox="1"/>
          <p:nvPr/>
        </p:nvSpPr>
        <p:spPr>
          <a:xfrm>
            <a:off x="2581202" y="4467875"/>
            <a:ext cx="3569700" cy="184666"/>
          </a:xfrm>
          <a:prstGeom prst="rect">
            <a:avLst/>
          </a:prstGeom>
          <a:noFill/>
        </p:spPr>
        <p:txBody>
          <a:bodyPr wrap="square" rtlCol="0">
            <a:spAutoFit/>
          </a:bodyPr>
          <a:lstStyle/>
          <a:p>
            <a:pPr algn="ctr"/>
            <a:r>
              <a:rPr lang="en-GB" sz="600">
                <a:solidFill>
                  <a:schemeClr val="bg1">
                    <a:lumMod val="65000"/>
                  </a:schemeClr>
                </a:solidFill>
                <a:latin typeface="Outfit" pitchFamily="2" charset="0"/>
              </a:rPr>
              <a:t>* Git Logo by Jason Long is licensed under the </a:t>
            </a:r>
            <a:r>
              <a:rPr lang="en-GB" sz="600">
                <a:solidFill>
                  <a:schemeClr val="bg1">
                    <a:lumMod val="65000"/>
                  </a:schemeClr>
                </a:solidFill>
                <a:latin typeface="Outfit" pitchFamily="2" charset="0"/>
                <a:hlinkClick r:id="rId10">
                  <a:extLst>
                    <a:ext uri="{A12FA001-AC4F-418D-AE19-62706E023703}">
                      <ahyp:hlinkClr xmlns:ahyp="http://schemas.microsoft.com/office/drawing/2018/hyperlinkcolor" val="tx"/>
                    </a:ext>
                  </a:extLst>
                </a:hlinkClick>
              </a:rPr>
              <a:t>Creative Commons Attribution 3.0 Unported License</a:t>
            </a:r>
            <a:endParaRPr lang="en-GB" sz="600">
              <a:solidFill>
                <a:schemeClr val="bg1">
                  <a:lumMod val="65000"/>
                </a:schemeClr>
              </a:solidFill>
              <a:latin typeface="Outfit" pitchFamily="2" charset="0"/>
            </a:endParaRPr>
          </a:p>
        </p:txBody>
      </p:sp>
    </p:spTree>
    <p:extLst>
      <p:ext uri="{BB962C8B-B14F-4D97-AF65-F5344CB8AC3E}">
        <p14:creationId xmlns:p14="http://schemas.microsoft.com/office/powerpoint/2010/main" val="175440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F164A369-23E0-996F-CF61-CAF2A3BDEFCB}"/>
              </a:ext>
            </a:extLst>
          </p:cNvPr>
          <p:cNvPicPr>
            <a:picLocks noChangeAspect="1"/>
          </p:cNvPicPr>
          <p:nvPr/>
        </p:nvPicPr>
        <p:blipFill rotWithShape="1">
          <a:blip r:embed="rId2">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5" name="Title 1">
            <a:extLst>
              <a:ext uri="{FF2B5EF4-FFF2-40B4-BE49-F238E27FC236}">
                <a16:creationId xmlns:a16="http://schemas.microsoft.com/office/drawing/2014/main" id="{B433F819-C850-F8F7-B327-F1948CCB68C8}"/>
              </a:ext>
            </a:extLst>
          </p:cNvPr>
          <p:cNvSpPr>
            <a:spLocks noGrp="1"/>
          </p:cNvSpPr>
          <p:nvPr>
            <p:ph type="title"/>
          </p:nvPr>
        </p:nvSpPr>
        <p:spPr>
          <a:xfrm>
            <a:off x="106473" y="2026283"/>
            <a:ext cx="4543611" cy="1659837"/>
          </a:xfrm>
        </p:spPr>
        <p:txBody>
          <a:bodyPr/>
          <a:lstStyle/>
          <a:p>
            <a:pPr algn="ctr"/>
            <a:r>
              <a:rPr lang="en-GB">
                <a:latin typeface="Courier New" panose="02070309020205020404" pitchFamily="49" charset="0"/>
                <a:cs typeface="Courier New" panose="02070309020205020404" pitchFamily="49" charset="0"/>
              </a:rPr>
              <a:t>venv</a:t>
            </a:r>
            <a:r>
              <a:rPr lang="en-GB"/>
              <a:t> Demo</a:t>
            </a:r>
          </a:p>
        </p:txBody>
      </p:sp>
      <p:pic>
        <p:nvPicPr>
          <p:cNvPr id="7" name="Picture 6">
            <a:extLst>
              <a:ext uri="{FF2B5EF4-FFF2-40B4-BE49-F238E27FC236}">
                <a16:creationId xmlns:a16="http://schemas.microsoft.com/office/drawing/2014/main" id="{3798D9DD-3607-9761-1476-864AEA422F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36317" y="971163"/>
            <a:ext cx="3145194" cy="2386716"/>
          </a:xfrm>
          <a:prstGeom prst="rect">
            <a:avLst/>
          </a:prstGeom>
        </p:spPr>
      </p:pic>
      <p:cxnSp>
        <p:nvCxnSpPr>
          <p:cNvPr id="9" name="Straight Connector 8">
            <a:extLst>
              <a:ext uri="{FF2B5EF4-FFF2-40B4-BE49-F238E27FC236}">
                <a16:creationId xmlns:a16="http://schemas.microsoft.com/office/drawing/2014/main" id="{163F6AEA-5A5C-2D43-F589-F86ADDE01A36}"/>
              </a:ext>
            </a:extLst>
          </p:cNvPr>
          <p:cNvCxnSpPr>
            <a:cxnSpLocks/>
          </p:cNvCxnSpPr>
          <p:nvPr/>
        </p:nvCxnSpPr>
        <p:spPr>
          <a:xfrm>
            <a:off x="4683215" y="791072"/>
            <a:ext cx="0" cy="3114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77E3640-4CF9-7846-FBBE-AFFBF857CFB0}"/>
              </a:ext>
            </a:extLst>
          </p:cNvPr>
          <p:cNvSpPr txBox="1"/>
          <p:nvPr/>
        </p:nvSpPr>
        <p:spPr>
          <a:xfrm>
            <a:off x="4920604" y="3421269"/>
            <a:ext cx="3896139" cy="338554"/>
          </a:xfrm>
          <a:prstGeom prst="rect">
            <a:avLst/>
          </a:prstGeom>
          <a:noFill/>
        </p:spPr>
        <p:txBody>
          <a:bodyPr wrap="square" rtlCol="0">
            <a:spAutoFit/>
          </a:bodyPr>
          <a:lstStyle/>
          <a:p>
            <a:pPr algn="ctr"/>
            <a:r>
              <a:rPr lang="en-GB" sz="800">
                <a:solidFill>
                  <a:srgbClr val="003C3B"/>
                </a:solidFill>
                <a:latin typeface="Outfit" pitchFamily="2" charset="0"/>
              </a:rPr>
              <a:t>This image was created by </a:t>
            </a:r>
            <a:r>
              <a:rPr lang="en-GB" sz="800">
                <a:solidFill>
                  <a:srgbClr val="003C3B"/>
                </a:solidFill>
                <a:latin typeface="Outfit" pitchFamily="2" charset="0"/>
                <a:hlinkClick r:id="rId4">
                  <a:extLst>
                    <a:ext uri="{A12FA001-AC4F-418D-AE19-62706E023703}">
                      <ahyp:hlinkClr xmlns:ahyp="http://schemas.microsoft.com/office/drawing/2018/hyperlinkcolor" val="tx"/>
                    </a:ext>
                  </a:extLst>
                </a:hlinkClick>
              </a:rPr>
              <a:t>Scriberia</a:t>
            </a:r>
            <a:r>
              <a:rPr lang="en-GB" sz="800">
                <a:solidFill>
                  <a:srgbClr val="003C3B"/>
                </a:solidFill>
                <a:latin typeface="Outfit" pitchFamily="2" charset="0"/>
              </a:rPr>
              <a:t> for The Turing Way community and is used under CC-BY licence. </a:t>
            </a:r>
            <a:r>
              <a:rPr lang="en-GB" sz="800">
                <a:solidFill>
                  <a:srgbClr val="003C3B"/>
                </a:solidFill>
                <a:latin typeface="Outfit" pitchFamily="2" charset="0"/>
                <a:hlinkClick r:id="rId5">
                  <a:extLst>
                    <a:ext uri="{A12FA001-AC4F-418D-AE19-62706E023703}">
                      <ahyp:hlinkClr xmlns:ahyp="http://schemas.microsoft.com/office/drawing/2018/hyperlinkcolor" val="tx"/>
                    </a:ext>
                  </a:extLst>
                </a:hlinkClick>
              </a:rPr>
              <a:t>http://doi.org/10.5281/zenodo.7587336</a:t>
            </a:r>
            <a:endParaRPr lang="en-GB" sz="800">
              <a:solidFill>
                <a:srgbClr val="003C3B"/>
              </a:solidFill>
              <a:latin typeface="Outfit" pitchFamily="2" charset="0"/>
            </a:endParaRPr>
          </a:p>
        </p:txBody>
      </p:sp>
    </p:spTree>
    <p:extLst>
      <p:ext uri="{BB962C8B-B14F-4D97-AF65-F5344CB8AC3E}">
        <p14:creationId xmlns:p14="http://schemas.microsoft.com/office/powerpoint/2010/main" val="3207202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55A0F5-3416-1094-9C9F-3EEC0EAB6706}"/>
              </a:ext>
            </a:extLst>
          </p:cNvPr>
          <p:cNvSpPr>
            <a:spLocks noGrp="1"/>
          </p:cNvSpPr>
          <p:nvPr>
            <p:ph idx="1"/>
          </p:nvPr>
        </p:nvSpPr>
        <p:spPr/>
        <p:txBody>
          <a:bodyPr/>
          <a:lstStyle/>
          <a:p>
            <a:pPr marL="0" indent="0">
              <a:buNone/>
            </a:pPr>
            <a:r>
              <a:rPr lang="en-GB"/>
              <a:t>Content was adapted from…</a:t>
            </a:r>
          </a:p>
          <a:p>
            <a:r>
              <a:rPr lang="en-GB">
                <a:hlinkClick r:id="rId2">
                  <a:extLst>
                    <a:ext uri="{A12FA001-AC4F-418D-AE19-62706E023703}">
                      <ahyp:hlinkClr xmlns:ahyp="http://schemas.microsoft.com/office/drawing/2018/hyperlinkcolor" val="tx"/>
                    </a:ext>
                  </a:extLst>
                </a:hlinkClick>
              </a:rPr>
              <a:t>Intermediate Research Software Development, The Carpentries Incubator</a:t>
            </a:r>
            <a:r>
              <a:rPr lang="en-GB"/>
              <a:t> (</a:t>
            </a:r>
            <a:r>
              <a:rPr lang="en-GB">
                <a:hlinkClick r:id="rId3">
                  <a:extLst>
                    <a:ext uri="{A12FA001-AC4F-418D-AE19-62706E023703}">
                      <ahyp:hlinkClr xmlns:ahyp="http://schemas.microsoft.com/office/drawing/2018/hyperlinkcolor" val="tx"/>
                    </a:ext>
                  </a:extLst>
                </a:hlinkClick>
              </a:rPr>
              <a:t>CC-BY 4.0</a:t>
            </a:r>
            <a:r>
              <a:rPr lang="en-GB"/>
              <a:t>)</a:t>
            </a:r>
          </a:p>
          <a:p>
            <a:r>
              <a:rPr lang="en-GB">
                <a:hlinkClick r:id="rId4">
                  <a:extLst>
                    <a:ext uri="{A12FA001-AC4F-418D-AE19-62706E023703}">
                      <ahyp:hlinkClr xmlns:ahyp="http://schemas.microsoft.com/office/drawing/2018/hyperlinkcolor" val="tx"/>
                    </a:ext>
                  </a:extLst>
                </a:hlinkClick>
              </a:rPr>
              <a:t>Manifesto for Agile Software Development</a:t>
            </a:r>
            <a:endParaRPr lang="en-GB"/>
          </a:p>
          <a:p>
            <a:r>
              <a:rPr lang="en-GB">
                <a:hlinkClick r:id="rId5">
                  <a:extLst>
                    <a:ext uri="{A12FA001-AC4F-418D-AE19-62706E023703}">
                      <ahyp:hlinkClr xmlns:ahyp="http://schemas.microsoft.com/office/drawing/2018/hyperlinkcolor" val="tx"/>
                    </a:ext>
                  </a:extLst>
                </a:hlinkClick>
              </a:rPr>
              <a:t>Agile delivery, GOV.UK Service Manual</a:t>
            </a:r>
            <a:r>
              <a:rPr lang="en-GB"/>
              <a:t> (</a:t>
            </a:r>
            <a:r>
              <a:rPr lang="en-GB">
                <a:hlinkClick r:id="rId6">
                  <a:extLst>
                    <a:ext uri="{A12FA001-AC4F-418D-AE19-62706E023703}">
                      <ahyp:hlinkClr xmlns:ahyp="http://schemas.microsoft.com/office/drawing/2018/hyperlinkcolor" val="tx"/>
                    </a:ext>
                  </a:extLst>
                </a:hlinkClick>
              </a:rPr>
              <a:t>Open Government Licence v3.0</a:t>
            </a:r>
            <a:r>
              <a:rPr lang="en-GB"/>
              <a:t>)</a:t>
            </a:r>
          </a:p>
          <a:p>
            <a:r>
              <a:rPr lang="en-GB">
                <a:hlinkClick r:id="rId7">
                  <a:extLst>
                    <a:ext uri="{A12FA001-AC4F-418D-AE19-62706E023703}">
                      <ahyp:hlinkClr xmlns:ahyp="http://schemas.microsoft.com/office/drawing/2018/hyperlinkcolor" val="tx"/>
                    </a:ext>
                  </a:extLst>
                </a:hlinkClick>
              </a:rPr>
              <a:t>Research Data Management @ University of Exeter</a:t>
            </a:r>
            <a:endParaRPr lang="en-GB"/>
          </a:p>
          <a:p>
            <a:r>
              <a:rPr lang="en-GB">
                <a:hlinkClick r:id="rId8">
                  <a:extLst>
                    <a:ext uri="{A12FA001-AC4F-418D-AE19-62706E023703}">
                      <ahyp:hlinkClr xmlns:ahyp="http://schemas.microsoft.com/office/drawing/2018/hyperlinkcolor" val="tx"/>
                    </a:ext>
                  </a:extLst>
                </a:hlinkClick>
              </a:rPr>
              <a:t>The Turing Way</a:t>
            </a:r>
            <a:r>
              <a:rPr lang="en-GB"/>
              <a:t> (Copyright © The Turing Way Community) (</a:t>
            </a:r>
            <a:r>
              <a:rPr lang="en-GB">
                <a:hlinkClick r:id="rId3">
                  <a:extLst>
                    <a:ext uri="{A12FA001-AC4F-418D-AE19-62706E023703}">
                      <ahyp:hlinkClr xmlns:ahyp="http://schemas.microsoft.com/office/drawing/2018/hyperlinkcolor" val="tx"/>
                    </a:ext>
                  </a:extLst>
                </a:hlinkClick>
              </a:rPr>
              <a:t>CC-BY licence</a:t>
            </a:r>
            <a:r>
              <a:rPr lang="en-GB"/>
              <a:t>)</a:t>
            </a:r>
          </a:p>
          <a:p>
            <a:r>
              <a:rPr lang="en-GB">
                <a:hlinkClick r:id="rId9">
                  <a:extLst>
                    <a:ext uri="{A12FA001-AC4F-418D-AE19-62706E023703}">
                      <ahyp:hlinkClr xmlns:ahyp="http://schemas.microsoft.com/office/drawing/2018/hyperlinkcolor" val="tx"/>
                    </a:ext>
                  </a:extLst>
                </a:hlinkClick>
              </a:rPr>
              <a:t>Decomposition &amp; Style</a:t>
            </a:r>
            <a:r>
              <a:rPr lang="en-GB"/>
              <a:t>, Nick Parlante, Stanford University</a:t>
            </a:r>
          </a:p>
          <a:p>
            <a:r>
              <a:rPr lang="en-GB">
                <a:hlinkClick r:id="rId10">
                  <a:extLst>
                    <a:ext uri="{A12FA001-AC4F-418D-AE19-62706E023703}">
                      <ahyp:hlinkClr xmlns:ahyp="http://schemas.microsoft.com/office/drawing/2018/hyperlinkcolor" val="tx"/>
                    </a:ext>
                  </a:extLst>
                </a:hlinkClick>
              </a:rPr>
              <a:t>OpenDSA Data Structures and Algorithms Modules Collection</a:t>
            </a:r>
            <a:r>
              <a:rPr lang="en-GB"/>
              <a:t> (</a:t>
            </a:r>
            <a:r>
              <a:rPr lang="en-GB">
                <a:hlinkClick r:id="rId11">
                  <a:extLst>
                    <a:ext uri="{A12FA001-AC4F-418D-AE19-62706E023703}">
                      <ahyp:hlinkClr xmlns:ahyp="http://schemas.microsoft.com/office/drawing/2018/hyperlinkcolor" val="tx"/>
                    </a:ext>
                  </a:extLst>
                </a:hlinkClick>
              </a:rPr>
              <a:t>MIT License</a:t>
            </a:r>
            <a:r>
              <a:rPr lang="en-GB"/>
              <a:t>)</a:t>
            </a:r>
          </a:p>
          <a:p>
            <a:pPr marL="0" indent="0">
              <a:buNone/>
            </a:pPr>
            <a:endParaRPr lang="en-GB"/>
          </a:p>
          <a:p>
            <a:pPr marL="0" indent="0">
              <a:buNone/>
            </a:pPr>
            <a:r>
              <a:rPr lang="en-GB"/>
              <a:t>Developed by Dr Fliss Guest with the help of Dr Thomas Hawes, Mr Linus Tata and Dr Matt Johns.</a:t>
            </a:r>
          </a:p>
        </p:txBody>
      </p:sp>
      <p:sp>
        <p:nvSpPr>
          <p:cNvPr id="3" name="Title 2">
            <a:extLst>
              <a:ext uri="{FF2B5EF4-FFF2-40B4-BE49-F238E27FC236}">
                <a16:creationId xmlns:a16="http://schemas.microsoft.com/office/drawing/2014/main" id="{1DAD6FB1-0203-5D86-E3F5-A7D8D19BB5B0}"/>
              </a:ext>
            </a:extLst>
          </p:cNvPr>
          <p:cNvSpPr>
            <a:spLocks noGrp="1"/>
          </p:cNvSpPr>
          <p:nvPr>
            <p:ph type="title"/>
          </p:nvPr>
        </p:nvSpPr>
        <p:spPr/>
        <p:txBody>
          <a:bodyPr/>
          <a:lstStyle/>
          <a:p>
            <a:r>
              <a:rPr lang="en-GB"/>
              <a:t>Acknowledgements</a:t>
            </a:r>
          </a:p>
        </p:txBody>
      </p:sp>
      <p:pic>
        <p:nvPicPr>
          <p:cNvPr id="4" name="Picture 3" descr="Shape&#10;&#10;Description automatically generated with medium confidence">
            <a:extLst>
              <a:ext uri="{FF2B5EF4-FFF2-40B4-BE49-F238E27FC236}">
                <a16:creationId xmlns:a16="http://schemas.microsoft.com/office/drawing/2014/main" id="{3777BCDA-338D-C682-129B-609F3D2B45A3}"/>
              </a:ext>
            </a:extLst>
          </p:cNvPr>
          <p:cNvPicPr>
            <a:picLocks noChangeAspect="1"/>
          </p:cNvPicPr>
          <p:nvPr/>
        </p:nvPicPr>
        <p:blipFill rotWithShape="1">
          <a:blip r:embed="rId12">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6" name="Picture 5">
            <a:extLst>
              <a:ext uri="{FF2B5EF4-FFF2-40B4-BE49-F238E27FC236}">
                <a16:creationId xmlns:a16="http://schemas.microsoft.com/office/drawing/2014/main" id="{AD22FEED-8858-F57B-23F4-C531132A4B4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20441" y="141592"/>
            <a:ext cx="2133439" cy="1133059"/>
          </a:xfrm>
          <a:prstGeom prst="rect">
            <a:avLst/>
          </a:prstGeom>
        </p:spPr>
      </p:pic>
      <p:sp>
        <p:nvSpPr>
          <p:cNvPr id="7" name="TextBox 6">
            <a:extLst>
              <a:ext uri="{FF2B5EF4-FFF2-40B4-BE49-F238E27FC236}">
                <a16:creationId xmlns:a16="http://schemas.microsoft.com/office/drawing/2014/main" id="{B44D1CDB-8867-C910-069F-1E769A79A6A9}"/>
              </a:ext>
            </a:extLst>
          </p:cNvPr>
          <p:cNvSpPr txBox="1"/>
          <p:nvPr/>
        </p:nvSpPr>
        <p:spPr>
          <a:xfrm>
            <a:off x="8506049" y="932395"/>
            <a:ext cx="247831" cy="246221"/>
          </a:xfrm>
          <a:prstGeom prst="rect">
            <a:avLst/>
          </a:prstGeom>
          <a:noFill/>
        </p:spPr>
        <p:txBody>
          <a:bodyPr wrap="square" rtlCol="0">
            <a:spAutoFit/>
          </a:bodyPr>
          <a:lstStyle/>
          <a:p>
            <a:r>
              <a:rPr lang="en-GB" sz="1000">
                <a:solidFill>
                  <a:schemeClr val="bg1">
                    <a:lumMod val="65000"/>
                  </a:schemeClr>
                </a:solidFill>
                <a:latin typeface="Outfit" pitchFamily="2" charset="0"/>
              </a:rPr>
              <a:t>*</a:t>
            </a:r>
          </a:p>
        </p:txBody>
      </p:sp>
      <p:sp>
        <p:nvSpPr>
          <p:cNvPr id="8" name="TextBox 7">
            <a:extLst>
              <a:ext uri="{FF2B5EF4-FFF2-40B4-BE49-F238E27FC236}">
                <a16:creationId xmlns:a16="http://schemas.microsoft.com/office/drawing/2014/main" id="{EF12D34C-2C2B-BCC2-2D8B-A50964770E95}"/>
              </a:ext>
            </a:extLst>
          </p:cNvPr>
          <p:cNvSpPr txBox="1"/>
          <p:nvPr/>
        </p:nvSpPr>
        <p:spPr>
          <a:xfrm>
            <a:off x="2581202" y="4413632"/>
            <a:ext cx="3277157" cy="276999"/>
          </a:xfrm>
          <a:prstGeom prst="rect">
            <a:avLst/>
          </a:prstGeom>
          <a:noFill/>
        </p:spPr>
        <p:txBody>
          <a:bodyPr wrap="square" rtlCol="0">
            <a:spAutoFit/>
          </a:bodyPr>
          <a:lstStyle/>
          <a:p>
            <a:pPr algn="ctr"/>
            <a:r>
              <a:rPr lang="en-GB" sz="600">
                <a:solidFill>
                  <a:schemeClr val="bg1">
                    <a:lumMod val="65000"/>
                  </a:schemeClr>
                </a:solidFill>
                <a:latin typeface="Outfit" pitchFamily="2" charset="0"/>
              </a:rPr>
              <a:t>* This image was created by </a:t>
            </a:r>
            <a:r>
              <a:rPr lang="en-GB" sz="600">
                <a:solidFill>
                  <a:schemeClr val="bg1">
                    <a:lumMod val="65000"/>
                  </a:schemeClr>
                </a:solidFill>
                <a:latin typeface="Outfit" pitchFamily="2" charset="0"/>
                <a:hlinkClick r:id="rId14">
                  <a:extLst>
                    <a:ext uri="{A12FA001-AC4F-418D-AE19-62706E023703}">
                      <ahyp:hlinkClr xmlns:ahyp="http://schemas.microsoft.com/office/drawing/2018/hyperlinkcolor" val="tx"/>
                    </a:ext>
                  </a:extLst>
                </a:hlinkClick>
              </a:rPr>
              <a:t>Scriberia</a:t>
            </a:r>
            <a:r>
              <a:rPr lang="en-GB" sz="600">
                <a:solidFill>
                  <a:schemeClr val="bg1">
                    <a:lumMod val="65000"/>
                  </a:schemeClr>
                </a:solidFill>
                <a:latin typeface="Outfit" pitchFamily="2" charset="0"/>
              </a:rPr>
              <a:t> for The Turing Way community and is used under CC-BY licence. </a:t>
            </a:r>
            <a:r>
              <a:rPr lang="en-GB" sz="600">
                <a:solidFill>
                  <a:schemeClr val="bg1">
                    <a:lumMod val="65000"/>
                  </a:schemeClr>
                </a:solidFill>
                <a:latin typeface="Outfit" pitchFamily="2" charset="0"/>
                <a:hlinkClick r:id="rId15">
                  <a:extLst>
                    <a:ext uri="{A12FA001-AC4F-418D-AE19-62706E023703}">
                      <ahyp:hlinkClr xmlns:ahyp="http://schemas.microsoft.com/office/drawing/2018/hyperlinkcolor" val="tx"/>
                    </a:ext>
                  </a:extLst>
                </a:hlinkClick>
              </a:rPr>
              <a:t>http://doi.org/10.5281/zenodo.3695300</a:t>
            </a:r>
            <a:endParaRPr lang="en-GB" sz="600">
              <a:solidFill>
                <a:schemeClr val="bg1">
                  <a:lumMod val="65000"/>
                </a:schemeClr>
              </a:solidFill>
              <a:latin typeface="Outfit" pitchFamily="2" charset="0"/>
            </a:endParaRPr>
          </a:p>
        </p:txBody>
      </p:sp>
    </p:spTree>
    <p:extLst>
      <p:ext uri="{BB962C8B-B14F-4D97-AF65-F5344CB8AC3E}">
        <p14:creationId xmlns:p14="http://schemas.microsoft.com/office/powerpoint/2010/main" val="3011379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BB5757-F0D4-044D-89D6-3B52B1D06560}"/>
              </a:ext>
            </a:extLst>
          </p:cNvPr>
          <p:cNvSpPr txBox="1"/>
          <p:nvPr/>
        </p:nvSpPr>
        <p:spPr>
          <a:xfrm>
            <a:off x="389157" y="1155700"/>
            <a:ext cx="4347943" cy="2086417"/>
          </a:xfrm>
          <a:prstGeom prst="rect">
            <a:avLst/>
          </a:prstGeom>
        </p:spPr>
        <p:txBody>
          <a:bodyPr vert="horz" lIns="91440" tIns="45720" rIns="91440" bIns="45720" rtlCol="0" anchor="t">
            <a:normAutofit/>
          </a:bodyPr>
          <a:lstStyle/>
          <a:p>
            <a:pPr algn="l" defTabSz="415869" rtl="0">
              <a:lnSpc>
                <a:spcPct val="90000"/>
              </a:lnSpc>
              <a:spcBef>
                <a:spcPct val="0"/>
              </a:spcBef>
              <a:spcAft>
                <a:spcPts val="600"/>
              </a:spcAft>
            </a:pPr>
            <a:r>
              <a:rPr lang="en-GB" sz="1200" b="1" u="none" strike="noStrike" kern="1200" dirty="0">
                <a:solidFill>
                  <a:srgbClr val="003C3B"/>
                </a:solidFill>
                <a:effectLst/>
                <a:latin typeface="Outfit"/>
                <a:ea typeface="+mj-ea"/>
                <a:cs typeface="Outfit"/>
              </a:rPr>
              <a:t>Course Leader: </a:t>
            </a:r>
          </a:p>
          <a:p>
            <a:pPr algn="l" defTabSz="415869" rtl="0">
              <a:lnSpc>
                <a:spcPct val="90000"/>
              </a:lnSpc>
              <a:spcBef>
                <a:spcPct val="0"/>
              </a:spcBef>
              <a:spcAft>
                <a:spcPts val="600"/>
              </a:spcAft>
            </a:pPr>
            <a:r>
              <a:rPr lang="en-GB" sz="1200" b="1" u="none" strike="noStrike" kern="1200" dirty="0">
                <a:solidFill>
                  <a:srgbClr val="003C3B"/>
                </a:solidFill>
                <a:effectLst/>
                <a:latin typeface="Outfit"/>
                <a:ea typeface="+mj-ea"/>
                <a:cs typeface="Outfit"/>
              </a:rPr>
              <a:t>Course Helpers: </a:t>
            </a:r>
          </a:p>
          <a:p>
            <a:pPr algn="l" defTabSz="415869" rtl="0">
              <a:lnSpc>
                <a:spcPct val="90000"/>
              </a:lnSpc>
              <a:spcBef>
                <a:spcPct val="0"/>
              </a:spcBef>
              <a:spcAft>
                <a:spcPts val="600"/>
              </a:spcAft>
            </a:pPr>
            <a:endParaRPr lang="en-US" sz="1200" b="1" kern="1200" dirty="0">
              <a:solidFill>
                <a:srgbClr val="003C3B"/>
              </a:solidFill>
              <a:latin typeface="Outfit" pitchFamily="2" charset="0"/>
              <a:ea typeface="+mj-ea"/>
              <a:cs typeface="Outfit" pitchFamily="2" charset="0"/>
            </a:endParaRPr>
          </a:p>
        </p:txBody>
      </p:sp>
      <p:sp>
        <p:nvSpPr>
          <p:cNvPr id="16" name="Subtitle 3">
            <a:extLst>
              <a:ext uri="{FF2B5EF4-FFF2-40B4-BE49-F238E27FC236}">
                <a16:creationId xmlns:a16="http://schemas.microsoft.com/office/drawing/2014/main" id="{2E8106DB-21BD-4F42-5901-918669CCB3B2}"/>
              </a:ext>
            </a:extLst>
          </p:cNvPr>
          <p:cNvSpPr>
            <a:spLocks noGrp="1"/>
          </p:cNvSpPr>
          <p:nvPr>
            <p:ph type="subTitle" idx="1"/>
          </p:nvPr>
        </p:nvSpPr>
        <p:spPr>
          <a:xfrm>
            <a:off x="389158" y="3717975"/>
            <a:ext cx="3953581" cy="425741"/>
          </a:xfrm>
        </p:spPr>
        <p:txBody>
          <a:bodyPr lIns="91440" tIns="45720" rIns="91440" bIns="45720" anchor="t"/>
          <a:lstStyle/>
          <a:p>
            <a:pPr algn="ctr"/>
            <a:r>
              <a:rPr lang="en-US" sz="2800"/>
              <a:t>Thank You</a:t>
            </a:r>
            <a:endParaRPr lang="en-US"/>
          </a:p>
        </p:txBody>
      </p:sp>
      <p:sp>
        <p:nvSpPr>
          <p:cNvPr id="2" name="TextBox 1">
            <a:extLst>
              <a:ext uri="{FF2B5EF4-FFF2-40B4-BE49-F238E27FC236}">
                <a16:creationId xmlns:a16="http://schemas.microsoft.com/office/drawing/2014/main" id="{7BBC3CE8-73D6-2957-F29E-73D61665B6A4}"/>
              </a:ext>
            </a:extLst>
          </p:cNvPr>
          <p:cNvSpPr txBox="1"/>
          <p:nvPr/>
        </p:nvSpPr>
        <p:spPr>
          <a:xfrm>
            <a:off x="5577509" y="4140477"/>
            <a:ext cx="34306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linkClick r:id="rId3"/>
              </a:rPr>
              <a:t>https://tinyurl.com/2d8fys7e</a:t>
            </a:r>
            <a:endParaRPr lang="en-US">
              <a:solidFill>
                <a:srgbClr val="000000"/>
              </a:solidFill>
            </a:endParaRPr>
          </a:p>
        </p:txBody>
      </p:sp>
      <p:sp>
        <p:nvSpPr>
          <p:cNvPr id="3" name="Rectangle 2">
            <a:extLst>
              <a:ext uri="{FF2B5EF4-FFF2-40B4-BE49-F238E27FC236}">
                <a16:creationId xmlns:a16="http://schemas.microsoft.com/office/drawing/2014/main" id="{46D28ED4-058B-E39C-F67B-C03FB04BC046}"/>
              </a:ext>
            </a:extLst>
          </p:cNvPr>
          <p:cNvSpPr/>
          <p:nvPr/>
        </p:nvSpPr>
        <p:spPr>
          <a:xfrm>
            <a:off x="6216097" y="1118151"/>
            <a:ext cx="2538619" cy="2600739"/>
          </a:xfrm>
          <a:prstGeom prst="rect">
            <a:avLst/>
          </a:prstGeom>
          <a:solidFill>
            <a:srgbClr val="1C8589"/>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600">
                <a:latin typeface="Calibri"/>
                <a:ea typeface="Calibri"/>
                <a:cs typeface="Calibri"/>
              </a:rPr>
              <a:t>Post-workshop Anonymous Feedback Form 2024-25</a:t>
            </a:r>
          </a:p>
        </p:txBody>
      </p:sp>
      <p:pic>
        <p:nvPicPr>
          <p:cNvPr id="7" name="Picture 6" descr="A qr code with black squares&#10;&#10;Description automatically generated">
            <a:extLst>
              <a:ext uri="{FF2B5EF4-FFF2-40B4-BE49-F238E27FC236}">
                <a16:creationId xmlns:a16="http://schemas.microsoft.com/office/drawing/2014/main" id="{AAF20B94-25BD-E62E-4F9E-11D4F86E2FEC}"/>
              </a:ext>
            </a:extLst>
          </p:cNvPr>
          <p:cNvPicPr>
            <a:picLocks noChangeAspect="1"/>
          </p:cNvPicPr>
          <p:nvPr/>
        </p:nvPicPr>
        <p:blipFill>
          <a:blip r:embed="rId4"/>
          <a:stretch>
            <a:fillRect/>
          </a:stretch>
        </p:blipFill>
        <p:spPr>
          <a:xfrm>
            <a:off x="6844541" y="1790493"/>
            <a:ext cx="1285875" cy="1247775"/>
          </a:xfrm>
          <a:prstGeom prst="rect">
            <a:avLst/>
          </a:prstGeom>
        </p:spPr>
      </p:pic>
    </p:spTree>
    <p:extLst>
      <p:ext uri="{BB962C8B-B14F-4D97-AF65-F5344CB8AC3E}">
        <p14:creationId xmlns:p14="http://schemas.microsoft.com/office/powerpoint/2010/main" val="268093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F164A369-23E0-996F-CF61-CAF2A3BDEFC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sp>
        <p:nvSpPr>
          <p:cNvPr id="5" name="Title 1">
            <a:extLst>
              <a:ext uri="{FF2B5EF4-FFF2-40B4-BE49-F238E27FC236}">
                <a16:creationId xmlns:a16="http://schemas.microsoft.com/office/drawing/2014/main" id="{B433F819-C850-F8F7-B327-F1948CCB68C8}"/>
              </a:ext>
            </a:extLst>
          </p:cNvPr>
          <p:cNvSpPr>
            <a:spLocks noGrp="1"/>
          </p:cNvSpPr>
          <p:nvPr>
            <p:ph type="title"/>
          </p:nvPr>
        </p:nvSpPr>
        <p:spPr>
          <a:xfrm>
            <a:off x="106473" y="1613449"/>
            <a:ext cx="4543611" cy="1615280"/>
          </a:xfrm>
        </p:spPr>
        <p:txBody>
          <a:bodyPr/>
          <a:lstStyle/>
          <a:p>
            <a:pPr algn="ctr"/>
            <a:r>
              <a:rPr lang="en-GB"/>
              <a:t>Episode 1: Software Development Life Cycle &amp; Methodologies</a:t>
            </a:r>
          </a:p>
        </p:txBody>
      </p:sp>
      <p:pic>
        <p:nvPicPr>
          <p:cNvPr id="7" name="Picture 6">
            <a:extLst>
              <a:ext uri="{FF2B5EF4-FFF2-40B4-BE49-F238E27FC236}">
                <a16:creationId xmlns:a16="http://schemas.microsoft.com/office/drawing/2014/main" id="{3798D9DD-3607-9761-1476-864AEA422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868017"/>
            <a:ext cx="4473829" cy="2513496"/>
          </a:xfrm>
          <a:prstGeom prst="rect">
            <a:avLst/>
          </a:prstGeom>
        </p:spPr>
      </p:pic>
      <p:cxnSp>
        <p:nvCxnSpPr>
          <p:cNvPr id="9" name="Straight Connector 8">
            <a:extLst>
              <a:ext uri="{FF2B5EF4-FFF2-40B4-BE49-F238E27FC236}">
                <a16:creationId xmlns:a16="http://schemas.microsoft.com/office/drawing/2014/main" id="{163F6AEA-5A5C-2D43-F589-F86ADDE01A36}"/>
              </a:ext>
            </a:extLst>
          </p:cNvPr>
          <p:cNvCxnSpPr>
            <a:cxnSpLocks/>
          </p:cNvCxnSpPr>
          <p:nvPr/>
        </p:nvCxnSpPr>
        <p:spPr>
          <a:xfrm>
            <a:off x="4683215" y="791072"/>
            <a:ext cx="0" cy="3114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77E3640-4CF9-7846-FBBE-AFFBF857CFB0}"/>
              </a:ext>
            </a:extLst>
          </p:cNvPr>
          <p:cNvSpPr txBox="1"/>
          <p:nvPr/>
        </p:nvSpPr>
        <p:spPr>
          <a:xfrm>
            <a:off x="4920604" y="3381513"/>
            <a:ext cx="3896139" cy="338554"/>
          </a:xfrm>
          <a:prstGeom prst="rect">
            <a:avLst/>
          </a:prstGeom>
          <a:noFill/>
        </p:spPr>
        <p:txBody>
          <a:bodyPr wrap="square" rtlCol="0">
            <a:spAutoFit/>
          </a:bodyPr>
          <a:lstStyle/>
          <a:p>
            <a:pPr algn="ctr"/>
            <a:r>
              <a:rPr lang="en-GB" sz="800">
                <a:solidFill>
                  <a:srgbClr val="003C3B"/>
                </a:solidFill>
                <a:latin typeface="Outfit" pitchFamily="2" charset="0"/>
              </a:rPr>
              <a:t>This image was created by </a:t>
            </a:r>
            <a:r>
              <a:rPr lang="en-GB" sz="800">
                <a:solidFill>
                  <a:srgbClr val="003C3B"/>
                </a:solidFill>
                <a:latin typeface="Outfit" pitchFamily="2" charset="0"/>
                <a:hlinkClick r:id="rId5">
                  <a:extLst>
                    <a:ext uri="{A12FA001-AC4F-418D-AE19-62706E023703}">
                      <ahyp:hlinkClr xmlns:ahyp="http://schemas.microsoft.com/office/drawing/2018/hyperlinkcolor" val="tx"/>
                    </a:ext>
                  </a:extLst>
                </a:hlinkClick>
              </a:rPr>
              <a:t>Scriberia</a:t>
            </a:r>
            <a:r>
              <a:rPr lang="en-GB" sz="800">
                <a:solidFill>
                  <a:srgbClr val="003C3B"/>
                </a:solidFill>
                <a:latin typeface="Outfit" pitchFamily="2" charset="0"/>
              </a:rPr>
              <a:t> for The Turing Way community and is used under CC-BY licence. </a:t>
            </a:r>
            <a:r>
              <a:rPr lang="en-GB" sz="800">
                <a:solidFill>
                  <a:srgbClr val="003C3B"/>
                </a:solidFill>
                <a:latin typeface="Outfit" pitchFamily="2" charset="0"/>
                <a:hlinkClick r:id="rId6">
                  <a:extLst>
                    <a:ext uri="{A12FA001-AC4F-418D-AE19-62706E023703}">
                      <ahyp:hlinkClr xmlns:ahyp="http://schemas.microsoft.com/office/drawing/2018/hyperlinkcolor" val="tx"/>
                    </a:ext>
                  </a:extLst>
                </a:hlinkClick>
              </a:rPr>
              <a:t>http://doi.org/10.5281/zenodo.4906004</a:t>
            </a:r>
            <a:endParaRPr lang="en-GB" sz="800">
              <a:solidFill>
                <a:srgbClr val="003C3B"/>
              </a:solidFill>
              <a:latin typeface="Outfit" pitchFamily="2" charset="0"/>
            </a:endParaRPr>
          </a:p>
        </p:txBody>
      </p:sp>
    </p:spTree>
    <p:extLst>
      <p:ext uri="{BB962C8B-B14F-4D97-AF65-F5344CB8AC3E}">
        <p14:creationId xmlns:p14="http://schemas.microsoft.com/office/powerpoint/2010/main" val="2619704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p:txBody>
          <a:bodyPr/>
          <a:lstStyle/>
          <a:p>
            <a:r>
              <a:rPr lang="en-GB"/>
              <a:t>Software Development Life Cycle</a:t>
            </a:r>
          </a:p>
        </p:txBody>
      </p:sp>
      <p:sp>
        <p:nvSpPr>
          <p:cNvPr id="4" name="Rounded Rectangle 3">
            <a:extLst>
              <a:ext uri="{FF2B5EF4-FFF2-40B4-BE49-F238E27FC236}">
                <a16:creationId xmlns:a16="http://schemas.microsoft.com/office/drawing/2014/main" id="{0F842B68-7195-1A92-2E8A-03A74E72D944}"/>
              </a:ext>
            </a:extLst>
          </p:cNvPr>
          <p:cNvSpPr/>
          <p:nvPr/>
        </p:nvSpPr>
        <p:spPr>
          <a:xfrm>
            <a:off x="3657913" y="1367683"/>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6" name="Rounded Rectangle 5">
            <a:extLst>
              <a:ext uri="{FF2B5EF4-FFF2-40B4-BE49-F238E27FC236}">
                <a16:creationId xmlns:a16="http://schemas.microsoft.com/office/drawing/2014/main" id="{71536CB2-E08A-3186-8452-9C19D7DEE00A}"/>
              </a:ext>
            </a:extLst>
          </p:cNvPr>
          <p:cNvSpPr/>
          <p:nvPr/>
        </p:nvSpPr>
        <p:spPr>
          <a:xfrm>
            <a:off x="5439087" y="1885301"/>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7" name="Rounded Rectangle 6">
            <a:extLst>
              <a:ext uri="{FF2B5EF4-FFF2-40B4-BE49-F238E27FC236}">
                <a16:creationId xmlns:a16="http://schemas.microsoft.com/office/drawing/2014/main" id="{2F7E594F-B18B-1AF3-34E7-E9DBCDBAAB0A}"/>
              </a:ext>
            </a:extLst>
          </p:cNvPr>
          <p:cNvSpPr/>
          <p:nvPr/>
        </p:nvSpPr>
        <p:spPr>
          <a:xfrm>
            <a:off x="5439087" y="3021932"/>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8" name="Rounded Rectangle 7">
            <a:extLst>
              <a:ext uri="{FF2B5EF4-FFF2-40B4-BE49-F238E27FC236}">
                <a16:creationId xmlns:a16="http://schemas.microsoft.com/office/drawing/2014/main" id="{03F88A1E-1DCE-CC98-5415-6D03F7E8BA40}"/>
              </a:ext>
            </a:extLst>
          </p:cNvPr>
          <p:cNvSpPr/>
          <p:nvPr/>
        </p:nvSpPr>
        <p:spPr>
          <a:xfrm>
            <a:off x="3750418" y="3592657"/>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9" name="Rounded Rectangle 8">
            <a:extLst>
              <a:ext uri="{FF2B5EF4-FFF2-40B4-BE49-F238E27FC236}">
                <a16:creationId xmlns:a16="http://schemas.microsoft.com/office/drawing/2014/main" id="{9AEF2EE1-C7A7-FA23-01E0-F657EA4A65D2}"/>
              </a:ext>
            </a:extLst>
          </p:cNvPr>
          <p:cNvSpPr/>
          <p:nvPr/>
        </p:nvSpPr>
        <p:spPr>
          <a:xfrm>
            <a:off x="1876739" y="1885300"/>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10" name="Rounded Rectangle 9">
            <a:extLst>
              <a:ext uri="{FF2B5EF4-FFF2-40B4-BE49-F238E27FC236}">
                <a16:creationId xmlns:a16="http://schemas.microsoft.com/office/drawing/2014/main" id="{01C54064-8458-8FBA-84CF-068FEE6677FB}"/>
              </a:ext>
            </a:extLst>
          </p:cNvPr>
          <p:cNvSpPr/>
          <p:nvPr/>
        </p:nvSpPr>
        <p:spPr>
          <a:xfrm>
            <a:off x="1876738" y="3025198"/>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13" name="Graphic 12" descr="Line arrow: Clockwise curve with solid fill">
            <a:extLst>
              <a:ext uri="{FF2B5EF4-FFF2-40B4-BE49-F238E27FC236}">
                <a16:creationId xmlns:a16="http://schemas.microsoft.com/office/drawing/2014/main" id="{6ECB1627-3F11-1D0C-19CF-332ECDB1A0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744034">
            <a:off x="5259221" y="1215976"/>
            <a:ext cx="669733" cy="669733"/>
          </a:xfrm>
          <a:prstGeom prst="rect">
            <a:avLst/>
          </a:prstGeom>
        </p:spPr>
      </p:pic>
      <p:pic>
        <p:nvPicPr>
          <p:cNvPr id="14" name="Graphic 13" descr="Line arrow: Clockwise curve with solid fill">
            <a:extLst>
              <a:ext uri="{FF2B5EF4-FFF2-40B4-BE49-F238E27FC236}">
                <a16:creationId xmlns:a16="http://schemas.microsoft.com/office/drawing/2014/main" id="{F782669E-EAFD-AF79-8352-6A9E14F07C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524295">
            <a:off x="6792889" y="2488590"/>
            <a:ext cx="669733" cy="669733"/>
          </a:xfrm>
          <a:prstGeom prst="rect">
            <a:avLst/>
          </a:prstGeom>
        </p:spPr>
      </p:pic>
      <p:pic>
        <p:nvPicPr>
          <p:cNvPr id="27" name="Graphic 26" descr="Line arrow: Clockwise curve with solid fill">
            <a:extLst>
              <a:ext uri="{FF2B5EF4-FFF2-40B4-BE49-F238E27FC236}">
                <a16:creationId xmlns:a16="http://schemas.microsoft.com/office/drawing/2014/main" id="{0AC56A10-A539-067D-FD1A-673A2FAF241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917221">
            <a:off x="5289231" y="3787994"/>
            <a:ext cx="669733" cy="669733"/>
          </a:xfrm>
          <a:prstGeom prst="rect">
            <a:avLst/>
          </a:prstGeom>
        </p:spPr>
      </p:pic>
      <p:pic>
        <p:nvPicPr>
          <p:cNvPr id="28" name="Graphic 27" descr="Line arrow: Clockwise curve with solid fill">
            <a:extLst>
              <a:ext uri="{FF2B5EF4-FFF2-40B4-BE49-F238E27FC236}">
                <a16:creationId xmlns:a16="http://schemas.microsoft.com/office/drawing/2014/main" id="{7EE024BD-E85F-060C-3F2F-28717728E7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93881">
            <a:off x="2917403" y="3778748"/>
            <a:ext cx="669733" cy="669733"/>
          </a:xfrm>
          <a:prstGeom prst="rect">
            <a:avLst/>
          </a:prstGeom>
        </p:spPr>
      </p:pic>
      <p:pic>
        <p:nvPicPr>
          <p:cNvPr id="29" name="Graphic 28" descr="Line arrow: Clockwise curve with solid fill">
            <a:extLst>
              <a:ext uri="{FF2B5EF4-FFF2-40B4-BE49-F238E27FC236}">
                <a16:creationId xmlns:a16="http://schemas.microsoft.com/office/drawing/2014/main" id="{439F6F1C-871A-E229-53D1-ABB26E14BDB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39356">
            <a:off x="1328273" y="2490222"/>
            <a:ext cx="669733" cy="669733"/>
          </a:xfrm>
          <a:prstGeom prst="rect">
            <a:avLst/>
          </a:prstGeom>
        </p:spPr>
      </p:pic>
      <p:pic>
        <p:nvPicPr>
          <p:cNvPr id="30" name="Graphic 29" descr="Line arrow: Clockwise curve with solid fill">
            <a:extLst>
              <a:ext uri="{FF2B5EF4-FFF2-40B4-BE49-F238E27FC236}">
                <a16:creationId xmlns:a16="http://schemas.microsoft.com/office/drawing/2014/main" id="{32405BC3-DA79-C12A-BCC2-14B1D5DD3F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966035">
            <a:off x="2873668" y="1243108"/>
            <a:ext cx="669733" cy="669733"/>
          </a:xfrm>
          <a:prstGeom prst="rect">
            <a:avLst/>
          </a:prstGeom>
        </p:spPr>
      </p:pic>
    </p:spTree>
    <p:extLst>
      <p:ext uri="{BB962C8B-B14F-4D97-AF65-F5344CB8AC3E}">
        <p14:creationId xmlns:p14="http://schemas.microsoft.com/office/powerpoint/2010/main" val="303607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p:txBody>
          <a:bodyPr/>
          <a:lstStyle/>
          <a:p>
            <a:r>
              <a:rPr lang="en-GB"/>
              <a:t>Software Development Life Cycle</a:t>
            </a:r>
          </a:p>
        </p:txBody>
      </p:sp>
      <p:sp>
        <p:nvSpPr>
          <p:cNvPr id="4" name="Rounded Rectangle 3">
            <a:extLst>
              <a:ext uri="{FF2B5EF4-FFF2-40B4-BE49-F238E27FC236}">
                <a16:creationId xmlns:a16="http://schemas.microsoft.com/office/drawing/2014/main" id="{0F842B68-7195-1A92-2E8A-03A74E72D944}"/>
              </a:ext>
            </a:extLst>
          </p:cNvPr>
          <p:cNvSpPr/>
          <p:nvPr/>
        </p:nvSpPr>
        <p:spPr>
          <a:xfrm>
            <a:off x="3657913" y="1367683"/>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Requirements Gathering</a:t>
            </a:r>
          </a:p>
        </p:txBody>
      </p:sp>
      <p:sp>
        <p:nvSpPr>
          <p:cNvPr id="6" name="Rounded Rectangle 5">
            <a:extLst>
              <a:ext uri="{FF2B5EF4-FFF2-40B4-BE49-F238E27FC236}">
                <a16:creationId xmlns:a16="http://schemas.microsoft.com/office/drawing/2014/main" id="{71536CB2-E08A-3186-8452-9C19D7DEE00A}"/>
              </a:ext>
            </a:extLst>
          </p:cNvPr>
          <p:cNvSpPr/>
          <p:nvPr/>
        </p:nvSpPr>
        <p:spPr>
          <a:xfrm>
            <a:off x="5439087" y="1885301"/>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7" name="Rounded Rectangle 6">
            <a:extLst>
              <a:ext uri="{FF2B5EF4-FFF2-40B4-BE49-F238E27FC236}">
                <a16:creationId xmlns:a16="http://schemas.microsoft.com/office/drawing/2014/main" id="{2F7E594F-B18B-1AF3-34E7-E9DBCDBAAB0A}"/>
              </a:ext>
            </a:extLst>
          </p:cNvPr>
          <p:cNvSpPr/>
          <p:nvPr/>
        </p:nvSpPr>
        <p:spPr>
          <a:xfrm>
            <a:off x="5439087" y="3021932"/>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8" name="Rounded Rectangle 7">
            <a:extLst>
              <a:ext uri="{FF2B5EF4-FFF2-40B4-BE49-F238E27FC236}">
                <a16:creationId xmlns:a16="http://schemas.microsoft.com/office/drawing/2014/main" id="{03F88A1E-1DCE-CC98-5415-6D03F7E8BA40}"/>
              </a:ext>
            </a:extLst>
          </p:cNvPr>
          <p:cNvSpPr/>
          <p:nvPr/>
        </p:nvSpPr>
        <p:spPr>
          <a:xfrm>
            <a:off x="3750418" y="3592657"/>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9" name="Rounded Rectangle 8">
            <a:extLst>
              <a:ext uri="{FF2B5EF4-FFF2-40B4-BE49-F238E27FC236}">
                <a16:creationId xmlns:a16="http://schemas.microsoft.com/office/drawing/2014/main" id="{9AEF2EE1-C7A7-FA23-01E0-F657EA4A65D2}"/>
              </a:ext>
            </a:extLst>
          </p:cNvPr>
          <p:cNvSpPr/>
          <p:nvPr/>
        </p:nvSpPr>
        <p:spPr>
          <a:xfrm>
            <a:off x="1876739" y="1885300"/>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10" name="Rounded Rectangle 9">
            <a:extLst>
              <a:ext uri="{FF2B5EF4-FFF2-40B4-BE49-F238E27FC236}">
                <a16:creationId xmlns:a16="http://schemas.microsoft.com/office/drawing/2014/main" id="{01C54064-8458-8FBA-84CF-068FEE6677FB}"/>
              </a:ext>
            </a:extLst>
          </p:cNvPr>
          <p:cNvSpPr/>
          <p:nvPr/>
        </p:nvSpPr>
        <p:spPr>
          <a:xfrm>
            <a:off x="1876738" y="3025198"/>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13" name="Graphic 12" descr="Line arrow: Clockwise curve with solid fill">
            <a:extLst>
              <a:ext uri="{FF2B5EF4-FFF2-40B4-BE49-F238E27FC236}">
                <a16:creationId xmlns:a16="http://schemas.microsoft.com/office/drawing/2014/main" id="{6ECB1627-3F11-1D0C-19CF-332ECDB1A0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744034">
            <a:off x="5259221" y="1215976"/>
            <a:ext cx="669733" cy="669733"/>
          </a:xfrm>
          <a:prstGeom prst="rect">
            <a:avLst/>
          </a:prstGeom>
        </p:spPr>
      </p:pic>
      <p:pic>
        <p:nvPicPr>
          <p:cNvPr id="14" name="Graphic 13" descr="Line arrow: Clockwise curve with solid fill">
            <a:extLst>
              <a:ext uri="{FF2B5EF4-FFF2-40B4-BE49-F238E27FC236}">
                <a16:creationId xmlns:a16="http://schemas.microsoft.com/office/drawing/2014/main" id="{F782669E-EAFD-AF79-8352-6A9E14F07C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524295">
            <a:off x="6792889" y="2488590"/>
            <a:ext cx="669733" cy="669733"/>
          </a:xfrm>
          <a:prstGeom prst="rect">
            <a:avLst/>
          </a:prstGeom>
        </p:spPr>
      </p:pic>
      <p:pic>
        <p:nvPicPr>
          <p:cNvPr id="27" name="Graphic 26" descr="Line arrow: Clockwise curve with solid fill">
            <a:extLst>
              <a:ext uri="{FF2B5EF4-FFF2-40B4-BE49-F238E27FC236}">
                <a16:creationId xmlns:a16="http://schemas.microsoft.com/office/drawing/2014/main" id="{0AC56A10-A539-067D-FD1A-673A2FAF241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917221">
            <a:off x="5289231" y="3787994"/>
            <a:ext cx="669733" cy="669733"/>
          </a:xfrm>
          <a:prstGeom prst="rect">
            <a:avLst/>
          </a:prstGeom>
        </p:spPr>
      </p:pic>
      <p:pic>
        <p:nvPicPr>
          <p:cNvPr id="28" name="Graphic 27" descr="Line arrow: Clockwise curve with solid fill">
            <a:extLst>
              <a:ext uri="{FF2B5EF4-FFF2-40B4-BE49-F238E27FC236}">
                <a16:creationId xmlns:a16="http://schemas.microsoft.com/office/drawing/2014/main" id="{7EE024BD-E85F-060C-3F2F-28717728E7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93881">
            <a:off x="2917403" y="3778748"/>
            <a:ext cx="669733" cy="669733"/>
          </a:xfrm>
          <a:prstGeom prst="rect">
            <a:avLst/>
          </a:prstGeom>
        </p:spPr>
      </p:pic>
      <p:pic>
        <p:nvPicPr>
          <p:cNvPr id="29" name="Graphic 28" descr="Line arrow: Clockwise curve with solid fill">
            <a:extLst>
              <a:ext uri="{FF2B5EF4-FFF2-40B4-BE49-F238E27FC236}">
                <a16:creationId xmlns:a16="http://schemas.microsoft.com/office/drawing/2014/main" id="{439F6F1C-871A-E229-53D1-ABB26E14BDB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39356">
            <a:off x="1328273" y="2490222"/>
            <a:ext cx="669733" cy="669733"/>
          </a:xfrm>
          <a:prstGeom prst="rect">
            <a:avLst/>
          </a:prstGeom>
        </p:spPr>
      </p:pic>
      <p:pic>
        <p:nvPicPr>
          <p:cNvPr id="30" name="Graphic 29" descr="Line arrow: Clockwise curve with solid fill">
            <a:extLst>
              <a:ext uri="{FF2B5EF4-FFF2-40B4-BE49-F238E27FC236}">
                <a16:creationId xmlns:a16="http://schemas.microsoft.com/office/drawing/2014/main" id="{32405BC3-DA79-C12A-BCC2-14B1D5DD3F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966035">
            <a:off x="2873668" y="1243108"/>
            <a:ext cx="669733" cy="669733"/>
          </a:xfrm>
          <a:prstGeom prst="rect">
            <a:avLst/>
          </a:prstGeom>
        </p:spPr>
      </p:pic>
    </p:spTree>
    <p:extLst>
      <p:ext uri="{BB962C8B-B14F-4D97-AF65-F5344CB8AC3E}">
        <p14:creationId xmlns:p14="http://schemas.microsoft.com/office/powerpoint/2010/main" val="182180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822D39-34AF-1342-9EA2-BA928C1786EA}"/>
              </a:ext>
            </a:extLst>
          </p:cNvPr>
          <p:cNvSpPr>
            <a:spLocks noGrp="1"/>
          </p:cNvSpPr>
          <p:nvPr>
            <p:ph type="title"/>
          </p:nvPr>
        </p:nvSpPr>
        <p:spPr/>
        <p:txBody>
          <a:bodyPr/>
          <a:lstStyle/>
          <a:p>
            <a:r>
              <a:rPr lang="en-GB"/>
              <a:t>Software Development Life Cycle</a:t>
            </a:r>
          </a:p>
        </p:txBody>
      </p:sp>
      <p:sp>
        <p:nvSpPr>
          <p:cNvPr id="4" name="Rounded Rectangle 3">
            <a:extLst>
              <a:ext uri="{FF2B5EF4-FFF2-40B4-BE49-F238E27FC236}">
                <a16:creationId xmlns:a16="http://schemas.microsoft.com/office/drawing/2014/main" id="{0F842B68-7195-1A92-2E8A-03A74E72D944}"/>
              </a:ext>
            </a:extLst>
          </p:cNvPr>
          <p:cNvSpPr/>
          <p:nvPr/>
        </p:nvSpPr>
        <p:spPr>
          <a:xfrm>
            <a:off x="3657913" y="1367683"/>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Requirements Gathering</a:t>
            </a:r>
          </a:p>
        </p:txBody>
      </p:sp>
      <p:sp>
        <p:nvSpPr>
          <p:cNvPr id="6" name="Rounded Rectangle 5">
            <a:extLst>
              <a:ext uri="{FF2B5EF4-FFF2-40B4-BE49-F238E27FC236}">
                <a16:creationId xmlns:a16="http://schemas.microsoft.com/office/drawing/2014/main" id="{71536CB2-E08A-3186-8452-9C19D7DEE00A}"/>
              </a:ext>
            </a:extLst>
          </p:cNvPr>
          <p:cNvSpPr/>
          <p:nvPr/>
        </p:nvSpPr>
        <p:spPr>
          <a:xfrm>
            <a:off x="5439087" y="1885301"/>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Outfit" pitchFamily="2" charset="0"/>
              </a:rPr>
              <a:t>Design</a:t>
            </a:r>
          </a:p>
        </p:txBody>
      </p:sp>
      <p:sp>
        <p:nvSpPr>
          <p:cNvPr id="7" name="Rounded Rectangle 6">
            <a:extLst>
              <a:ext uri="{FF2B5EF4-FFF2-40B4-BE49-F238E27FC236}">
                <a16:creationId xmlns:a16="http://schemas.microsoft.com/office/drawing/2014/main" id="{2F7E594F-B18B-1AF3-34E7-E9DBCDBAAB0A}"/>
              </a:ext>
            </a:extLst>
          </p:cNvPr>
          <p:cNvSpPr/>
          <p:nvPr/>
        </p:nvSpPr>
        <p:spPr>
          <a:xfrm>
            <a:off x="5439087" y="3021932"/>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8" name="Rounded Rectangle 7">
            <a:extLst>
              <a:ext uri="{FF2B5EF4-FFF2-40B4-BE49-F238E27FC236}">
                <a16:creationId xmlns:a16="http://schemas.microsoft.com/office/drawing/2014/main" id="{03F88A1E-1DCE-CC98-5415-6D03F7E8BA40}"/>
              </a:ext>
            </a:extLst>
          </p:cNvPr>
          <p:cNvSpPr/>
          <p:nvPr/>
        </p:nvSpPr>
        <p:spPr>
          <a:xfrm>
            <a:off x="3750418" y="3592657"/>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9" name="Rounded Rectangle 8">
            <a:extLst>
              <a:ext uri="{FF2B5EF4-FFF2-40B4-BE49-F238E27FC236}">
                <a16:creationId xmlns:a16="http://schemas.microsoft.com/office/drawing/2014/main" id="{9AEF2EE1-C7A7-FA23-01E0-F657EA4A65D2}"/>
              </a:ext>
            </a:extLst>
          </p:cNvPr>
          <p:cNvSpPr/>
          <p:nvPr/>
        </p:nvSpPr>
        <p:spPr>
          <a:xfrm>
            <a:off x="1876739" y="1885300"/>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sp>
        <p:nvSpPr>
          <p:cNvPr id="10" name="Rounded Rectangle 9">
            <a:extLst>
              <a:ext uri="{FF2B5EF4-FFF2-40B4-BE49-F238E27FC236}">
                <a16:creationId xmlns:a16="http://schemas.microsoft.com/office/drawing/2014/main" id="{01C54064-8458-8FBA-84CF-068FEE6677FB}"/>
              </a:ext>
            </a:extLst>
          </p:cNvPr>
          <p:cNvSpPr/>
          <p:nvPr/>
        </p:nvSpPr>
        <p:spPr>
          <a:xfrm>
            <a:off x="1876738" y="3025198"/>
            <a:ext cx="1470887" cy="739681"/>
          </a:xfrm>
          <a:prstGeom prst="roundRect">
            <a:avLst/>
          </a:prstGeom>
          <a:solidFill>
            <a:schemeClr val="bg1">
              <a:lumMod val="95000"/>
            </a:schemeClr>
          </a:solidFill>
          <a:ln w="22225">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latin typeface="Outfit" pitchFamily="2" charset="0"/>
            </a:endParaRPr>
          </a:p>
        </p:txBody>
      </p:sp>
      <p:pic>
        <p:nvPicPr>
          <p:cNvPr id="11" name="Picture 10" descr="Shape&#10;&#10;Description automatically generated with medium confidence">
            <a:extLst>
              <a:ext uri="{FF2B5EF4-FFF2-40B4-BE49-F238E27FC236}">
                <a16:creationId xmlns:a16="http://schemas.microsoft.com/office/drawing/2014/main" id="{F4B1799A-70E4-15B0-9CCB-14769853823B}"/>
              </a:ext>
            </a:extLst>
          </p:cNvPr>
          <p:cNvPicPr>
            <a:picLocks noChangeAspect="1"/>
          </p:cNvPicPr>
          <p:nvPr/>
        </p:nvPicPr>
        <p:blipFill rotWithShape="1">
          <a:blip r:embed="rId3">
            <a:extLst>
              <a:ext uri="{28A0092B-C50C-407E-A947-70E740481C1C}">
                <a14:useLocalDpi xmlns:a14="http://schemas.microsoft.com/office/drawing/2010/main" val="0"/>
              </a:ext>
            </a:extLst>
          </a:blip>
          <a:srcRect l="46411" b="35224"/>
          <a:stretch/>
        </p:blipFill>
        <p:spPr>
          <a:xfrm>
            <a:off x="6800613" y="4386427"/>
            <a:ext cx="2000759" cy="369332"/>
          </a:xfrm>
          <a:prstGeom prst="rect">
            <a:avLst/>
          </a:prstGeom>
        </p:spPr>
      </p:pic>
      <p:pic>
        <p:nvPicPr>
          <p:cNvPr id="13" name="Graphic 12" descr="Line arrow: Clockwise curve with solid fill">
            <a:extLst>
              <a:ext uri="{FF2B5EF4-FFF2-40B4-BE49-F238E27FC236}">
                <a16:creationId xmlns:a16="http://schemas.microsoft.com/office/drawing/2014/main" id="{6ECB1627-3F11-1D0C-19CF-332ECDB1A0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744034">
            <a:off x="5259221" y="1215976"/>
            <a:ext cx="669733" cy="669733"/>
          </a:xfrm>
          <a:prstGeom prst="rect">
            <a:avLst/>
          </a:prstGeom>
        </p:spPr>
      </p:pic>
      <p:pic>
        <p:nvPicPr>
          <p:cNvPr id="14" name="Graphic 13" descr="Line arrow: Clockwise curve with solid fill">
            <a:extLst>
              <a:ext uri="{FF2B5EF4-FFF2-40B4-BE49-F238E27FC236}">
                <a16:creationId xmlns:a16="http://schemas.microsoft.com/office/drawing/2014/main" id="{F782669E-EAFD-AF79-8352-6A9E14F07C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524295">
            <a:off x="6792889" y="2488590"/>
            <a:ext cx="669733" cy="669733"/>
          </a:xfrm>
          <a:prstGeom prst="rect">
            <a:avLst/>
          </a:prstGeom>
        </p:spPr>
      </p:pic>
      <p:pic>
        <p:nvPicPr>
          <p:cNvPr id="27" name="Graphic 26" descr="Line arrow: Clockwise curve with solid fill">
            <a:extLst>
              <a:ext uri="{FF2B5EF4-FFF2-40B4-BE49-F238E27FC236}">
                <a16:creationId xmlns:a16="http://schemas.microsoft.com/office/drawing/2014/main" id="{0AC56A10-A539-067D-FD1A-673A2FAF241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917221">
            <a:off x="5289231" y="3787994"/>
            <a:ext cx="669733" cy="669733"/>
          </a:xfrm>
          <a:prstGeom prst="rect">
            <a:avLst/>
          </a:prstGeom>
        </p:spPr>
      </p:pic>
      <p:pic>
        <p:nvPicPr>
          <p:cNvPr id="28" name="Graphic 27" descr="Line arrow: Clockwise curve with solid fill">
            <a:extLst>
              <a:ext uri="{FF2B5EF4-FFF2-40B4-BE49-F238E27FC236}">
                <a16:creationId xmlns:a16="http://schemas.microsoft.com/office/drawing/2014/main" id="{7EE024BD-E85F-060C-3F2F-28717728E7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93881">
            <a:off x="2917403" y="3778748"/>
            <a:ext cx="669733" cy="669733"/>
          </a:xfrm>
          <a:prstGeom prst="rect">
            <a:avLst/>
          </a:prstGeom>
        </p:spPr>
      </p:pic>
      <p:pic>
        <p:nvPicPr>
          <p:cNvPr id="29" name="Graphic 28" descr="Line arrow: Clockwise curve with solid fill">
            <a:extLst>
              <a:ext uri="{FF2B5EF4-FFF2-40B4-BE49-F238E27FC236}">
                <a16:creationId xmlns:a16="http://schemas.microsoft.com/office/drawing/2014/main" id="{439F6F1C-871A-E229-53D1-ABB26E14BDB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39356">
            <a:off x="1328273" y="2490222"/>
            <a:ext cx="669733" cy="669733"/>
          </a:xfrm>
          <a:prstGeom prst="rect">
            <a:avLst/>
          </a:prstGeom>
        </p:spPr>
      </p:pic>
      <p:pic>
        <p:nvPicPr>
          <p:cNvPr id="30" name="Graphic 29" descr="Line arrow: Clockwise curve with solid fill">
            <a:extLst>
              <a:ext uri="{FF2B5EF4-FFF2-40B4-BE49-F238E27FC236}">
                <a16:creationId xmlns:a16="http://schemas.microsoft.com/office/drawing/2014/main" id="{32405BC3-DA79-C12A-BCC2-14B1D5DD3F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966035">
            <a:off x="2873668" y="1243108"/>
            <a:ext cx="669733" cy="669733"/>
          </a:xfrm>
          <a:prstGeom prst="rect">
            <a:avLst/>
          </a:prstGeom>
        </p:spPr>
      </p:pic>
    </p:spTree>
    <p:extLst>
      <p:ext uri="{BB962C8B-B14F-4D97-AF65-F5344CB8AC3E}">
        <p14:creationId xmlns:p14="http://schemas.microsoft.com/office/powerpoint/2010/main" val="22649839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E-Working-Practices" id="{CE139D46-1408-FE4C-87CE-29C38B368CB3}" vid="{BFB90AD4-6D6D-4E47-97F8-555D664A86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ndTime xmlns="997cdd1e-e429-4b09-99d2-d895aefd500f" xsi:nil="true"/>
    <TaxCatchAll xmlns="a3ce718d-f813-4adc-8824-5d044fc7674a" xsi:nil="true"/>
    <lcf76f155ced4ddcb4097134ff3c332f xmlns="997cdd1e-e429-4b09-99d2-d895aefd500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5445A33AFAEC419A41B44D69E6129F" ma:contentTypeVersion="17" ma:contentTypeDescription="Create a new document." ma:contentTypeScope="" ma:versionID="1f72eb2a40284821dcf313b61316b216">
  <xsd:schema xmlns:xsd="http://www.w3.org/2001/XMLSchema" xmlns:xs="http://www.w3.org/2001/XMLSchema" xmlns:p="http://schemas.microsoft.com/office/2006/metadata/properties" xmlns:ns2="997cdd1e-e429-4b09-99d2-d895aefd500f" xmlns:ns3="a3ce718d-f813-4adc-8824-5d044fc7674a" targetNamespace="http://schemas.microsoft.com/office/2006/metadata/properties" ma:root="true" ma:fieldsID="172625b91df44b366c0f07ffcd48531a" ns2:_="" ns3:_="">
    <xsd:import namespace="997cdd1e-e429-4b09-99d2-d895aefd500f"/>
    <xsd:import namespace="a3ce718d-f813-4adc-8824-5d044fc767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DateandTim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cdd1e-e429-4b09-99d2-d895aefd50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DateandTime" ma:index="21" nillable="true" ma:displayName="Date and Time" ma:format="DateOnly" ma:internalName="Dateand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ad60de0-1a06-47ac-a17b-03c64138ab1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ce718d-f813-4adc-8824-5d044fc767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002303e-3aac-4036-a93f-05678b6d1e37}" ma:internalName="TaxCatchAll" ma:showField="CatchAllData" ma:web="a3ce718d-f813-4adc-8824-5d044fc767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C9CA35-1137-4CBC-A719-3D7C0CE685E2}">
  <ds:schemaRefs>
    <ds:schemaRef ds:uri="997cdd1e-e429-4b09-99d2-d895aefd500f"/>
    <ds:schemaRef ds:uri="a3ce718d-f813-4adc-8824-5d044fc767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057938-1A95-4C7F-A544-15BBFDBD70E9}">
  <ds:schemaRefs>
    <ds:schemaRef ds:uri="997cdd1e-e429-4b09-99d2-d895aefd500f"/>
    <ds:schemaRef ds:uri="a3ce718d-f813-4adc-8824-5d044fc767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51B988-6999-48D8-A995-709B3B3A3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 Design</Template>
  <TotalTime>0</TotalTime>
  <Words>6772</Words>
  <Application>Microsoft Macintosh PowerPoint</Application>
  <PresentationFormat>On-screen Show (16:9)</PresentationFormat>
  <Paragraphs>701</Paragraphs>
  <Slides>59</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.AppleSystemUIFont</vt:lpstr>
      <vt:lpstr>Calibri</vt:lpstr>
      <vt:lpstr>Outfit</vt:lpstr>
      <vt:lpstr>Courier New</vt:lpstr>
      <vt:lpstr>Custom Design</vt:lpstr>
      <vt:lpstr>Software Development Best Practice  Coding for Reproducible Research</vt:lpstr>
      <vt:lpstr>Code of Conduct</vt:lpstr>
      <vt:lpstr>Programme Funding</vt:lpstr>
      <vt:lpstr>Course Objectives</vt:lpstr>
      <vt:lpstr>Session Topics</vt:lpstr>
      <vt:lpstr>Episode 1: Software Development Life Cycle &amp; Methodologies</vt:lpstr>
      <vt:lpstr>Software Development Life Cycle</vt:lpstr>
      <vt:lpstr>Software Development Life Cycle</vt:lpstr>
      <vt:lpstr>Software Development Life Cycle</vt:lpstr>
      <vt:lpstr>Software Development Life Cycle</vt:lpstr>
      <vt:lpstr>Software Development Life Cycle</vt:lpstr>
      <vt:lpstr>Software Development Life Cycle</vt:lpstr>
      <vt:lpstr>Software Development Life Cycle</vt:lpstr>
      <vt:lpstr>Software Development Life Cycle</vt:lpstr>
      <vt:lpstr>Software Development Methodologies</vt:lpstr>
      <vt:lpstr>Software Development Methodologies</vt:lpstr>
      <vt:lpstr>Software Development Methodologies - Agile</vt:lpstr>
      <vt:lpstr>Software Development Methodologies - Agile</vt:lpstr>
      <vt:lpstr>Software Development Methodologies - Agile</vt:lpstr>
      <vt:lpstr>Software Development Methodologies - Agile</vt:lpstr>
      <vt:lpstr>Software Development Methodologies - Agile</vt:lpstr>
      <vt:lpstr>Software Development Methodologies - Agile</vt:lpstr>
      <vt:lpstr>Software Development Methodologies - Agile</vt:lpstr>
      <vt:lpstr>Software Development Methodologies - Agile</vt:lpstr>
      <vt:lpstr>Software Development Methodologies - Agile</vt:lpstr>
      <vt:lpstr>Activity: Reflection/Discussion</vt:lpstr>
      <vt:lpstr>Episode 2: Data Management</vt:lpstr>
      <vt:lpstr>Data Management – Life Cycle</vt:lpstr>
      <vt:lpstr>Data Management – Life Cycle</vt:lpstr>
      <vt:lpstr>Data Management – Life Cycle</vt:lpstr>
      <vt:lpstr>Data Management – Life Cycle</vt:lpstr>
      <vt:lpstr>Data Management – Plan</vt:lpstr>
      <vt:lpstr>Data Management – Plan</vt:lpstr>
      <vt:lpstr>Data Management – Plan</vt:lpstr>
      <vt:lpstr>Data Management – Acquire, Process &amp; Analyse</vt:lpstr>
      <vt:lpstr>Data Management – Preserve &amp; Share</vt:lpstr>
      <vt:lpstr>Episode 3: Problem Solving</vt:lpstr>
      <vt:lpstr>Activity: Exercise (15 minutes)</vt:lpstr>
      <vt:lpstr>Problem Solving - Fundamentals</vt:lpstr>
      <vt:lpstr>Problem Solving - Fundamentals</vt:lpstr>
      <vt:lpstr>Problem Solving - Fundamentals</vt:lpstr>
      <vt:lpstr>Problem Solving - Fundamentals</vt:lpstr>
      <vt:lpstr>Problem Solving - Fundamentals</vt:lpstr>
      <vt:lpstr>Problem Solving - Fundamentals</vt:lpstr>
      <vt:lpstr>Problem Solving - Fundamentals</vt:lpstr>
      <vt:lpstr>Problem Solving - Fundamentals</vt:lpstr>
      <vt:lpstr>Problem Solving - Fundamentals</vt:lpstr>
      <vt:lpstr>Episode 4: Virtual Environments &amp; Dependency Managers</vt:lpstr>
      <vt:lpstr>Virtual Environments &amp; Dependency Managers</vt:lpstr>
      <vt:lpstr>Virtual Environments &amp; Dependency Managers</vt:lpstr>
      <vt:lpstr>Virtual Environments &amp; Dependency Managers</vt:lpstr>
      <vt:lpstr>Virtual Environments &amp; Dependency Managers</vt:lpstr>
      <vt:lpstr>Virtual Environments &amp; Dependency Managers</vt:lpstr>
      <vt:lpstr>Virtual Environments &amp; Dependency Managers</vt:lpstr>
      <vt:lpstr>Virtual Environments &amp; Dependency Managers</vt:lpstr>
      <vt:lpstr>Virtual Environments &amp; Dependency Managers</vt:lpstr>
      <vt:lpstr>venv Demo</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Software Development for Research</dc:title>
  <dc:creator>Guest, Fliss</dc:creator>
  <cp:lastModifiedBy>Berrisford, Liam</cp:lastModifiedBy>
  <cp:revision>3</cp:revision>
  <dcterms:created xsi:type="dcterms:W3CDTF">2023-06-06T19:06:07Z</dcterms:created>
  <dcterms:modified xsi:type="dcterms:W3CDTF">2026-03-16T15:05:41Z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0x010100305445A33AFAEC419A41B44D69E6129F</vt:lpwstr>
  </property>
  <property fmtid="{D5CDD505-2E9C-101B-9397-08002B2CF9AE}" pid="7" name="MediaServiceImageTags">
    <vt:lpwstr/>
  </property>
</Properties>
</file>