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48"/>
  </p:notesMasterIdLst>
  <p:handoutMasterIdLst>
    <p:handoutMasterId r:id="rId49"/>
  </p:handoutMasterIdLst>
  <p:sldIdLst>
    <p:sldId id="368" r:id="rId5"/>
    <p:sldId id="257" r:id="rId6"/>
    <p:sldId id="267" r:id="rId7"/>
    <p:sldId id="271" r:id="rId8"/>
    <p:sldId id="327" r:id="rId9"/>
    <p:sldId id="326" r:id="rId10"/>
    <p:sldId id="328" r:id="rId11"/>
    <p:sldId id="329" r:id="rId12"/>
    <p:sldId id="330" r:id="rId13"/>
    <p:sldId id="331" r:id="rId14"/>
    <p:sldId id="265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3" r:id="rId34"/>
    <p:sldId id="354" r:id="rId35"/>
    <p:sldId id="355" r:id="rId36"/>
    <p:sldId id="356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294" r:id="rId46"/>
    <p:sldId id="369" r:id="rId47"/>
  </p:sldIdLst>
  <p:sldSz cx="9144000" cy="5143500" type="screen16x9"/>
  <p:notesSz cx="20104100" cy="11309350"/>
  <p:embeddedFontLst>
    <p:embeddedFont>
      <p:font typeface="Outfit" pitchFamily="2" charset="0"/>
      <p:regular r:id="rId50"/>
      <p:bold r:id="rId51"/>
      <p:italic r:id="rId52"/>
      <p:boldItalic r:id="rId5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3B"/>
    <a:srgbClr val="00C896"/>
    <a:srgbClr val="FF7E79"/>
    <a:srgbClr val="017D69"/>
    <a:srgbClr val="01DCA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6E60F-78F9-F532-2207-DD3CEB726B0D}" v="32" dt="2024-12-10T22:26:46.8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/>
    <p:restoredTop sz="96047"/>
  </p:normalViewPr>
  <p:slideViewPr>
    <p:cSldViewPr snapToGrid="0">
      <p:cViewPr varScale="1">
        <p:scale>
          <a:sx n="160" d="100"/>
          <a:sy n="160" d="100"/>
        </p:scale>
        <p:origin x="1424" y="184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, Matt" userId="S::m.b.johns@exeter.ac.uk::5f0636a4-561b-40fb-8e80-9b77c791b8f4" providerId="AD" clId="Web-{9AB6E60F-78F9-F532-2207-DD3CEB726B0D}"/>
    <pc:docChg chg="addSld delSld modSld">
      <pc:chgData name="Johns, Matt" userId="S::m.b.johns@exeter.ac.uk::5f0636a4-561b-40fb-8e80-9b77c791b8f4" providerId="AD" clId="Web-{9AB6E60F-78F9-F532-2207-DD3CEB726B0D}" dt="2024-12-10T22:32:51.176" v="162"/>
      <pc:docMkLst>
        <pc:docMk/>
      </pc:docMkLst>
      <pc:sldChg chg="modNotes">
        <pc:chgData name="Johns, Matt" userId="S::m.b.johns@exeter.ac.uk::5f0636a4-561b-40fb-8e80-9b77c791b8f4" providerId="AD" clId="Web-{9AB6E60F-78F9-F532-2207-DD3CEB726B0D}" dt="2024-12-10T21:34:04.219" v="15"/>
        <pc:sldMkLst>
          <pc:docMk/>
          <pc:sldMk cId="4162374056" sldId="257"/>
        </pc:sldMkLst>
      </pc:sldChg>
      <pc:sldChg chg="add del">
        <pc:chgData name="Johns, Matt" userId="S::m.b.johns@exeter.ac.uk::5f0636a4-561b-40fb-8e80-9b77c791b8f4" providerId="AD" clId="Web-{9AB6E60F-78F9-F532-2207-DD3CEB726B0D}" dt="2024-12-10T21:26:38.130" v="7"/>
        <pc:sldMkLst>
          <pc:docMk/>
          <pc:sldMk cId="1964310162" sldId="258"/>
        </pc:sldMkLst>
      </pc:sldChg>
      <pc:sldChg chg="modNotes">
        <pc:chgData name="Johns, Matt" userId="S::m.b.johns@exeter.ac.uk::5f0636a4-561b-40fb-8e80-9b77c791b8f4" providerId="AD" clId="Web-{9AB6E60F-78F9-F532-2207-DD3CEB726B0D}" dt="2024-12-10T21:48:34.135" v="46"/>
        <pc:sldMkLst>
          <pc:docMk/>
          <pc:sldMk cId="3358102783" sldId="265"/>
        </pc:sldMkLst>
      </pc:sldChg>
      <pc:sldChg chg="modNotes">
        <pc:chgData name="Johns, Matt" userId="S::m.b.johns@exeter.ac.uk::5f0636a4-561b-40fb-8e80-9b77c791b8f4" providerId="AD" clId="Web-{9AB6E60F-78F9-F532-2207-DD3CEB726B0D}" dt="2024-12-10T21:34:59.064" v="17"/>
        <pc:sldMkLst>
          <pc:docMk/>
          <pc:sldMk cId="2191279690" sldId="267"/>
        </pc:sldMkLst>
      </pc:sldChg>
      <pc:sldChg chg="modNotes">
        <pc:chgData name="Johns, Matt" userId="S::m.b.johns@exeter.ac.uk::5f0636a4-561b-40fb-8e80-9b77c791b8f4" providerId="AD" clId="Web-{9AB6E60F-78F9-F532-2207-DD3CEB726B0D}" dt="2024-12-10T21:37:05.770" v="27"/>
        <pc:sldMkLst>
          <pc:docMk/>
          <pc:sldMk cId="1954445565" sldId="271"/>
        </pc:sldMkLst>
      </pc:sldChg>
      <pc:sldChg chg="add">
        <pc:chgData name="Johns, Matt" userId="S::m.b.johns@exeter.ac.uk::5f0636a4-561b-40fb-8e80-9b77c791b8f4" providerId="AD" clId="Web-{9AB6E60F-78F9-F532-2207-DD3CEB726B0D}" dt="2024-12-10T21:27:03.928" v="8"/>
        <pc:sldMkLst>
          <pc:docMk/>
          <pc:sldMk cId="3011379731" sldId="294"/>
        </pc:sldMkLst>
      </pc:sldChg>
      <pc:sldChg chg="modNotes">
        <pc:chgData name="Johns, Matt" userId="S::m.b.johns@exeter.ac.uk::5f0636a4-561b-40fb-8e80-9b77c791b8f4" providerId="AD" clId="Web-{9AB6E60F-78F9-F532-2207-DD3CEB726B0D}" dt="2024-12-10T21:38:02.022" v="33"/>
        <pc:sldMkLst>
          <pc:docMk/>
          <pc:sldMk cId="4017222623" sldId="326"/>
        </pc:sldMkLst>
      </pc:sldChg>
      <pc:sldChg chg="modNotes">
        <pc:chgData name="Johns, Matt" userId="S::m.b.johns@exeter.ac.uk::5f0636a4-561b-40fb-8e80-9b77c791b8f4" providerId="AD" clId="Web-{9AB6E60F-78F9-F532-2207-DD3CEB726B0D}" dt="2024-12-10T21:37:12.567" v="31"/>
        <pc:sldMkLst>
          <pc:docMk/>
          <pc:sldMk cId="1485455413" sldId="327"/>
        </pc:sldMkLst>
      </pc:sldChg>
      <pc:sldChg chg="modNotes">
        <pc:chgData name="Johns, Matt" userId="S::m.b.johns@exeter.ac.uk::5f0636a4-561b-40fb-8e80-9b77c791b8f4" providerId="AD" clId="Web-{9AB6E60F-78F9-F532-2207-DD3CEB726B0D}" dt="2024-12-10T21:39:09.367" v="35"/>
        <pc:sldMkLst>
          <pc:docMk/>
          <pc:sldMk cId="2613069713" sldId="328"/>
        </pc:sldMkLst>
      </pc:sldChg>
      <pc:sldChg chg="modNotes">
        <pc:chgData name="Johns, Matt" userId="S::m.b.johns@exeter.ac.uk::5f0636a4-561b-40fb-8e80-9b77c791b8f4" providerId="AD" clId="Web-{9AB6E60F-78F9-F532-2207-DD3CEB726B0D}" dt="2024-12-10T21:39:37.274" v="36"/>
        <pc:sldMkLst>
          <pc:docMk/>
          <pc:sldMk cId="2994077156" sldId="329"/>
        </pc:sldMkLst>
      </pc:sldChg>
      <pc:sldChg chg="modNotes">
        <pc:chgData name="Johns, Matt" userId="S::m.b.johns@exeter.ac.uk::5f0636a4-561b-40fb-8e80-9b77c791b8f4" providerId="AD" clId="Web-{9AB6E60F-78F9-F532-2207-DD3CEB726B0D}" dt="2024-12-10T21:43:12.596" v="41"/>
        <pc:sldMkLst>
          <pc:docMk/>
          <pc:sldMk cId="14915738" sldId="330"/>
        </pc:sldMkLst>
      </pc:sldChg>
      <pc:sldChg chg="modNotes">
        <pc:chgData name="Johns, Matt" userId="S::m.b.johns@exeter.ac.uk::5f0636a4-561b-40fb-8e80-9b77c791b8f4" providerId="AD" clId="Web-{9AB6E60F-78F9-F532-2207-DD3CEB726B0D}" dt="2024-12-10T21:46:34.726" v="43"/>
        <pc:sldMkLst>
          <pc:docMk/>
          <pc:sldMk cId="2922259524" sldId="331"/>
        </pc:sldMkLst>
      </pc:sldChg>
      <pc:sldChg chg="del">
        <pc:chgData name="Johns, Matt" userId="S::m.b.johns@exeter.ac.uk::5f0636a4-561b-40fb-8e80-9b77c791b8f4" providerId="AD" clId="Web-{9AB6E60F-78F9-F532-2207-DD3CEB726B0D}" dt="2024-12-10T21:27:11.318" v="9"/>
        <pc:sldMkLst>
          <pc:docMk/>
          <pc:sldMk cId="2098586627" sldId="332"/>
        </pc:sldMkLst>
      </pc:sldChg>
      <pc:sldChg chg="modNotes">
        <pc:chgData name="Johns, Matt" userId="S::m.b.johns@exeter.ac.uk::5f0636a4-561b-40fb-8e80-9b77c791b8f4" providerId="AD" clId="Web-{9AB6E60F-78F9-F532-2207-DD3CEB726B0D}" dt="2024-12-10T21:54:16.018" v="53"/>
        <pc:sldMkLst>
          <pc:docMk/>
          <pc:sldMk cId="3936515372" sldId="334"/>
        </pc:sldMkLst>
      </pc:sldChg>
      <pc:sldChg chg="modNotes">
        <pc:chgData name="Johns, Matt" userId="S::m.b.johns@exeter.ac.uk::5f0636a4-561b-40fb-8e80-9b77c791b8f4" providerId="AD" clId="Web-{9AB6E60F-78F9-F532-2207-DD3CEB726B0D}" dt="2024-12-10T21:55:59.115" v="55"/>
        <pc:sldMkLst>
          <pc:docMk/>
          <pc:sldMk cId="3905362407" sldId="340"/>
        </pc:sldMkLst>
      </pc:sldChg>
      <pc:sldChg chg="modNotes">
        <pc:chgData name="Johns, Matt" userId="S::m.b.johns@exeter.ac.uk::5f0636a4-561b-40fb-8e80-9b77c791b8f4" providerId="AD" clId="Web-{9AB6E60F-78F9-F532-2207-DD3CEB726B0D}" dt="2024-12-10T21:56:53.397" v="59"/>
        <pc:sldMkLst>
          <pc:docMk/>
          <pc:sldMk cId="176460917" sldId="341"/>
        </pc:sldMkLst>
      </pc:sldChg>
      <pc:sldChg chg="modNotes">
        <pc:chgData name="Johns, Matt" userId="S::m.b.johns@exeter.ac.uk::5f0636a4-561b-40fb-8e80-9b77c791b8f4" providerId="AD" clId="Web-{9AB6E60F-78F9-F532-2207-DD3CEB726B0D}" dt="2024-12-10T21:57:34.195" v="62"/>
        <pc:sldMkLst>
          <pc:docMk/>
          <pc:sldMk cId="2865430332" sldId="342"/>
        </pc:sldMkLst>
      </pc:sldChg>
      <pc:sldChg chg="modNotes">
        <pc:chgData name="Johns, Matt" userId="S::m.b.johns@exeter.ac.uk::5f0636a4-561b-40fb-8e80-9b77c791b8f4" providerId="AD" clId="Web-{9AB6E60F-78F9-F532-2207-DD3CEB726B0D}" dt="2024-12-10T21:58:06.745" v="64"/>
        <pc:sldMkLst>
          <pc:docMk/>
          <pc:sldMk cId="1468669411" sldId="343"/>
        </pc:sldMkLst>
      </pc:sldChg>
      <pc:sldChg chg="modNotes">
        <pc:chgData name="Johns, Matt" userId="S::m.b.johns@exeter.ac.uk::5f0636a4-561b-40fb-8e80-9b77c791b8f4" providerId="AD" clId="Web-{9AB6E60F-78F9-F532-2207-DD3CEB726B0D}" dt="2024-12-10T21:58:35.634" v="66"/>
        <pc:sldMkLst>
          <pc:docMk/>
          <pc:sldMk cId="882620014" sldId="344"/>
        </pc:sldMkLst>
      </pc:sldChg>
      <pc:sldChg chg="modNotes">
        <pc:chgData name="Johns, Matt" userId="S::m.b.johns@exeter.ac.uk::5f0636a4-561b-40fb-8e80-9b77c791b8f4" providerId="AD" clId="Web-{9AB6E60F-78F9-F532-2207-DD3CEB726B0D}" dt="2024-12-10T21:59:30.338" v="68"/>
        <pc:sldMkLst>
          <pc:docMk/>
          <pc:sldMk cId="4139331112" sldId="345"/>
        </pc:sldMkLst>
      </pc:sldChg>
      <pc:sldChg chg="modNotes">
        <pc:chgData name="Johns, Matt" userId="S::m.b.johns@exeter.ac.uk::5f0636a4-561b-40fb-8e80-9b77c791b8f4" providerId="AD" clId="Web-{9AB6E60F-78F9-F532-2207-DD3CEB726B0D}" dt="2024-12-10T22:03:46.505" v="75"/>
        <pc:sldMkLst>
          <pc:docMk/>
          <pc:sldMk cId="1882453082" sldId="346"/>
        </pc:sldMkLst>
      </pc:sldChg>
      <pc:sldChg chg="modNotes">
        <pc:chgData name="Johns, Matt" userId="S::m.b.johns@exeter.ac.uk::5f0636a4-561b-40fb-8e80-9b77c791b8f4" providerId="AD" clId="Web-{9AB6E60F-78F9-F532-2207-DD3CEB726B0D}" dt="2024-12-10T22:04:30.288" v="77"/>
        <pc:sldMkLst>
          <pc:docMk/>
          <pc:sldMk cId="3771337177" sldId="347"/>
        </pc:sldMkLst>
      </pc:sldChg>
      <pc:sldChg chg="modNotes">
        <pc:chgData name="Johns, Matt" userId="S::m.b.johns@exeter.ac.uk::5f0636a4-561b-40fb-8e80-9b77c791b8f4" providerId="AD" clId="Web-{9AB6E60F-78F9-F532-2207-DD3CEB726B0D}" dt="2024-12-10T22:05:15.304" v="79"/>
        <pc:sldMkLst>
          <pc:docMk/>
          <pc:sldMk cId="2115947197" sldId="348"/>
        </pc:sldMkLst>
      </pc:sldChg>
      <pc:sldChg chg="modNotes">
        <pc:chgData name="Johns, Matt" userId="S::m.b.johns@exeter.ac.uk::5f0636a4-561b-40fb-8e80-9b77c791b8f4" providerId="AD" clId="Web-{9AB6E60F-78F9-F532-2207-DD3CEB726B0D}" dt="2024-12-10T22:08:37.700" v="81"/>
        <pc:sldMkLst>
          <pc:docMk/>
          <pc:sldMk cId="2304087976" sldId="349"/>
        </pc:sldMkLst>
      </pc:sldChg>
      <pc:sldChg chg="modNotes">
        <pc:chgData name="Johns, Matt" userId="S::m.b.johns@exeter.ac.uk::5f0636a4-561b-40fb-8e80-9b77c791b8f4" providerId="AD" clId="Web-{9AB6E60F-78F9-F532-2207-DD3CEB726B0D}" dt="2024-12-10T22:09:13.185" v="83"/>
        <pc:sldMkLst>
          <pc:docMk/>
          <pc:sldMk cId="2981297312" sldId="350"/>
        </pc:sldMkLst>
      </pc:sldChg>
      <pc:sldChg chg="modNotes">
        <pc:chgData name="Johns, Matt" userId="S::m.b.johns@exeter.ac.uk::5f0636a4-561b-40fb-8e80-9b77c791b8f4" providerId="AD" clId="Web-{9AB6E60F-78F9-F532-2207-DD3CEB726B0D}" dt="2024-12-10T22:10:45.969" v="85"/>
        <pc:sldMkLst>
          <pc:docMk/>
          <pc:sldMk cId="2145621512" sldId="351"/>
        </pc:sldMkLst>
      </pc:sldChg>
      <pc:sldChg chg="modNotes">
        <pc:chgData name="Johns, Matt" userId="S::m.b.johns@exeter.ac.uk::5f0636a4-561b-40fb-8e80-9b77c791b8f4" providerId="AD" clId="Web-{9AB6E60F-78F9-F532-2207-DD3CEB726B0D}" dt="2024-12-10T22:11:59.048" v="87"/>
        <pc:sldMkLst>
          <pc:docMk/>
          <pc:sldMk cId="215100455" sldId="353"/>
        </pc:sldMkLst>
      </pc:sldChg>
      <pc:sldChg chg="modNotes">
        <pc:chgData name="Johns, Matt" userId="S::m.b.johns@exeter.ac.uk::5f0636a4-561b-40fb-8e80-9b77c791b8f4" providerId="AD" clId="Web-{9AB6E60F-78F9-F532-2207-DD3CEB726B0D}" dt="2024-12-10T22:13:03.316" v="89"/>
        <pc:sldMkLst>
          <pc:docMk/>
          <pc:sldMk cId="137521957" sldId="354"/>
        </pc:sldMkLst>
      </pc:sldChg>
      <pc:sldChg chg="modNotes">
        <pc:chgData name="Johns, Matt" userId="S::m.b.johns@exeter.ac.uk::5f0636a4-561b-40fb-8e80-9b77c791b8f4" providerId="AD" clId="Web-{9AB6E60F-78F9-F532-2207-DD3CEB726B0D}" dt="2024-12-10T22:17:28.244" v="120"/>
        <pc:sldMkLst>
          <pc:docMk/>
          <pc:sldMk cId="3623330298" sldId="355"/>
        </pc:sldMkLst>
      </pc:sldChg>
      <pc:sldChg chg="modNotes">
        <pc:chgData name="Johns, Matt" userId="S::m.b.johns@exeter.ac.uk::5f0636a4-561b-40fb-8e80-9b77c791b8f4" providerId="AD" clId="Web-{9AB6E60F-78F9-F532-2207-DD3CEB726B0D}" dt="2024-12-10T22:19:25.434" v="125"/>
        <pc:sldMkLst>
          <pc:docMk/>
          <pc:sldMk cId="1766739441" sldId="356"/>
        </pc:sldMkLst>
      </pc:sldChg>
      <pc:sldChg chg="modNotes">
        <pc:chgData name="Johns, Matt" userId="S::m.b.johns@exeter.ac.uk::5f0636a4-561b-40fb-8e80-9b77c791b8f4" providerId="AD" clId="Web-{9AB6E60F-78F9-F532-2207-DD3CEB726B0D}" dt="2024-12-10T22:21:49.188" v="127"/>
        <pc:sldMkLst>
          <pc:docMk/>
          <pc:sldMk cId="134807666" sldId="359"/>
        </pc:sldMkLst>
      </pc:sldChg>
      <pc:sldChg chg="modNotes">
        <pc:chgData name="Johns, Matt" userId="S::m.b.johns@exeter.ac.uk::5f0636a4-561b-40fb-8e80-9b77c791b8f4" providerId="AD" clId="Web-{9AB6E60F-78F9-F532-2207-DD3CEB726B0D}" dt="2024-12-10T22:26:43.995" v="145"/>
        <pc:sldMkLst>
          <pc:docMk/>
          <pc:sldMk cId="3630698439" sldId="360"/>
        </pc:sldMkLst>
      </pc:sldChg>
      <pc:sldChg chg="modNotes">
        <pc:chgData name="Johns, Matt" userId="S::m.b.johns@exeter.ac.uk::5f0636a4-561b-40fb-8e80-9b77c791b8f4" providerId="AD" clId="Web-{9AB6E60F-78F9-F532-2207-DD3CEB726B0D}" dt="2024-12-10T22:27:47.763" v="147"/>
        <pc:sldMkLst>
          <pc:docMk/>
          <pc:sldMk cId="129353907" sldId="361"/>
        </pc:sldMkLst>
      </pc:sldChg>
      <pc:sldChg chg="modNotes">
        <pc:chgData name="Johns, Matt" userId="S::m.b.johns@exeter.ac.uk::5f0636a4-561b-40fb-8e80-9b77c791b8f4" providerId="AD" clId="Web-{9AB6E60F-78F9-F532-2207-DD3CEB726B0D}" dt="2024-12-10T22:28:15.513" v="149"/>
        <pc:sldMkLst>
          <pc:docMk/>
          <pc:sldMk cId="2919645583" sldId="362"/>
        </pc:sldMkLst>
      </pc:sldChg>
      <pc:sldChg chg="modNotes">
        <pc:chgData name="Johns, Matt" userId="S::m.b.johns@exeter.ac.uk::5f0636a4-561b-40fb-8e80-9b77c791b8f4" providerId="AD" clId="Web-{9AB6E60F-78F9-F532-2207-DD3CEB726B0D}" dt="2024-12-10T22:29:48.875" v="156"/>
        <pc:sldMkLst>
          <pc:docMk/>
          <pc:sldMk cId="1484329932" sldId="363"/>
        </pc:sldMkLst>
      </pc:sldChg>
      <pc:sldChg chg="modNotes">
        <pc:chgData name="Johns, Matt" userId="S::m.b.johns@exeter.ac.uk::5f0636a4-561b-40fb-8e80-9b77c791b8f4" providerId="AD" clId="Web-{9AB6E60F-78F9-F532-2207-DD3CEB726B0D}" dt="2024-12-10T22:30:47.236" v="158"/>
        <pc:sldMkLst>
          <pc:docMk/>
          <pc:sldMk cId="1616394448" sldId="364"/>
        </pc:sldMkLst>
      </pc:sldChg>
      <pc:sldChg chg="modNotes">
        <pc:chgData name="Johns, Matt" userId="S::m.b.johns@exeter.ac.uk::5f0636a4-561b-40fb-8e80-9b77c791b8f4" providerId="AD" clId="Web-{9AB6E60F-78F9-F532-2207-DD3CEB726B0D}" dt="2024-12-10T22:31:44.706" v="160"/>
        <pc:sldMkLst>
          <pc:docMk/>
          <pc:sldMk cId="972595971" sldId="365"/>
        </pc:sldMkLst>
      </pc:sldChg>
      <pc:sldChg chg="modNotes">
        <pc:chgData name="Johns, Matt" userId="S::m.b.johns@exeter.ac.uk::5f0636a4-561b-40fb-8e80-9b77c791b8f4" providerId="AD" clId="Web-{9AB6E60F-78F9-F532-2207-DD3CEB726B0D}" dt="2024-12-10T22:32:51.176" v="162"/>
        <pc:sldMkLst>
          <pc:docMk/>
          <pc:sldMk cId="2640497878" sldId="366"/>
        </pc:sldMkLst>
      </pc:sldChg>
      <pc:sldChg chg="del">
        <pc:chgData name="Johns, Matt" userId="S::m.b.johns@exeter.ac.uk::5f0636a4-561b-40fb-8e80-9b77c791b8f4" providerId="AD" clId="Web-{9AB6E60F-78F9-F532-2207-DD3CEB726B0D}" dt="2024-12-10T21:27:28.834" v="11"/>
        <pc:sldMkLst>
          <pc:docMk/>
          <pc:sldMk cId="25754057" sldId="367"/>
        </pc:sldMkLst>
      </pc:sldChg>
      <pc:sldChg chg="add del">
        <pc:chgData name="Johns, Matt" userId="S::m.b.johns@exeter.ac.uk::5f0636a4-561b-40fb-8e80-9b77c791b8f4" providerId="AD" clId="Web-{9AB6E60F-78F9-F532-2207-DD3CEB726B0D}" dt="2024-12-10T21:26:26.551" v="6"/>
        <pc:sldMkLst>
          <pc:docMk/>
          <pc:sldMk cId="2745495947" sldId="368"/>
        </pc:sldMkLst>
      </pc:sldChg>
      <pc:sldChg chg="add">
        <pc:chgData name="Johns, Matt" userId="S::m.b.johns@exeter.ac.uk::5f0636a4-561b-40fb-8e80-9b77c791b8f4" providerId="AD" clId="Web-{9AB6E60F-78F9-F532-2207-DD3CEB726B0D}" dt="2024-12-10T21:27:25.709" v="10"/>
        <pc:sldMkLst>
          <pc:docMk/>
          <pc:sldMk cId="2680933908" sldId="369"/>
        </pc:sldMkLst>
      </pc:sldChg>
      <pc:sldMasterChg chg="addSldLayout">
        <pc:chgData name="Johns, Matt" userId="S::m.b.johns@exeter.ac.uk::5f0636a4-561b-40fb-8e80-9b77c791b8f4" providerId="AD" clId="Web-{9AB6E60F-78F9-F532-2207-DD3CEB726B0D}" dt="2024-12-10T21:27:25.709" v="10"/>
        <pc:sldMasterMkLst>
          <pc:docMk/>
          <pc:sldMasterMk cId="4288139380" sldId="2147483736"/>
        </pc:sldMasterMkLst>
        <pc:sldLayoutChg chg="add">
          <pc:chgData name="Johns, Matt" userId="S::m.b.johns@exeter.ac.uk::5f0636a4-561b-40fb-8e80-9b77c791b8f4" providerId="AD" clId="Web-{9AB6E60F-78F9-F532-2207-DD3CEB726B0D}" dt="2024-12-10T21:27:25.709" v="10"/>
          <pc:sldLayoutMkLst>
            <pc:docMk/>
            <pc:sldMasterMk cId="4288139380" sldId="2147483736"/>
            <pc:sldLayoutMk cId="2611216848" sldId="214748386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Warm Welcome</a:t>
            </a:r>
            <a:r>
              <a:rPr lang="en-US"/>
              <a:t>:</a:t>
            </a:r>
          </a:p>
          <a:p>
            <a:r>
              <a:rPr lang="en-US"/>
              <a:t>• “Welcome back, everyone! I hope you found the first session useful and are ready to build on what we covered.”</a:t>
            </a:r>
          </a:p>
          <a:p>
            <a:r>
              <a:rPr lang="en-US" sz="500" dirty="0"/>
              <a:t>2. </a:t>
            </a:r>
            <a:r>
              <a:rPr lang="en-US" sz="500" b="1" dirty="0"/>
              <a:t>Recap of Last Week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“Last week, we explored the Software Development Life Cycle, Data Management, Problem Solving, and Virtual Environments &amp; Dependency Managers.”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What’s Ahead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“Today, we’ll dive into Version Control, Readable Code &amp; Documentation, Testing, and Collaboration &amp; Reproducibility.”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Interactive Session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“As always, feel free to ask questions and engage in the activities—we’re here to learn together.”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Quick Check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“Does anyone have any lingering questions or reflections from last week before we jump in?”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563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Introduction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“Our next topic is Readable Code and Documentation, which are critical for ensuring your code is understandable, maintainable, and usable by others.”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Why It’s Important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“Readable code reduces errors, simplifies adding new features, and makes it easier for others to build on your work.”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“Clear documentation complements this by explaining how your code works and why certain decisions were made.”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What to Expect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“We’ll discuss strategies for improving code readability, maintaining consistency, and creating meaningful documentation.”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Transition to Exercise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“To start this section, we’ll jump into a quick exercise to explore the importance of readable code.”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76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Exercise Overview</a:t>
            </a:r>
            <a:r>
              <a:rPr lang="en-US" sz="500" dirty="0"/>
              <a:t>:</a:t>
            </a:r>
          </a:p>
          <a:p>
            <a:r>
              <a:rPr lang="en-US" sz="500" dirty="0"/>
              <a:t>• “You’ll be reviewing a piece of Python code that prints the Fibonacci sequence up to a specified length.”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 task is to identify what makes the code difficult to read or understand and think about how it could be improved.”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Why This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“This exercise will help you see firsthand how readability impacts the ability to debug, extend, and share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Instructions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“Take 10 minutes to analyze the code. Note down your observations about its readability and your ideas for improvement.”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“Once you’re done, we’ll discuss your thoughts and solutions as a group.”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b="1" dirty="0"/>
          </a:p>
          <a:p>
            <a:r>
              <a:rPr lang="en-US" sz="500" b="1" dirty="0"/>
              <a:t>Open the Discussion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/>
              <a:t>• “Alright, time’s up! Let’s hear your thoughts. What made this code difficult to read or understand?”</a:t>
            </a:r>
          </a:p>
          <a:p>
            <a:r>
              <a:rPr lang="en-US"/>
              <a:t>• “Does anyone want to share their ideas on how it could be improved?”</a:t>
            </a:r>
          </a:p>
          <a:p>
            <a:r>
              <a:rPr lang="en-US"/>
              <a:t>• </a:t>
            </a:r>
            <a:r>
              <a:rPr lang="en-US" b="1"/>
              <a:t>Prompt Specific Areas</a:t>
            </a:r>
            <a:r>
              <a:rPr lang="en-US"/>
              <a:t> (if needed):</a:t>
            </a:r>
          </a:p>
          <a:p>
            <a:r>
              <a:rPr lang="en-US"/>
              <a:t>• “What did you think about the variable names? Were they clear?”</a:t>
            </a:r>
          </a:p>
          <a:p>
            <a:r>
              <a:rPr lang="en-US"/>
              <a:t>• “Did the structure of the code make sense, or was it confusing?”</a:t>
            </a:r>
          </a:p>
          <a:p>
            <a:endParaRPr lang="en-US" sz="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59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What is Readable Code?</a:t>
            </a:r>
            <a:endParaRPr lang="en-US" sz="500" dirty="0"/>
          </a:p>
          <a:p>
            <a:r>
              <a:rPr lang="en-US" sz="500" dirty="0"/>
              <a:t>• “Readable code is code that clearly communicates its purpose and functionality to the reader, making it easy to follow and understand.”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Why It’s Important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“Readable code helps us quickly identify and fix bugs or errors in our methodology.”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“It makes adding new functionality simpler by reducing the cognitive load when understanding existing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Future-Proofing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“Readable code is easier to revisit and modify, saving time and effort in the long run.”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Collaborative Benefits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“It ensures other researchers can use, fix, and develop the code further, promoting collaboration and reuse.”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“Readable code facilitates reproducibility, replication, and extension of research, which are key to scientific progress.”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“Readable code not only benefits you but also the broader research community, ensuring your work has a lasting impact.”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050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Well-Structured Code</a:t>
            </a:r>
            <a:r>
              <a:rPr lang="en-US"/>
              <a:t>:</a:t>
            </a:r>
          </a:p>
          <a:p>
            <a:r>
              <a:rPr lang="en-US"/>
              <a:t>• “Readable code starts with good structure. Each component should have a single responsibility and operate independently of the details of other components whenever possible.”</a:t>
            </a:r>
          </a:p>
          <a:p>
            <a:r>
              <a:rPr lang="en-US"/>
              <a:t>2. </a:t>
            </a:r>
            <a:r>
              <a:rPr lang="en-US" b="1"/>
              <a:t>Avoid Excessive Nesting</a:t>
            </a:r>
            <a:r>
              <a:rPr lang="en-US"/>
              <a:t>:</a:t>
            </a:r>
          </a:p>
          <a:p>
            <a:r>
              <a:rPr lang="en-US"/>
              <a:t>• “Deeply nested code can become difficult to follow. Simplifying or refactoring nested structures can significantly improve readability.”</a:t>
            </a:r>
          </a:p>
          <a:p>
            <a:r>
              <a:rPr lang="en-US"/>
              <a:t>3. </a:t>
            </a:r>
            <a:r>
              <a:rPr lang="en-US" b="1"/>
              <a:t>Minimize Repetition</a:t>
            </a:r>
            <a:r>
              <a:rPr lang="en-US"/>
              <a:t>:</a:t>
            </a:r>
          </a:p>
          <a:p>
            <a:r>
              <a:rPr lang="en-US"/>
              <a:t>• “Repetition increases the likelihood of errors and makes code harder to maintain. Following the DRY principle—‘Don’t Repeat Yourself’—helps to create concise, maintainable code.”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dirty="0"/>
              <a:t>• “By focusing on structure, minimizing nesting, and avoiding repetition, you make your code easier to understand, debug, and extend.”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20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 sz="500" dirty="0"/>
              <a:t>1. </a:t>
            </a:r>
            <a:r>
              <a:rPr lang="en-US" sz="500" b="1" dirty="0"/>
              <a:t>Why Consistency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 consistent code style reduces the reader’s cognitive load, making it easier to understand and follow your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Logical Naming Conventions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“Clear and logical names for functions and variables help readers immediately grasp their purpose and role in the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Whitespace for Readability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“Using vertical whitespace to separate code blocks improves visual clarity and helps emphasize logical sections of your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Line Length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“Restricting line length ensures the code remains easy to read without requiring horizontal scrolling.”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Leverage Tools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“Find a style guide for your programming language and use tools like code formatters to enforce consistency automatically.”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Wrap-Up</a:t>
            </a:r>
            <a:r>
              <a:rPr lang="en-US" dirty="0"/>
              <a:t>:</a:t>
            </a:r>
          </a:p>
          <a:p>
            <a:r>
              <a:rPr lang="en-US" dirty="0"/>
              <a:t>• “Consistency in style and structure makes your code more accessible to others and easier to maintain over time.”</a:t>
            </a:r>
          </a:p>
          <a:p>
            <a:endParaRPr lang="en-US" sz="5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3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In-Code Documentation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“Good in-code documentation is clear, concise, and constructive, helping others (and yourself) understand the purpose and behavior of your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Explain Functionality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“Include succinct explanations for the functionality of components, making it clear what each part of the code is supposed to do.”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Meaningful Comments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“Comments should add value by clarifying complex parts of the code or explaining design decisions. Avoid simply restating what the code itself already says.”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“Clear documentation ensures that your code is not just functional but also approachable, enabling others to use, adapt, and extend it effectively.”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7623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Impact of Documentation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“Documentation is crucial for making software easy to use, extendable, and ultimately sustainable over time.”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A Personal Benefit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“It’s not just for others—clear documentation helps you understand your own code when you revisit it in the future.”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Essential for Collaboration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“Good documentation bridges the gap between developers, ensuring continuity and facilitating collaboration on the project.”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“Investing in documentation enhances both the usability of your software and its long-term value to the research community.”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98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 sz="500" dirty="0"/>
              <a:t>1. </a:t>
            </a:r>
            <a:r>
              <a:rPr lang="en-US" sz="500" b="1" dirty="0"/>
              <a:t>Why Documentation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“Documentation is key to making software easy-to-use, extendable, and sustainable, benefiting both you and future users.”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Personal Advantage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“It’s also a helpful tool for understanding your own code when you come back to it after some time.”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Types of Documentation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Conceptual Documentation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“Provides the big-picture context, explaining the purpose, scope, and key concepts of the software.”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Hands-on Documentation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“Includes tutorials, walkthroughs, and examples that help users learn how to use the software effectively.”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Reference Documentation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dirty="0"/>
              <a:t>• “Offers detailed information about individual components, like functions, APIs, or classes, for advanced users.”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Wrap-Up</a:t>
            </a:r>
            <a:r>
              <a:rPr lang="en-US" dirty="0"/>
              <a:t>:</a:t>
            </a:r>
          </a:p>
          <a:p>
            <a:r>
              <a:rPr lang="en-US" dirty="0"/>
              <a:t>• “Each type of documentation serves a unique purpose and together they make software more approachable, useful, and maintainable.”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 sz="500" dirty="0"/>
              <a:t>1. </a:t>
            </a:r>
            <a:r>
              <a:rPr lang="en-US" sz="500" b="1" dirty="0"/>
              <a:t>Combining Documentation Types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“When we combine conceptual, hands-on, and reference documentation, we create a comprehensive resource for users and developers.”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Why the Combination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“Each type addresses different needs—conceptual documentation provides context, hands-on documentation shows how to use the software, and reference documentation gives detailed technical specifics.”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Impact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well-documented software is easier to understand, use, and extend, benefiting a wider audience.”</a:t>
            </a:r>
            <a:endParaRPr lang="en-US" sz="500" dirty="0">
              <a:ea typeface="Calibri" panose="020F0502020204030204"/>
              <a:cs typeface="Calibri" panose="020F0502020204030204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The Goal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“Our goal is to make software not just usable but sustainable, ensuring it has a long-term impact and supports a broader community.”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“Effective documentation ensures your software can reach and benefit more people, turning it into a powerful tool for collaboration and innovation.”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34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Start Early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“Planning your documentation early in the project ensures it evolves alongside your code and meets the needs of its users.”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Understand Your Motivation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“Consider why you’re creating documentation—what purpose will it serve? Is it for internal team use, external collaboration, or reproducibility?”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Know Your Audience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“Identifying your audience is key. Are they developers, researchers, or non-technical users? This will determine the types and level of detail your documentation requires.”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“Thoughtful planning ensures your documentation is purposeful, effective, and aligned with the needs of its users.”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22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Reminder of Our Goals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“Let’s quickly revisit our overarching goals for this course.”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High-Level Understanding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“By the end, you’ll have a solid understanding of software development practices tailored for research.”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Collaboration Skills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“You’ll know how to collaborate effectively on code, a critical skill for team-based projects.”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Reproducibility Focus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“We’re emphasizing reproducibility—making your research code useful to others and easier to replicate.”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Foundation for Growth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“This course lays the groundwork for exploring more advanced software development topics in the future.”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2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Kick-Starting the Process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“When planning documentation, asking the right questions upfront can save time and ensure you produce meaningful content.”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Who is it for?</a:t>
            </a:r>
            <a:endParaRPr lang="en-US" sz="500" dirty="0"/>
          </a:p>
          <a:p>
            <a:r>
              <a:rPr lang="en-US" sz="500" dirty="0"/>
              <a:t>• “Identify your audience. Are they developers, end-users, or collaborators? Knowing who will use the documentation helps shape its tone and detail.”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What do they want?</a:t>
            </a:r>
            <a:endParaRPr lang="en-US" sz="500" dirty="0"/>
          </a:p>
          <a:p>
            <a:r>
              <a:rPr lang="en-US" sz="500" dirty="0"/>
              <a:t>• “Understand their needs. Do they require a high-level overview, step-by-step instructions, or technical details?”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How (else) could we communicate with them?</a:t>
            </a:r>
            <a:endParaRPr lang="en-US" sz="500" dirty="0"/>
          </a:p>
          <a:p>
            <a:r>
              <a:rPr lang="en-US" sz="500" dirty="0"/>
              <a:t>• “Think beyond documentation. Would additional formats like tutorials, diagrams, or videos help convey information effectively?”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“Answering these questions provides clarity and direction, ensuring your documentation is targeted and impactful.”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643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Understanding the Audience</a:t>
            </a:r>
            <a:r>
              <a:rPr lang="en-US"/>
              <a:t>:</a:t>
            </a:r>
          </a:p>
          <a:p>
            <a:r>
              <a:rPr lang="en-US"/>
              <a:t>• “This diagram highlights the importance of tailoring your documentation to your audience, whether they are users or developers.”</a:t>
            </a:r>
          </a:p>
          <a:p>
            <a:r>
              <a:rPr lang="en-US" sz="500" dirty="0"/>
              <a:t>2. </a:t>
            </a:r>
            <a:r>
              <a:rPr lang="en-US" sz="500" b="1" dirty="0"/>
              <a:t>For Users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“Users, such as researchers or students, typically want to know what they can do with the software, how to use it, or its theoretical context.”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“Appropriate documentation includes license files, READMEs, user guides, or even live demonstrations and video tutorials.”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For Developers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“Developers—whether it’s your future self, your team, or the open-source community—need to understand how the software works, why decisions were made, and how to contribute.”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“Useful tools include documentation generators, bug tracking systems, project wikis, and in-code comments.”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Different Needs, Different Formats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 flow emphasizes how different audiences require different types of documentation, which should be planned and delivered effectively.”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Comprehensive Approach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“Combining these elements ensures your software is both usable and maintainable, benefiting users and contributors alike.”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“By identifying your audience and addressing their needs, you can create documentation that truly adds value and fosters collaboration.”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225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Introduction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“Our next topic is Testing, a crucial practice for ensuring the reliability and correctness of your code.”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Why It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“Testing helps verify that your code does what it’s supposed to do, reducing errors and ensuring accurate results in your research.”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What We’ll Cover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“We’ll explore the benefits of testing, the different types of tests, and how they can improve the quality and reproducibility of your work.”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Transition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“Let’s start by understanding the importance of testing and the value it brings to your projects.”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66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Why Testing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“Testing, when done thoroughly and frequently, ensures that our code behaves as expected and meets its intended purpose.”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Impact on Research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“Mistakes in code can compromise the reliability of research results, making testing a critical step in ensuring accuracy.”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Additional Benefits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Time-Saving</a:t>
            </a:r>
            <a:r>
              <a:rPr lang="en-US" sz="500" dirty="0"/>
              <a:t>: “While testing requires effort upfront, it saves time in the long run by catching issues early.”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Reusability</a:t>
            </a:r>
            <a:r>
              <a:rPr lang="en-US" sz="500" dirty="0"/>
              <a:t>: “Formal tests can be run repeatedly and automatically, ensuring consistency as code evolves.”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Quality Improvement</a:t>
            </a:r>
            <a:r>
              <a:rPr lang="en-US" sz="500" dirty="0"/>
              <a:t>: “Testing leads to cleaner, more robust code, which is easier to maintain and extend.”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“By integrating testing into your workflow, you not only ensure reliability but also improve the overall quality and sustainability of your software.”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253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What is Unit Testing?</a:t>
            </a:r>
            <a:endParaRPr lang="en-US"/>
          </a:p>
          <a:p>
            <a:r>
              <a:rPr lang="en-US"/>
              <a:t>• “Unit testing focuses on testing the smallest testable parts of a program, known as ‘units,’ in isolation.”</a:t>
            </a:r>
          </a:p>
          <a:p>
            <a:r>
              <a:rPr lang="en-US" sz="500" dirty="0"/>
              <a:t>2. </a:t>
            </a:r>
            <a:r>
              <a:rPr lang="en-US" sz="500" b="1" dirty="0"/>
              <a:t>Verification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“These tests help verify that individual components of your code work correctly as intended or designed.”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Multiple Tests for Each Unit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“Typically, more than one test is written for each unit to ensure it handles various scenarios and edge cases.”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Single Focus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dirty="0"/>
              <a:t>• “Each unit test should target a specific functionality, keeping it simple and precise.”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Wrap-Up</a:t>
            </a:r>
            <a:r>
              <a:rPr lang="en-US" dirty="0"/>
              <a:t>:</a:t>
            </a:r>
          </a:p>
          <a:p>
            <a:r>
              <a:rPr lang="en-US" dirty="0"/>
              <a:t>• “Unit testing helps ensure each piece of your software is reliable, making it easier to integrate into the larger system with confidence.”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1071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/>
          </a:p>
          <a:p>
            <a:r>
              <a:rPr lang="en-US" sz="500" dirty="0"/>
              <a:t>1. </a:t>
            </a:r>
            <a:r>
              <a:rPr lang="en-US" sz="500" b="1" dirty="0"/>
              <a:t>What is Integration Testing?</a:t>
            </a:r>
            <a:endParaRPr lang="en-US" sz="500"/>
          </a:p>
          <a:p>
            <a:r>
              <a:rPr lang="en-US" sz="500" dirty="0"/>
              <a:t>• “Integration testing combines individual units of software and tests them as a whole to identify any faults in the interactions between components.”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Purpose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“These tests ensure that different components cooperate correctly when interfacing with each other.”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Testing Approaches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“All units can be tested together in one go, or the process can be done in stages, depending on the complexity of the system.”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Importance in Collaboration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“Integration testing is particularly crucial when working with a team, as it verifies that all contributions work together as intended.”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dirty="0"/>
              <a:t>5. </a:t>
            </a:r>
            <a:r>
              <a:rPr lang="en-US" b="1" dirty="0"/>
              <a:t>Unit Tests First</a:t>
            </a:r>
            <a:r>
              <a:rPr lang="en-US" dirty="0"/>
              <a:t>:</a:t>
            </a:r>
          </a:p>
          <a:p>
            <a:r>
              <a:rPr lang="en-US" dirty="0"/>
              <a:t>• “It’s highly recommended to write and run unit tests before performing integration tests, ensuring the individual components are reliable.”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Wrap-Up</a:t>
            </a:r>
            <a:r>
              <a:rPr lang="en-US" dirty="0"/>
              <a:t>:</a:t>
            </a:r>
          </a:p>
          <a:p>
            <a:r>
              <a:rPr lang="en-US" dirty="0"/>
              <a:t>• “Integration testing bridges the gap between individual components and the overall system, ensuring a cohesive and functional software application.”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594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Set the Scenario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“Imagine the Python function we discussed earlier now returns the Fibonacci sequence as a list, up to a specified length, instead of simply printing it.”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Task Overview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 goal is to discuss how we could test this function. Think about different scenarios, edge cases, and what needs to be verified.”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Guiding Questions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“What inputs would you use to test the function?”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“What outputs would you expect for those inputs?”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“How could you test edge cases, like a sequence length of 0 or 1?”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Encourage Collaboration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“Feel free to work in pairs or groups, and take notes on your ideas.”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Purpose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“This exercise is about understanding how to approach testing systematically, ensuring your code works as expected in all scenarios.”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“After 10 minutes, we’ll come back together to discuss your ideas and explore possible solutions.”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r>
              <a:rPr lang="en-US" sz="500" b="1" dirty="0"/>
              <a:t>1. Test Basic Functionality</a:t>
            </a:r>
            <a:br>
              <a:rPr lang="en-US" sz="500" dirty="0">
                <a:cs typeface="+mn-lt"/>
              </a:rPr>
            </a:b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• </a:t>
            </a:r>
            <a:r>
              <a:rPr lang="en-US" b="1"/>
              <a:t>Input</a:t>
            </a:r>
            <a:r>
              <a:rPr lang="en-US"/>
              <a:t>: Sequence length = 5</a:t>
            </a:r>
          </a:p>
          <a:p>
            <a:r>
              <a:rPr lang="en-US" b="1"/>
              <a:t>Expected Output</a:t>
            </a:r>
            <a:r>
              <a:rPr lang="en-US"/>
              <a:t>: [0, 1, 1, 2, 3]</a:t>
            </a:r>
          </a:p>
          <a:p>
            <a:r>
              <a:rPr lang="en-US"/>
              <a:t>• Verify the function generates the correct Fibonacci sequence for a typical input.</a:t>
            </a:r>
          </a:p>
          <a:p>
            <a:r>
              <a:rPr lang="en-US" sz="500" dirty="0"/>
              <a:t>• </a:t>
            </a:r>
            <a:r>
              <a:rPr lang="en-US" sz="500" b="1" dirty="0"/>
              <a:t>Input</a:t>
            </a:r>
            <a:r>
              <a:rPr lang="en-US" sz="500" dirty="0"/>
              <a:t>: Sequence length = 10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b="1" dirty="0"/>
              <a:t>Expected Output</a:t>
            </a:r>
            <a:r>
              <a:rPr lang="en-US" sz="500" dirty="0"/>
              <a:t>: [0, 1, 1, 2, 3, 5, 8, 13, 21, 34]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Check for correctness with a longer sequence.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r>
              <a:rPr lang="en-US" sz="500" b="1" dirty="0"/>
              <a:t>2. Test Edge Cases</a:t>
            </a:r>
            <a:endParaRPr lang="en-US" sz="500" dirty="0"/>
          </a:p>
          <a:p>
            <a:r>
              <a:rPr lang="en-US"/>
              <a:t>• </a:t>
            </a:r>
            <a:r>
              <a:rPr lang="en-US" b="1"/>
              <a:t>Input</a:t>
            </a:r>
            <a:r>
              <a:rPr lang="en-US"/>
              <a:t>: Sequence length = 0</a:t>
            </a:r>
          </a:p>
          <a:p>
            <a:r>
              <a:rPr lang="en-US" b="1"/>
              <a:t>Expected Output</a:t>
            </a:r>
            <a:r>
              <a:rPr lang="en-US"/>
              <a:t>: []</a:t>
            </a:r>
          </a:p>
          <a:p>
            <a:r>
              <a:rPr lang="en-US"/>
              <a:t>• Ensure the function handles an empty sequence appropriately.</a:t>
            </a:r>
          </a:p>
          <a:p>
            <a:r>
              <a:rPr lang="en-US" sz="500" dirty="0"/>
              <a:t>• </a:t>
            </a:r>
            <a:r>
              <a:rPr lang="en-US" sz="500" b="1" dirty="0"/>
              <a:t>Input</a:t>
            </a:r>
            <a:r>
              <a:rPr lang="en-US" sz="500" dirty="0"/>
              <a:t>: Sequence length = 1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b="1" dirty="0"/>
              <a:t>Expected Output</a:t>
            </a:r>
            <a:r>
              <a:rPr lang="en-US" sz="500" dirty="0"/>
              <a:t>: [0]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Confirm the function handles a single-element sequence correctly.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b="1" dirty="0"/>
          </a:p>
          <a:p>
            <a:r>
              <a:rPr lang="en-US" sz="500" b="1" dirty="0"/>
              <a:t>3. Test Invalid Inputs</a:t>
            </a:r>
            <a:endParaRPr lang="en-US" sz="500" dirty="0">
              <a:ea typeface="Calibri"/>
              <a:cs typeface="+mn-lt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Input</a:t>
            </a:r>
            <a:r>
              <a:rPr lang="en-US" sz="500" dirty="0"/>
              <a:t>: Sequence length = -1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b="1" dirty="0"/>
              <a:t>Expected Output</a:t>
            </a:r>
            <a:r>
              <a:rPr lang="en-US" sz="500" dirty="0"/>
              <a:t>: Error or exception (depending on design)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Verify the function rejects invalid inputs gracefully.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Input</a:t>
            </a:r>
            <a:r>
              <a:rPr lang="en-US" sz="500" dirty="0"/>
              <a:t>: Sequence length = "five" (non-integer input)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b="1" dirty="0"/>
              <a:t>Expected Output</a:t>
            </a:r>
            <a:r>
              <a:rPr lang="en-US" sz="500" dirty="0"/>
              <a:t>: Error or exception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Ensure the function handles incorrect data types appropriately.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r>
              <a:rPr lang="en-US" b="1"/>
              <a:t>4. Performance Testing</a:t>
            </a:r>
            <a:endParaRPr lang="en-US"/>
          </a:p>
          <a:p>
            <a:r>
              <a:rPr lang="en-US" sz="500" dirty="0"/>
              <a:t>• </a:t>
            </a:r>
            <a:r>
              <a:rPr lang="en-US" sz="500" b="1" dirty="0"/>
              <a:t>Input</a:t>
            </a:r>
            <a:r>
              <a:rPr lang="en-US" sz="500" dirty="0"/>
              <a:t>: Sequence length = 1000</a:t>
            </a:r>
            <a:endParaRPr lang="en-US" sz="500" dirty="0">
              <a:ea typeface="Calibri"/>
              <a:cs typeface="Calibri"/>
            </a:endParaRPr>
          </a:p>
          <a:p>
            <a:r>
              <a:rPr lang="en-US"/>
              <a:t>• Confirm the function runs efficiently for large sequences without errors or performance bottlenecks.</a:t>
            </a: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r>
              <a:rPr lang="en-US" b="1"/>
              <a:t>5. Consistency and Correctness</a:t>
            </a:r>
            <a:endParaRPr lang="en-US"/>
          </a:p>
          <a:p>
            <a:r>
              <a:rPr lang="en-US" sz="500" dirty="0"/>
              <a:t>• Compare the function’s output with precomputed Fibonacci sequences for various inputs to ensure correctness across multiple test cases.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470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 dirty="0"/>
          </a:p>
          <a:p>
            <a:r>
              <a:rPr lang="en-US"/>
              <a:t>1. </a:t>
            </a:r>
            <a:r>
              <a:rPr lang="en-US" b="1"/>
              <a:t>Introduction</a:t>
            </a:r>
            <a:r>
              <a:rPr lang="en-US"/>
              <a:t>:</a:t>
            </a:r>
            <a:endParaRPr lang="en-US" dirty="0"/>
          </a:p>
          <a:p>
            <a:r>
              <a:rPr lang="en-US"/>
              <a:t>• “In this final section, we’ll discuss Collaboration and Reproducibility—two essential pillars of modern research software development.”</a:t>
            </a:r>
            <a:endParaRPr lang="en-US" dirty="0"/>
          </a:p>
          <a:p>
            <a:r>
              <a:rPr lang="en-US"/>
              <a:t>2. </a:t>
            </a:r>
            <a:r>
              <a:rPr lang="en-US" b="1"/>
              <a:t>Why It Matters</a:t>
            </a:r>
            <a:r>
              <a:rPr lang="en-US"/>
              <a:t>:</a:t>
            </a:r>
            <a:endParaRPr lang="en-US" dirty="0"/>
          </a:p>
          <a:p>
            <a:r>
              <a:rPr lang="en-US"/>
              <a:t>• “Collaboration enables teams to work together effectively, while reproducibility ensures that research can be verified, trusted, and extended by others.”</a:t>
            </a:r>
            <a:endParaRPr lang="en-US" dirty="0"/>
          </a:p>
          <a:p>
            <a:r>
              <a:rPr lang="en-US" sz="500" dirty="0"/>
              <a:t>3. </a:t>
            </a:r>
            <a:r>
              <a:rPr lang="en-US" sz="500" b="1" dirty="0"/>
              <a:t>What We’ll Cover</a:t>
            </a:r>
            <a:r>
              <a:rPr lang="en-US" sz="500" dirty="0"/>
              <a:t>:</a:t>
            </a:r>
          </a:p>
          <a:p>
            <a:r>
              <a:rPr lang="en-US" dirty="0"/>
              <a:t>• “We’ll explore practices, tools, and strategies that support collaborative workflows and reproducible research.”</a:t>
            </a:r>
          </a:p>
          <a:p>
            <a:r>
              <a:rPr lang="en-US" sz="500" dirty="0"/>
              <a:t>4. </a:t>
            </a:r>
            <a:r>
              <a:rPr lang="en-US" sz="500" b="1" dirty="0"/>
              <a:t>Relevance to Research</a:t>
            </a:r>
            <a:r>
              <a:rPr lang="en-US" sz="500" dirty="0"/>
              <a:t>:</a:t>
            </a:r>
          </a:p>
          <a:p>
            <a:r>
              <a:rPr lang="en-US" dirty="0"/>
              <a:t>• “By adopting these principles, we make our work more impactful and accessible to the wider community.”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Transition</a:t>
            </a:r>
            <a:r>
              <a:rPr lang="en-US" dirty="0"/>
              <a:t>:</a:t>
            </a:r>
          </a:p>
          <a:p>
            <a:r>
              <a:rPr lang="en-US" dirty="0"/>
              <a:t>• “Let’s start by understanding why collaboration and reproducibility are so critical in research settings.”</a:t>
            </a:r>
          </a:p>
        </p:txBody>
      </p:sp>
    </p:spTree>
    <p:extLst>
      <p:ext uri="{BB962C8B-B14F-4D97-AF65-F5344CB8AC3E}">
        <p14:creationId xmlns:p14="http://schemas.microsoft.com/office/powerpoint/2010/main" val="3093555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What to Say</a:t>
            </a:r>
            <a:r>
              <a:rPr lang="en-US" sz="500" dirty="0"/>
              <a:t>:</a:t>
            </a:r>
          </a:p>
          <a:p>
            <a:r>
              <a:rPr lang="en-US" sz="500" dirty="0"/>
              <a:t>• “This case study represents a collaborative project involving multiple organizations working together to develop a complex system that supports further research.”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“Collaboration in such a context brings both opportunities and challenges.”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Engagement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Ask: “Have you worked on a project involving multiple organizations? What was your experience like?”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2255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What to Say</a:t>
            </a:r>
            <a:r>
              <a:rPr lang="en-US"/>
              <a:t>:</a:t>
            </a:r>
          </a:p>
          <a:p>
            <a:r>
              <a:rPr lang="en-US"/>
              <a:t>• “In this project, Agile principles have been adopted and adapted to help manage the collaboration and development process.”</a:t>
            </a:r>
          </a:p>
          <a:p>
            <a:r>
              <a:rPr lang="en-US"/>
              <a:t>• “Agile practices like iterative development, regular feedback, and flexibility help teams stay aligned while accommodating changes.”</a:t>
            </a:r>
          </a:p>
          <a:p>
            <a:r>
              <a:rPr lang="en-US"/>
              <a:t>• </a:t>
            </a:r>
            <a:r>
              <a:rPr lang="en-US" b="1"/>
              <a:t>Engagement Prompt</a:t>
            </a:r>
            <a:r>
              <a:rPr lang="en-US"/>
              <a:t>:</a:t>
            </a:r>
          </a:p>
          <a:p>
            <a:r>
              <a:rPr lang="en-US" sz="500" dirty="0"/>
              <a:t>• Bit of a refresher.... “Can you think of ways Agile principles—like working in sprints or iterating on feedback—might help in research projects? How might they be adapted for academic work?”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28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Quick Recap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“Last week, we covered foundational topics like the Software Development Life Cycle, Data Management, Problem Solving, and Virtual Environments.”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Today’s Focus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“Today, we’ll move forward with practical and collaborative skills: Version Control, Readable Code &amp; Documentation, Testing, and Collaboration &amp; Reproducibility.”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297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What to Say</a:t>
            </a:r>
            <a:r>
              <a:rPr lang="en-US" sz="500" dirty="0"/>
              <a:t>:</a:t>
            </a:r>
          </a:p>
          <a:p>
            <a:r>
              <a:rPr lang="en-US" sz="500" dirty="0"/>
              <a:t>• “Git and GitHub are being used to manage version control and project collaboration. Tools like issues, project boards, and pull requests streamline workflows and foster teamwork.”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“These tools not only track progress but also enable code reviews, which improve quality and reproducibility.”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Engagement Prompt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“Can you think of a way GitHub tools like project boards or pull requests could be useful in your research or teaching workflows? How might they help you work with others?”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729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What to Say</a:t>
            </a:r>
            <a:r>
              <a:rPr lang="en-US" sz="500" dirty="0"/>
              <a:t>:</a:t>
            </a:r>
          </a:p>
          <a:p>
            <a:r>
              <a:rPr lang="en-US" sz="500" dirty="0"/>
              <a:t>• “In collaborative projects, effective communication is fundamental but not always easy to achieve. Clear, frequent, and intentional communication is key.”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“This project emphasizes that even with good tools and processes, communication is often the hardest part to get right.”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Engagement Prompt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“What strategies can you think of to improve communication in a collaborative setting? Have you seen or used techniques like scheduled check-ins or documentation-based communication?”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217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endParaRPr lang="en-US" sz="500" b="1" dirty="0">
              <a:ea typeface="Calibri"/>
              <a:cs typeface="Calibri"/>
            </a:endParaRPr>
          </a:p>
          <a:p>
            <a:r>
              <a:rPr lang="en-US" b="1"/>
              <a:t>What to Say</a:t>
            </a:r>
            <a:r>
              <a:rPr lang="en-US"/>
              <a:t>:</a:t>
            </a:r>
          </a:p>
          <a:p>
            <a:r>
              <a:rPr lang="en-US" sz="500" dirty="0"/>
              <a:t>• “This project faced challenges like balancing best practices with rapid development and aligning the work of different organizations into a seamless process.”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“These are common challenges in collaborative projects and underscore the need for deliberate planning and adaptation.”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Engagement Prompt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“Can you think of situations where you’ve had to balance long-term quality with short-term delivery? How might best practices help, even under tight deadlines?”</a:t>
            </a:r>
            <a:endParaRPr lang="en-US" sz="500" dirty="0">
              <a:ea typeface="Calibri"/>
              <a:cs typeface="Calibri"/>
            </a:endParaRPr>
          </a:p>
          <a:p>
            <a:endParaRPr lang="en-US" sz="500" dirty="0">
              <a:ea typeface="Calibri"/>
              <a:cs typeface="Calibri"/>
            </a:endParaRPr>
          </a:p>
          <a:p>
            <a:endParaRPr lang="en-US" sz="500" b="1" dirty="0"/>
          </a:p>
          <a:p>
            <a:r>
              <a:rPr lang="en-US" sz="500" b="1" dirty="0"/>
              <a:t>Wrap-Up</a:t>
            </a:r>
            <a:endParaRPr lang="en-US" sz="500" dirty="0">
              <a:ea typeface="Calibri"/>
              <a:cs typeface="Calibri"/>
            </a:endParaRPr>
          </a:p>
          <a:p>
            <a:r>
              <a:rPr lang="en-US"/>
              <a:t>• “This case study highlights how software engineering best practices—like Agile methodologies, collaborative tools, and effective communication—can help manage complex research projects.”</a:t>
            </a:r>
          </a:p>
          <a:p>
            <a:r>
              <a:rPr lang="en-US"/>
              <a:t>• “As we continue, think about how these practices might apply to your own work or studies, even in smaller-scale projects.”</a:t>
            </a:r>
          </a:p>
          <a:p>
            <a:endParaRPr lang="en-US" sz="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148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err="1"/>
              <a:t>ey</a:t>
            </a:r>
            <a:r>
              <a:rPr lang="en-US" sz="500" b="1"/>
              <a:t> Talking Points:</a:t>
            </a:r>
            <a:endParaRPr lang="en-US" sz="500"/>
          </a:p>
          <a:p>
            <a:r>
              <a:rPr lang="en-US" sz="500" dirty="0"/>
              <a:t>1. </a:t>
            </a:r>
            <a:r>
              <a:rPr lang="en-US" sz="500" b="1" dirty="0"/>
              <a:t>Why is Reproducibility Important?</a:t>
            </a:r>
            <a:endParaRPr lang="en-US" sz="500" dirty="0"/>
          </a:p>
          <a:p>
            <a:r>
              <a:rPr lang="en-US" sz="500" dirty="0"/>
              <a:t>• “Reproducibility is a cornerstone of credible research. It allows others to replicate and confirm your results, strengthening trust in your work.”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Citations and Impact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“Evidence shows that open-access articles, which promote reproducibility, often receive more citations, increasing the reach and recognition of your work.”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Accelerating Progress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“By making research reproducible, knowledge within your field can progress at a faster rate, as others can build on your work with confidence.”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Collaboration Opportunities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“Reproducibility makes it easier to connect with collaborators who share similar interests and goals.”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Public Accessibility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“Sharing reproducible research ensures knowledge is more widely distributed and accessible to the public.”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6. </a:t>
            </a:r>
            <a:r>
              <a:rPr lang="en-US" sz="500" b="1" dirty="0"/>
              <a:t>New Metrics for Impact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“Reproducibility can lead to alternative metrics for assessing research impact, focusing on accessibility and real-world contributions.”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“Investing in reproducibility doesn’t just enhance your work—it contributes to a stronger, more collaborative, and impactful research community.”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79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Scalability of Reproducibility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 degree to which we apply reproducible practices will depend on the scope and nature of the project.”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“Smaller projects may require less rigor, while larger, collaborative efforts benefit greatly from comprehensive reproducibility.”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Core Principles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“To achieve openness in research, every element of the process should follow these three principles:”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Publicly Available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“Make research outputs, such as code and data, accessible to others wherever possible, respecting ethical and legal boundaries.”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Reusable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“Ensure that others can build upon your work by sharing well-documented, modular, and clean outputs.”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</a:t>
            </a:r>
            <a:r>
              <a:rPr lang="en-US" sz="500" b="1" dirty="0"/>
              <a:t>Transparent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“Be clear about your methods, decisions, and processes so others can understand and replicate your results.”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Why This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“Adopting these principles not only enhances credibility but also makes collaboration more effective and accelerates scientific progress.”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“Openness, reusability, and transparency are the building blocks of reproducible research, driving both individual and collective success.”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809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Minimum Suggestions</a:t>
            </a:r>
            <a:r>
              <a:rPr lang="en-US"/>
              <a:t>:</a:t>
            </a:r>
          </a:p>
          <a:p>
            <a:r>
              <a:rPr lang="en-US"/>
              <a:t>• “At a minimum, we should aim to:</a:t>
            </a:r>
          </a:p>
          <a:p>
            <a:r>
              <a:rPr lang="en-US" sz="500" dirty="0"/>
              <a:t>• Promote quality assurance by reviewing and validating processes.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Minimize manual steps to reduce human error and improve repeatability.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Use open-source software to increase accessibility and transparency.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Employ version control systems like Git to track changes and collaborate effectively.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Participate in peer reviews to evaluate adherence to reproducibility principles.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Make data and code accessible via sharing platforms.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Provide thorough and clear documentation.”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Additional Considerations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“To go a step further, consider: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Dependency management to ensure consistent environments.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Adopting standardized code styles and structures.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Implementing robust data validation and error handling.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Including testing practices, such as continuous integration, to automate quality checks.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Packaging your software to make it easier to share and reuse.”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Key Takeaway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“These practices build on the core principles of reproducibility and help achieve readability, resilience, and reuse in research software.”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“By embedding these practices into our workflows, we can ensure that our research is reliable, impactful, and accessible to others.”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171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>
                <a:ea typeface="Calibri"/>
                <a:cs typeface="Calibri"/>
              </a:rPr>
              <a:t>N.B. Slack link only works if a participant downloads Slack first. All links will be circulated after the workshop for those who prefer an email link.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09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dirty="0"/>
              <a:t>3. </a:t>
            </a:r>
            <a:r>
              <a:rPr lang="en-US" sz="500" b="1" dirty="0"/>
              <a:t>Engagement</a:t>
            </a:r>
            <a:r>
              <a:rPr lang="en-US" sz="500" dirty="0"/>
              <a:t>:</a:t>
            </a:r>
          </a:p>
          <a:p>
            <a:r>
              <a:rPr lang="en-US" dirty="0"/>
              <a:t>• “These are interactive sessions, so feel free to ask questions and share your experiences as we go.”</a:t>
            </a:r>
          </a:p>
          <a:p>
            <a:endParaRPr lang="en-US" sz="500" dirty="0">
              <a:ea typeface="Calibri"/>
              <a:cs typeface="Calibri"/>
            </a:endParaRPr>
          </a:p>
          <a:p>
            <a:r>
              <a:rPr lang="en-US" b="1"/>
              <a:t>Wrap-Up</a:t>
            </a:r>
            <a:r>
              <a:rPr lang="en-US"/>
              <a:t>:</a:t>
            </a:r>
          </a:p>
          <a:p>
            <a:r>
              <a:rPr lang="en-US" dirty="0"/>
              <a:t>• “Let’s dive into our first topic for today: Version Control.”</a:t>
            </a:r>
          </a:p>
        </p:txBody>
      </p:sp>
    </p:spTree>
    <p:extLst>
      <p:ext uri="{BB962C8B-B14F-4D97-AF65-F5344CB8AC3E}">
        <p14:creationId xmlns:p14="http://schemas.microsoft.com/office/powerpoint/2010/main" val="276231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Introduction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“Our first topic today is Version Control, a foundational practice for managing changes to your code and collaborating effectively.”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Why It Matters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“Version control helps you keep track of your code’s evolution, revert to earlier versions, and collaborate seamlessly with others.”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What’s Ahead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“We’ll explore tools like Git and GitHub and discuss how they simplify project management and collaboration.”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Transition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“Let’s start by understanding what version control is and why it’s essential.”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4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sz="500" b="1" dirty="0"/>
              <a:t>Key Talking Points:</a:t>
            </a:r>
            <a:endParaRPr lang="en-US" sz="500" dirty="0"/>
          </a:p>
          <a:p>
            <a:r>
              <a:rPr lang="en-US" sz="500" dirty="0"/>
              <a:t>1. </a:t>
            </a:r>
            <a:r>
              <a:rPr lang="en-US" sz="500" b="1" dirty="0"/>
              <a:t>What is Version Control?</a:t>
            </a:r>
            <a:endParaRPr lang="en-US" sz="500" dirty="0"/>
          </a:p>
          <a:p>
            <a:r>
              <a:rPr lang="en-US" sz="500" dirty="0"/>
              <a:t>• “Version control is a process that records and manages the history of your files, allowing you to track changes over time.”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Role of Systems Like Git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 version control system, like Git, captures these changes and provides tools to review the evolution of your files.”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Benefits of Version Control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“It allows you to revert to previous versions, ensuring you can recover from mistakes or explore alternative ideas.”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Git and GitHub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“Git is often paired with GitHub, a web platform that not only stores your Git repositories but also facilitates collaboration and project management.”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“Version control is a game-changer for managing your work and collaborating effectively, especially in research projects.”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57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Revert Changes</a:t>
            </a:r>
            <a:r>
              <a:rPr lang="en-US"/>
              <a:t>:</a:t>
            </a:r>
          </a:p>
          <a:p>
            <a:r>
              <a:rPr lang="en-US"/>
              <a:t>• “Git allows you to revert to a previous version of any file or set of files, giving you the confidence to experiment without fear of losing progress.”</a:t>
            </a:r>
          </a:p>
          <a:p>
            <a:r>
              <a:rPr lang="en-US"/>
              <a:t>2. </a:t>
            </a:r>
            <a:r>
              <a:rPr lang="en-US" b="1"/>
              <a:t>Share and Collaborate</a:t>
            </a:r>
            <a:r>
              <a:rPr lang="en-US"/>
              <a:t>:</a:t>
            </a:r>
          </a:p>
          <a:p>
            <a:r>
              <a:rPr lang="en-US"/>
              <a:t>• “GitHub makes it easy to share your code with others, enabling seamless collaboration on projects.”</a:t>
            </a:r>
          </a:p>
          <a:p>
            <a:r>
              <a:rPr lang="en-US"/>
              <a:t>3. </a:t>
            </a:r>
            <a:r>
              <a:rPr lang="en-US" b="1"/>
              <a:t>Orderly Record Keeping</a:t>
            </a:r>
            <a:r>
              <a:rPr lang="en-US"/>
              <a:t>:</a:t>
            </a:r>
          </a:p>
          <a:p>
            <a:r>
              <a:rPr lang="en-US"/>
              <a:t>• “By using Git, you can maintain a clear and organized history of your development process, making it easier to track progress and review changes.”</a:t>
            </a:r>
          </a:p>
          <a:p>
            <a:r>
              <a:rPr lang="en-US"/>
              <a:t>4. </a:t>
            </a:r>
            <a:r>
              <a:rPr lang="en-US" b="1"/>
              <a:t>Project Management Tools</a:t>
            </a:r>
            <a:r>
              <a:rPr lang="en-US"/>
              <a:t>:</a:t>
            </a:r>
          </a:p>
          <a:p>
            <a:r>
              <a:rPr lang="en-US"/>
              <a:t>• “GitHub also offers powerful tools like issues, project boards, and pull requests, which help with task tracking, progress monitoring, and code reviews.”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/>
              <a:t>Wrap-Up</a:t>
            </a:r>
            <a:r>
              <a:rPr lang="en-US"/>
              <a:t>:</a:t>
            </a:r>
          </a:p>
          <a:p>
            <a:r>
              <a:rPr lang="en-US"/>
              <a:t>• “Together, Git and GitHub are invaluable for managing both your code and your projects effectively.”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36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/>
              <a:t>1. </a:t>
            </a:r>
            <a:r>
              <a:rPr lang="en-US" b="1"/>
              <a:t>What to Expect</a:t>
            </a:r>
            <a:r>
              <a:rPr lang="en-US"/>
              <a:t>:</a:t>
            </a:r>
          </a:p>
          <a:p>
            <a:r>
              <a:rPr lang="en-US" sz="500" dirty="0"/>
              <a:t>• “In this demo, we’ll walk through the basics of using Git and GitHub.”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/>
              <a:t>2. </a:t>
            </a:r>
            <a:r>
              <a:rPr lang="en-US" b="1"/>
              <a:t>Focus Areas</a:t>
            </a:r>
            <a:r>
              <a:rPr lang="en-US"/>
              <a:t>:</a:t>
            </a:r>
          </a:p>
          <a:p>
            <a:r>
              <a:rPr lang="en-US"/>
              <a:t>• “We’ll cover initializing a repository, making commits, and pushing changes to GitHub.”</a:t>
            </a:r>
          </a:p>
          <a:p>
            <a:r>
              <a:rPr lang="en-US"/>
              <a:t>• “You’ll also see how to use branches for feature development and pull requests for collaboration.”</a:t>
            </a:r>
          </a:p>
          <a:p>
            <a:r>
              <a:rPr lang="en-US"/>
              <a:t>3. </a:t>
            </a:r>
            <a:r>
              <a:rPr lang="en-US" b="1"/>
              <a:t>Interactive Opportunity</a:t>
            </a:r>
            <a:r>
              <a:rPr lang="en-US"/>
              <a:t>:</a:t>
            </a:r>
          </a:p>
          <a:p>
            <a:r>
              <a:rPr lang="en-US"/>
              <a:t>• “Feel free to ask questions or note down areas you’d like clarified as we go through the demo.”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“Let’s dive in and see how version control works in practice!”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36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/>
          <a:lstStyle/>
          <a:p>
            <a:r>
              <a:rPr lang="en-US" b="1"/>
              <a:t>Key Talking Points:</a:t>
            </a:r>
            <a:endParaRPr lang="en-US"/>
          </a:p>
          <a:p>
            <a:r>
              <a:rPr lang="en-US" sz="500" dirty="0"/>
              <a:t>1. </a:t>
            </a:r>
            <a:r>
              <a:rPr lang="en-US" sz="500" b="1" dirty="0"/>
              <a:t>Step-by-Step Hands-On Guide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“For this demo, we’ll go through a practical example of setting up and using Git and GitHub.”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2. </a:t>
            </a:r>
            <a:r>
              <a:rPr lang="en-US" sz="500" b="1" dirty="0"/>
              <a:t>Steps We’ll Cover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“First, we’ll create a repository on GitHub.”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“Then, we’ll clone it to our local machine using git clone.”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“Next, we’ll navigate to the local copy with cd and make a small change to the README.md file.”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“After that, we’ll check the status of the repository using git status.”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3. </a:t>
            </a:r>
            <a:r>
              <a:rPr lang="en-US" sz="500" b="1" dirty="0"/>
              <a:t>Staging and Committing Changes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“We’ll add the changes with git add README.md and commit them using git commit -m with a message describing the update.”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4. </a:t>
            </a:r>
            <a:r>
              <a:rPr lang="en-US" sz="500" b="1" dirty="0"/>
              <a:t>Pushing Changes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“We’ll push the changes to the remote repository using git push.”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5. </a:t>
            </a:r>
            <a:r>
              <a:rPr lang="en-US" sz="500" b="1" dirty="0"/>
              <a:t>View Results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“Finally, we’ll view the changes on GitHub to confirm everything worked as expected.”</a:t>
            </a:r>
            <a:endParaRPr lang="en-US" sz="500" dirty="0">
              <a:ea typeface="Calibri"/>
              <a:cs typeface="Calibri"/>
            </a:endParaRPr>
          </a:p>
          <a:p>
            <a:br>
              <a:rPr lang="en-US" dirty="0"/>
            </a:br>
            <a:endParaRPr lang="en-US" dirty="0"/>
          </a:p>
          <a:p>
            <a:r>
              <a:rPr lang="en-US" sz="500" b="1" dirty="0"/>
              <a:t>Wrap-Up</a:t>
            </a:r>
            <a:r>
              <a:rPr lang="en-US" sz="500" dirty="0"/>
              <a:t>:</a:t>
            </a:r>
            <a:endParaRPr lang="en-US" sz="500" dirty="0">
              <a:ea typeface="Calibri"/>
              <a:cs typeface="Calibri"/>
            </a:endParaRPr>
          </a:p>
          <a:p>
            <a:r>
              <a:rPr lang="en-US" sz="500" dirty="0"/>
              <a:t>• “This process demonstrates the core workflow of Git and GitHub—how to make changes locally and sync them to a remote repository.”</a:t>
            </a:r>
            <a:endParaRPr lang="en-US" sz="5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13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361"/>
            <a:ext cx="4965019" cy="514313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9432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</a:t>
            </a:r>
            <a:br>
              <a:rPr lang="en-GB" dirty="0"/>
            </a:br>
            <a:r>
              <a:rPr lang="en-GB" dirty="0"/>
              <a:t>title maximum of 4 lines </a:t>
            </a:r>
            <a:endParaRPr lang="en-US" dirty="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_white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3361AAEB-6C7B-5F0D-3DDA-46AA77828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33245DD0-E1EA-2F7B-4C13-C59CAF211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C0919DA-B37C-0904-DC55-C9EBD7737829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16A7E4-03F1-C07A-3FA9-41821DDE2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6C631B4-5EDC-F341-19C0-186CCB71A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121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90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9926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  <p:sldLayoutId id="2147483868" r:id="rId36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inyurl.com/8f9pwf4k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doi.org/10.5281/zenodo.3695300" TargetMode="External"/><Relationship Id="rId5" Type="http://schemas.openxmlformats.org/officeDocument/2006/relationships/hyperlink" Target="https://www.scriberia.com/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hyperlink" Target="http://doi.org/10.5281/zenodo.3695300" TargetMode="External"/><Relationship Id="rId4" Type="http://schemas.openxmlformats.org/officeDocument/2006/relationships/hyperlink" Target="https://www.scriberia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25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svg"/><Relationship Id="rId5" Type="http://schemas.openxmlformats.org/officeDocument/2006/relationships/image" Target="../media/image36.svg"/><Relationship Id="rId4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creativecommons.org/licenses/by-nc/2.5/scotland/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doi.org/10.5281/zenodo.3695300" TargetMode="External"/><Relationship Id="rId5" Type="http://schemas.openxmlformats.org/officeDocument/2006/relationships/hyperlink" Target="https://www.scriberia.com/" TargetMode="Externa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doi.org/10.5281/zenodo.3695300" TargetMode="External"/><Relationship Id="rId5" Type="http://schemas.openxmlformats.org/officeDocument/2006/relationships/hyperlink" Target="https://www.scriberia.com/" TargetMode="Externa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creativecommons.org/licenses/by/3.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svg"/><Relationship Id="rId5" Type="http://schemas.openxmlformats.org/officeDocument/2006/relationships/image" Target="../media/image55.svg"/><Relationship Id="rId4" Type="http://schemas.openxmlformats.org/officeDocument/2006/relationships/image" Target="../media/image4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svg"/><Relationship Id="rId5" Type="http://schemas.openxmlformats.org/officeDocument/2006/relationships/hyperlink" Target="https://doi.org/10.1162/99608f92.018bf012" TargetMode="External"/><Relationship Id="rId4" Type="http://schemas.openxmlformats.org/officeDocument/2006/relationships/image" Target="../media/image57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lan-turing-institute/the-turing-way" TargetMode="External"/><Relationship Id="rId13" Type="http://schemas.openxmlformats.org/officeDocument/2006/relationships/image" Target="../media/image58.png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s://www.exeter.ac.uk/research/researchdatamanagement/" TargetMode="External"/><Relationship Id="rId12" Type="http://schemas.openxmlformats.org/officeDocument/2006/relationships/image" Target="../media/image25.png"/><Relationship Id="rId2" Type="http://schemas.openxmlformats.org/officeDocument/2006/relationships/hyperlink" Target="https://carpentries-incubator.github.io/python-intermediate-development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nationalarchives.gov.uk/doc/open-government-licence/version/3/" TargetMode="External"/><Relationship Id="rId11" Type="http://schemas.openxmlformats.org/officeDocument/2006/relationships/hyperlink" Target="https://opendsa-server.cs.vt.edu/ODSA/lib/license.html" TargetMode="External"/><Relationship Id="rId5" Type="http://schemas.openxmlformats.org/officeDocument/2006/relationships/hyperlink" Target="https://www.gov.uk/service-manual/agile-delivery" TargetMode="External"/><Relationship Id="rId15" Type="http://schemas.openxmlformats.org/officeDocument/2006/relationships/hyperlink" Target="http://doi.org/10.5281/zenodo.3695300" TargetMode="External"/><Relationship Id="rId10" Type="http://schemas.openxmlformats.org/officeDocument/2006/relationships/hyperlink" Target="https://opendsa-server.cs.vt.edu/ODSA/Books/Everything/html/IntroDSA.html" TargetMode="External"/><Relationship Id="rId4" Type="http://schemas.openxmlformats.org/officeDocument/2006/relationships/hyperlink" Target="https://agilemanifesto.org/" TargetMode="External"/><Relationship Id="rId9" Type="http://schemas.openxmlformats.org/officeDocument/2006/relationships/hyperlink" Target="https://cs.stanford.edu/people/nick/compdocs/Decomposition_and_Style.pdf" TargetMode="External"/><Relationship Id="rId14" Type="http://schemas.openxmlformats.org/officeDocument/2006/relationships/hyperlink" Target="https://www.scriberia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d8fys7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doi.org/10.5281/zenodo.3695300" TargetMode="External"/><Relationship Id="rId5" Type="http://schemas.openxmlformats.org/officeDocument/2006/relationships/hyperlink" Target="https://www.scriberia.com/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doi.org/10.5281/zenodo.7587336" TargetMode="External"/><Relationship Id="rId5" Type="http://schemas.openxmlformats.org/officeDocument/2006/relationships/hyperlink" Target="https://www.scriberia.com/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8464-E38D-228B-34B7-B6AE816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57" y="1527521"/>
            <a:ext cx="4525743" cy="1714596"/>
          </a:xfrm>
        </p:spPr>
        <p:txBody>
          <a:bodyPr/>
          <a:lstStyle/>
          <a:p>
            <a:pPr algn="ctr"/>
            <a:r>
              <a:rPr lang="en-US" sz="3200">
                <a:latin typeface="Outfit"/>
              </a:rPr>
              <a:t>Software Development Best Practice</a:t>
            </a:r>
            <a:br>
              <a:rPr lang="en-US" sz="3200">
                <a:latin typeface="Outfit"/>
              </a:rPr>
            </a:br>
            <a:br>
              <a:rPr lang="en-US" sz="3200">
                <a:latin typeface="Outfit"/>
              </a:rPr>
            </a:br>
            <a:r>
              <a:rPr lang="en-US" sz="2000">
                <a:latin typeface="Outfit"/>
                <a:cs typeface="Outfit"/>
              </a:rPr>
              <a:t>Coding for Reproducible Research</a:t>
            </a:r>
            <a:endParaRPr lang="en-GB" sz="2000">
              <a:latin typeface="Outfit"/>
              <a:cs typeface="Outfi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05BC9-6D7E-7BA7-1865-D5FAF9560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71" y="3494345"/>
            <a:ext cx="3953581" cy="425741"/>
          </a:xfrm>
        </p:spPr>
        <p:txBody>
          <a:bodyPr lIns="91440" tIns="45720" rIns="91440" bIns="45720" anchor="t"/>
          <a:lstStyle/>
          <a:p>
            <a:pPr algn="ctr"/>
            <a:r>
              <a:rPr lang="en-GB" sz="2300">
                <a:latin typeface="Outfit"/>
                <a:cs typeface="Outfit"/>
              </a:rPr>
              <a:t>December 2024</a:t>
            </a:r>
            <a:endParaRPr lang="en-US" sz="23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9FF2D-CCF8-8753-4F0C-A5A4F8F09F9D}"/>
              </a:ext>
            </a:extLst>
          </p:cNvPr>
          <p:cNvSpPr txBox="1"/>
          <p:nvPr/>
        </p:nvSpPr>
        <p:spPr>
          <a:xfrm>
            <a:off x="6006689" y="2939562"/>
            <a:ext cx="154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latin typeface="Outfit" pitchFamily="2" charset="0"/>
              </a:rPr>
              <a:t>Sign in 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EAD05-12D2-7BBF-A669-243B0D928922}"/>
              </a:ext>
            </a:extLst>
          </p:cNvPr>
          <p:cNvSpPr txBox="1"/>
          <p:nvPr/>
        </p:nvSpPr>
        <p:spPr>
          <a:xfrm>
            <a:off x="6121400" y="425450"/>
            <a:ext cx="292549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Outfit"/>
                <a:cs typeface="Outfit"/>
              </a:rPr>
              <a:t>Course Leader: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Outfit"/>
                <a:cs typeface="Outfit"/>
              </a:rPr>
              <a:t> </a:t>
            </a:r>
          </a:p>
          <a:p>
            <a:br>
              <a:rPr lang="en-GB" sz="1600" b="0" dirty="0">
                <a:effectLst/>
                <a:latin typeface="Outfit"/>
                <a:cs typeface="Outfit"/>
              </a:rPr>
            </a:b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Outfit"/>
                <a:cs typeface="Outfit"/>
              </a:rPr>
              <a:t>Course Helpers: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Outfit"/>
                <a:cs typeface="Outfit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3F03C1-2858-251D-4846-2D812BC568D8}"/>
              </a:ext>
            </a:extLst>
          </p:cNvPr>
          <p:cNvCxnSpPr>
            <a:cxnSpLocks/>
          </p:cNvCxnSpPr>
          <p:nvPr/>
        </p:nvCxnSpPr>
        <p:spPr>
          <a:xfrm>
            <a:off x="7554617" y="314521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9C29E3A4-1ED4-9FE0-E6AA-60256CC8D158}"/>
              </a:ext>
            </a:extLst>
          </p:cNvPr>
          <p:cNvSpPr txBox="1"/>
          <p:nvPr/>
        </p:nvSpPr>
        <p:spPr>
          <a:xfrm>
            <a:off x="6007066" y="3701455"/>
            <a:ext cx="313111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kern="0"/>
            </a:defPPr>
          </a:lstStyle>
          <a:p>
            <a:pPr algn="ctr"/>
            <a:r>
              <a:rPr lang="en-GB">
                <a:hlinkClick r:id="rId2"/>
              </a:rPr>
              <a:t>https://tinyurl.com/8f9pwf4k</a:t>
            </a:r>
            <a:endParaRPr lang="en-GB"/>
          </a:p>
        </p:txBody>
      </p:sp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7D52810C-E7B5-7C2C-D93C-D1002EF80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44" y="2555575"/>
            <a:ext cx="1132217" cy="10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9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 Control - Demo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BAFC88A-0333-886D-27EA-E9AB3AC7E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900779"/>
              </p:ext>
            </p:extLst>
          </p:nvPr>
        </p:nvGraphicFramePr>
        <p:xfrm>
          <a:off x="601538" y="1267576"/>
          <a:ext cx="7991318" cy="27836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7104">
                  <a:extLst>
                    <a:ext uri="{9D8B030D-6E8A-4147-A177-3AD203B41FA5}">
                      <a16:colId xmlns:a16="http://schemas.microsoft.com/office/drawing/2014/main" val="4070313879"/>
                    </a:ext>
                  </a:extLst>
                </a:gridCol>
                <a:gridCol w="4434214">
                  <a:extLst>
                    <a:ext uri="{9D8B030D-6E8A-4147-A177-3AD203B41FA5}">
                      <a16:colId xmlns:a16="http://schemas.microsoft.com/office/drawing/2014/main" val="860241806"/>
                    </a:ext>
                  </a:extLst>
                </a:gridCol>
              </a:tblGrid>
              <a:tr h="2783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Outfit" pitchFamily="2" charset="0"/>
                        </a:rPr>
                        <a:t>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Outfit" pitchFamily="2" charset="0"/>
                        </a:rPr>
                        <a:t>Commands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28109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1. Create a repository on GitHub.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utfi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35947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2. Clone the repository to our machine.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git clone </a:t>
                      </a:r>
                      <a:r>
                        <a:rPr lang="en-GB" sz="1200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web-URL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13102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3. Navigate to the local copy of the repository.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 </a:t>
                      </a:r>
                      <a:r>
                        <a:rPr lang="en-GB" sz="1200" u="sng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repo-name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72904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4. Modify the </a:t>
                      </a:r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README.md</a:t>
                      </a:r>
                      <a:r>
                        <a:rPr lang="en-GB" sz="1200" dirty="0">
                          <a:latin typeface="Outfit" pitchFamily="2" charset="0"/>
                        </a:rPr>
                        <a:t> file.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4168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5. Check the status of the repository.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git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36292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6. Add the changes.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git add README.md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69078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7. Commit the changes.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git commit –m ‘add description to `README.md`’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62434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8. Push the changes to the remote repository.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git push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47464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utfit" pitchFamily="2" charset="0"/>
                        </a:rPr>
                        <a:t>9. View the changes on GitHub.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utfit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07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5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8D9DD-3607-9761-1476-864AEA42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317" y="989547"/>
            <a:ext cx="3145194" cy="234994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3F6AEA-5A5C-2D43-F589-F86ADDE01A36}"/>
              </a:ext>
            </a:extLst>
          </p:cNvPr>
          <p:cNvCxnSpPr>
            <a:cxnSpLocks/>
          </p:cNvCxnSpPr>
          <p:nvPr/>
        </p:nvCxnSpPr>
        <p:spPr>
          <a:xfrm>
            <a:off x="4683215" y="791072"/>
            <a:ext cx="0" cy="3114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7E3640-4CF9-7846-FBBE-AFFBF857CFB0}"/>
              </a:ext>
            </a:extLst>
          </p:cNvPr>
          <p:cNvSpPr txBox="1"/>
          <p:nvPr/>
        </p:nvSpPr>
        <p:spPr>
          <a:xfrm>
            <a:off x="4920604" y="3421269"/>
            <a:ext cx="389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This image was created by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http://doi.org/10.5281/zenodo.3695300</a:t>
            </a:r>
            <a:endParaRPr lang="en-GB" sz="800" dirty="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9601C-A380-9DC1-B52B-66909E6DB859}"/>
              </a:ext>
            </a:extLst>
          </p:cNvPr>
          <p:cNvSpPr txBox="1">
            <a:spLocks/>
          </p:cNvSpPr>
          <p:nvPr/>
        </p:nvSpPr>
        <p:spPr>
          <a:xfrm>
            <a:off x="866237" y="1729963"/>
            <a:ext cx="3174609" cy="12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5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2" b="0" i="0" kern="1200">
                <a:solidFill>
                  <a:srgbClr val="003C3B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Episode 2: Readable Code &amp;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35810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screenshot, software&#10;&#10;Description automatically generated">
            <a:extLst>
              <a:ext uri="{FF2B5EF4-FFF2-40B4-BE49-F238E27FC236}">
                <a16:creationId xmlns:a16="http://schemas.microsoft.com/office/drawing/2014/main" id="{43707788-4940-48C5-733A-0BCB114C0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871"/>
          <a:stretch/>
        </p:blipFill>
        <p:spPr>
          <a:xfrm>
            <a:off x="4214663" y="1277994"/>
            <a:ext cx="4164163" cy="33950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Exercise (10 minutes)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FF5080-FF7A-D0A5-0A2C-23669F7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3654343" cy="2594198"/>
          </a:xfrm>
          <a:ln w="222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This Python code prints the Fibonacci sequence (0, 1, 1, 2, 3, 5, 8, …) up to the required sequence length.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makes this code difficult to read and/or understand? How could we improve it?</a:t>
            </a:r>
          </a:p>
        </p:txBody>
      </p:sp>
      <p:pic>
        <p:nvPicPr>
          <p:cNvPr id="20" name="Graphic 19" descr="Line arrow: Clockwise curve with solid fill">
            <a:extLst>
              <a:ext uri="{FF2B5EF4-FFF2-40B4-BE49-F238E27FC236}">
                <a16:creationId xmlns:a16="http://schemas.microsoft.com/office/drawing/2014/main" id="{5B04DA9C-B849-2903-80A0-A7BC7B51E3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753657" flipV="1">
            <a:off x="3190925" y="2689182"/>
            <a:ext cx="919106" cy="9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Exercise (Solution)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FF5080-FF7A-D0A5-0A2C-23669F7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3167115" cy="2594198"/>
          </a:xfrm>
          <a:ln w="222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1. Change the name of the function – it should succinctly tell us what the function does.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707788-4940-48C5-733A-0BCB114C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664" y="1277994"/>
            <a:ext cx="4164163" cy="3395036"/>
          </a:xfrm>
          <a:prstGeom prst="rect">
            <a:avLst/>
          </a:prstGeom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112AE4AF-DEA3-36B1-4321-9ACD87A26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823" y="1118968"/>
            <a:ext cx="622104" cy="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68BC26-B83E-BFEA-2E47-288BDE30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"/>
          <a:stretch/>
        </p:blipFill>
        <p:spPr>
          <a:xfrm>
            <a:off x="4214664" y="1274650"/>
            <a:ext cx="4164163" cy="33950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Exercise (Solution)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FF5080-FF7A-D0A5-0A2C-23669F7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8" y="2290157"/>
            <a:ext cx="3048346" cy="1009958"/>
          </a:xfrm>
          <a:ln w="222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2. Change the variable names – they should clearly and concisely describe what the variables represent.</a:t>
            </a:r>
          </a:p>
        </p:txBody>
      </p:sp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112AE4AF-DEA3-36B1-4321-9ACD87A26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824" y="2394517"/>
            <a:ext cx="622104" cy="622104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9E2C150C-A74B-F829-77B5-CB10400614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14832">
            <a:off x="3357088" y="1884910"/>
            <a:ext cx="622104" cy="622104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C94663D9-62BF-B218-B6ED-58B7AD515F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85168" flipV="1">
            <a:off x="3357089" y="2900050"/>
            <a:ext cx="622104" cy="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4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707788-4940-48C5-733A-0BCB114C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42"/>
          <a:stretch/>
        </p:blipFill>
        <p:spPr>
          <a:xfrm>
            <a:off x="4214663" y="1274650"/>
            <a:ext cx="4164163" cy="33950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Exercise (Solution)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FF5080-FF7A-D0A5-0A2C-23669F7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3167115" cy="2594198"/>
          </a:xfrm>
          <a:ln w="222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3. Improve the documentation – a useful explanation of the function should be provided and comments must not simply repeat the code.</a:t>
            </a:r>
          </a:p>
        </p:txBody>
      </p:sp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112AE4AF-DEA3-36B1-4321-9ACD87A26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823" y="1410280"/>
            <a:ext cx="622104" cy="622104"/>
          </a:xfrm>
          <a:prstGeom prst="rect">
            <a:avLst/>
          </a:prstGeom>
        </p:spPr>
      </p:pic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3E032A99-7363-DAB6-30C7-327C207961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19387" flipV="1">
            <a:off x="3382712" y="1833240"/>
            <a:ext cx="622104" cy="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1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68BC26-B83E-BFEA-2E47-288BDE30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r="322"/>
          <a:stretch/>
        </p:blipFill>
        <p:spPr>
          <a:xfrm>
            <a:off x="4214664" y="1274650"/>
            <a:ext cx="4164163" cy="33950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Exercise (Solution)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FF5080-FF7A-D0A5-0A2C-23669F7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8" y="2149173"/>
            <a:ext cx="3048346" cy="1169372"/>
          </a:xfrm>
          <a:ln w="222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4. Ensure consistent use of whitespace – it can be used to separate (and emphasise) code blocks (i.e. closely related statements).</a:t>
            </a:r>
          </a:p>
        </p:txBody>
      </p:sp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112AE4AF-DEA3-36B1-4321-9ACD87A26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824" y="2394517"/>
            <a:ext cx="622104" cy="622104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9E2C150C-A74B-F829-77B5-CB10400614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14832">
            <a:off x="3357088" y="1884910"/>
            <a:ext cx="622104" cy="622104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C94663D9-62BF-B218-B6ED-58B7AD515F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85168" flipV="1">
            <a:off x="3357089" y="2900050"/>
            <a:ext cx="622104" cy="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707788-4940-48C5-733A-0BCB114C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"/>
          <a:stretch/>
        </p:blipFill>
        <p:spPr>
          <a:xfrm>
            <a:off x="4214664" y="1274650"/>
            <a:ext cx="4164163" cy="33950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Exercise (Solution)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5FF5080-FF7A-D0A5-0A2C-23669F777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3167115" cy="2594198"/>
          </a:xfrm>
          <a:ln w="22225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5. Add type hints – a relatively recent addition to Python that enables us to indicate the expected types of what the function takes in and returns.</a:t>
            </a:r>
          </a:p>
        </p:txBody>
      </p:sp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112AE4AF-DEA3-36B1-4321-9ACD87A26B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823" y="1118968"/>
            <a:ext cx="622104" cy="62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5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2172863"/>
            <a:ext cx="7759581" cy="15736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Ensuring our code is readable is important because:</a:t>
            </a:r>
          </a:p>
          <a:p>
            <a:pPr lvl="1"/>
            <a:r>
              <a:rPr lang="en-GB" dirty="0"/>
              <a:t>bugs in our code and/or errors in our methodology can become easier to identify.</a:t>
            </a:r>
          </a:p>
          <a:p>
            <a:pPr lvl="1"/>
            <a:r>
              <a:rPr lang="en-GB" dirty="0"/>
              <a:t>adding new functionality should become simpler.</a:t>
            </a:r>
          </a:p>
          <a:p>
            <a:pPr lvl="1"/>
            <a:r>
              <a:rPr lang="en-GB" dirty="0"/>
              <a:t>revisiting our code in the future is likely to require much less effort.</a:t>
            </a:r>
          </a:p>
          <a:p>
            <a:pPr lvl="1"/>
            <a:r>
              <a:rPr lang="en-GB" dirty="0"/>
              <a:t>other researchers can continue to use, fix and develop our code.</a:t>
            </a:r>
          </a:p>
          <a:p>
            <a:pPr lvl="1"/>
            <a:r>
              <a:rPr lang="en-GB" dirty="0"/>
              <a:t>other researchers can reproduce, replicate and/or extend our research more easily.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1C640-B7ED-D6B6-AB14-EDB8C6539662}"/>
              </a:ext>
            </a:extLst>
          </p:cNvPr>
          <p:cNvSpPr txBox="1"/>
          <p:nvPr/>
        </p:nvSpPr>
        <p:spPr>
          <a:xfrm>
            <a:off x="1222685" y="1282870"/>
            <a:ext cx="646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Readable code is code that clearly communicates its intention to the reader – the reader can easily follow what it does.</a:t>
            </a:r>
          </a:p>
        </p:txBody>
      </p:sp>
    </p:spTree>
    <p:extLst>
      <p:ext uri="{BB962C8B-B14F-4D97-AF65-F5344CB8AC3E}">
        <p14:creationId xmlns:p14="http://schemas.microsoft.com/office/powerpoint/2010/main" val="390536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2843774" cy="376349"/>
          </a:xfrm>
        </p:spPr>
        <p:txBody>
          <a:bodyPr/>
          <a:lstStyle/>
          <a:p>
            <a:pPr marL="0" indent="0">
              <a:buNone/>
            </a:pPr>
            <a:r>
              <a:rPr lang="en-GB" sz="1600" u="sng" dirty="0"/>
              <a:t>Ensure it is well-structured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 – Improving Readability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6" name="Graphic 5" descr="Hierarchy with solid fill">
            <a:extLst>
              <a:ext uri="{FF2B5EF4-FFF2-40B4-BE49-F238E27FC236}">
                <a16:creationId xmlns:a16="http://schemas.microsoft.com/office/drawing/2014/main" id="{F7577E58-4105-38F6-DAEF-504431948E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2000" y="213042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8B90C-839F-D98D-3D97-7D299A735DCD}"/>
              </a:ext>
            </a:extLst>
          </p:cNvPr>
          <p:cNvSpPr txBox="1"/>
          <p:nvPr/>
        </p:nvSpPr>
        <p:spPr>
          <a:xfrm>
            <a:off x="1758438" y="1806575"/>
            <a:ext cx="6693412" cy="1562100"/>
          </a:xfrm>
          <a:prstGeom prst="rect">
            <a:avLst/>
          </a:prstGeom>
        </p:spPr>
        <p:txBody>
          <a:bodyPr/>
          <a:lstStyle>
            <a:lvl1pPr marL="0" indent="0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None/>
              <a:defRPr sz="1600" b="0" i="0" u="sng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A single component should have a single responsibility and should not depend on the details of another component unnecessarily.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It can be advantageous to avoid excessive nesting.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It can also be advantageous to avoid repetition.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FD23D-1E28-E176-17BF-C24A24C8E139}"/>
              </a:ext>
            </a:extLst>
          </p:cNvPr>
          <p:cNvSpPr txBox="1"/>
          <p:nvPr/>
        </p:nvSpPr>
        <p:spPr>
          <a:xfrm>
            <a:off x="1222685" y="3149770"/>
            <a:ext cx="646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DRY = Don’t Repeat Yourself</a:t>
            </a:r>
          </a:p>
        </p:txBody>
      </p:sp>
    </p:spTree>
    <p:extLst>
      <p:ext uri="{BB962C8B-B14F-4D97-AF65-F5344CB8AC3E}">
        <p14:creationId xmlns:p14="http://schemas.microsoft.com/office/powerpoint/2010/main" val="17646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7E3640-4CF9-7846-FBBE-AFFBF857CFB0}"/>
              </a:ext>
            </a:extLst>
          </p:cNvPr>
          <p:cNvSpPr txBox="1"/>
          <p:nvPr/>
        </p:nvSpPr>
        <p:spPr>
          <a:xfrm>
            <a:off x="2449296" y="3752571"/>
            <a:ext cx="389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This image was created by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http://doi.org/10.5281/zenodo.3695300</a:t>
            </a:r>
            <a:endParaRPr lang="en-GB" sz="800" dirty="0">
              <a:solidFill>
                <a:srgbClr val="003C3B"/>
              </a:solidFill>
              <a:latin typeface="Outfit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7BF02C-3677-453D-C418-904A441FA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58" y="587662"/>
            <a:ext cx="5959213" cy="31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7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2843774" cy="376349"/>
          </a:xfrm>
        </p:spPr>
        <p:txBody>
          <a:bodyPr/>
          <a:lstStyle/>
          <a:p>
            <a:pPr marL="0" indent="0">
              <a:buNone/>
            </a:pPr>
            <a:r>
              <a:rPr lang="en-GB" sz="1600" u="sng" dirty="0"/>
              <a:t>Establish consistency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 – Improving Readability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6" name="Graphic 5" descr="Continuous Improvement with solid fill">
            <a:extLst>
              <a:ext uri="{FF2B5EF4-FFF2-40B4-BE49-F238E27FC236}">
                <a16:creationId xmlns:a16="http://schemas.microsoft.com/office/drawing/2014/main" id="{F7577E58-4105-38F6-DAEF-504431948E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2000" y="213042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8B90C-839F-D98D-3D97-7D299A735DCD}"/>
              </a:ext>
            </a:extLst>
          </p:cNvPr>
          <p:cNvSpPr txBox="1"/>
          <p:nvPr/>
        </p:nvSpPr>
        <p:spPr>
          <a:xfrm>
            <a:off x="1758438" y="1806575"/>
            <a:ext cx="6693412" cy="2062274"/>
          </a:xfrm>
          <a:prstGeom prst="rect">
            <a:avLst/>
          </a:prstGeom>
        </p:spPr>
        <p:txBody>
          <a:bodyPr/>
          <a:lstStyle>
            <a:lvl1pPr marL="0" indent="0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None/>
              <a:defRPr sz="1600" b="0" i="0" u="sng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A consistent code style helps to reduce the reader’s cognitive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Using logical naming conventions, ensures the reader understands what a function does or a variable represents.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Employing (vertical) whitespace to separate code blocks can significantly improve readability.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Restricting the length of lines also improves readability.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It can be useful to find a style guide for our language of choice and make use of a code formatter.</a:t>
            </a:r>
          </a:p>
        </p:txBody>
      </p:sp>
    </p:spTree>
    <p:extLst>
      <p:ext uri="{BB962C8B-B14F-4D97-AF65-F5344CB8AC3E}">
        <p14:creationId xmlns:p14="http://schemas.microsoft.com/office/powerpoint/2010/main" val="286543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2843774" cy="376349"/>
          </a:xfrm>
        </p:spPr>
        <p:txBody>
          <a:bodyPr/>
          <a:lstStyle/>
          <a:p>
            <a:pPr marL="0" indent="0">
              <a:buNone/>
            </a:pPr>
            <a:r>
              <a:rPr lang="en-GB" sz="1600" u="sng" dirty="0"/>
              <a:t>Provide clear documentation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Readable Code – Improving Readability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F7577E58-4105-38F6-DAEF-504431948E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2000" y="2130425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8B90C-839F-D98D-3D97-7D299A735DCD}"/>
              </a:ext>
            </a:extLst>
          </p:cNvPr>
          <p:cNvSpPr txBox="1"/>
          <p:nvPr/>
        </p:nvSpPr>
        <p:spPr>
          <a:xfrm>
            <a:off x="1758438" y="1806575"/>
            <a:ext cx="6693412" cy="2062274"/>
          </a:xfrm>
          <a:prstGeom prst="rect">
            <a:avLst/>
          </a:prstGeom>
        </p:spPr>
        <p:txBody>
          <a:bodyPr/>
          <a:lstStyle>
            <a:lvl1pPr marL="0" indent="0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None/>
              <a:defRPr sz="1600" b="0" i="0" u="sng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>
                <a:solidFill>
                  <a:srgbClr val="00C896"/>
                </a:solidFill>
              </a:rPr>
              <a:t>In-code documentation</a:t>
            </a:r>
            <a:r>
              <a:rPr lang="en-GB" u="none" dirty="0"/>
              <a:t> should be clear, concise and constructive.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Succinct explanations of the functionality provided by components should be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/>
              <a:t>Comments should not simply repeat the code but clarify the more complicated aspects, along with why certain design decisions have been made (where necessary).</a:t>
            </a:r>
          </a:p>
        </p:txBody>
      </p:sp>
    </p:spTree>
    <p:extLst>
      <p:ext uri="{BB962C8B-B14F-4D97-AF65-F5344CB8AC3E}">
        <p14:creationId xmlns:p14="http://schemas.microsoft.com/office/powerpoint/2010/main" val="146866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7" y="1283863"/>
            <a:ext cx="7773940" cy="157363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Documentation influences how easy-to-use, extendable, and by extension how sustainable, a piece of software is.</a:t>
            </a:r>
          </a:p>
          <a:p>
            <a:endParaRPr lang="en-GB" dirty="0"/>
          </a:p>
          <a:p>
            <a:r>
              <a:rPr lang="en-GB" dirty="0"/>
              <a:t>It can also simply help us to understand our own code again in the future.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20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7" y="1283863"/>
            <a:ext cx="7773940" cy="157363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Documentation influences how easy-to-use, extendable, and by extension how sustainable, a piece of software is.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can also simply help us to understand our own code again in the future.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2" name="Graphic 1" descr="Document with solid fill">
            <a:extLst>
              <a:ext uri="{FF2B5EF4-FFF2-40B4-BE49-F238E27FC236}">
                <a16:creationId xmlns:a16="http://schemas.microsoft.com/office/drawing/2014/main" id="{E5B2063D-5A17-660B-7F93-CDE78DA9AF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984" y="2646603"/>
            <a:ext cx="914400" cy="9144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90629D48-D6D6-4DFA-E3E6-2E9FDC9D98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80099" y="2646603"/>
            <a:ext cx="914400" cy="914400"/>
          </a:xfrm>
          <a:prstGeom prst="rect">
            <a:avLst/>
          </a:prstGeo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455EAB3A-7A15-9399-64AF-D70F33D658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70214" y="264660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A7FB1-4BFD-CCD4-DDB7-6DEE7C40C326}"/>
              </a:ext>
            </a:extLst>
          </p:cNvPr>
          <p:cNvSpPr txBox="1"/>
          <p:nvPr/>
        </p:nvSpPr>
        <p:spPr>
          <a:xfrm>
            <a:off x="597492" y="3527833"/>
            <a:ext cx="149938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Conceptual Documentation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22135-8F2A-2946-3A4A-4CC5CC5C8DE0}"/>
              </a:ext>
            </a:extLst>
          </p:cNvPr>
          <p:cNvSpPr txBox="1"/>
          <p:nvPr/>
        </p:nvSpPr>
        <p:spPr>
          <a:xfrm>
            <a:off x="2547756" y="3527832"/>
            <a:ext cx="149938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Hands-on Documentation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2313B-4742-CA1D-D8A1-920CAAEB93D2}"/>
              </a:ext>
            </a:extLst>
          </p:cNvPr>
          <p:cNvSpPr txBox="1"/>
          <p:nvPr/>
        </p:nvSpPr>
        <p:spPr>
          <a:xfrm>
            <a:off x="4577722" y="3527831"/>
            <a:ext cx="149938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Reference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13933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7" y="1283863"/>
            <a:ext cx="7773940" cy="157363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Documentation influences how easy-to-use, extendable, and by extension how sustainable, a piece of software is.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It can also simply help us to understand our own code again in the future.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2" name="Graphic 1" descr="Document with solid fill">
            <a:extLst>
              <a:ext uri="{FF2B5EF4-FFF2-40B4-BE49-F238E27FC236}">
                <a16:creationId xmlns:a16="http://schemas.microsoft.com/office/drawing/2014/main" id="{E5B2063D-5A17-660B-7F93-CDE78DA9AF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984" y="2646603"/>
            <a:ext cx="914400" cy="914400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90629D48-D6D6-4DFA-E3E6-2E9FDC9D98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80099" y="2646603"/>
            <a:ext cx="914400" cy="914400"/>
          </a:xfrm>
          <a:prstGeom prst="rect">
            <a:avLst/>
          </a:prstGeo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455EAB3A-7A15-9399-64AF-D70F33D658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70214" y="264660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5A7FB1-4BFD-CCD4-DDB7-6DEE7C40C326}"/>
              </a:ext>
            </a:extLst>
          </p:cNvPr>
          <p:cNvSpPr txBox="1"/>
          <p:nvPr/>
        </p:nvSpPr>
        <p:spPr>
          <a:xfrm>
            <a:off x="597492" y="3527833"/>
            <a:ext cx="149938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Conceptual Documentation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22135-8F2A-2946-3A4A-4CC5CC5C8DE0}"/>
              </a:ext>
            </a:extLst>
          </p:cNvPr>
          <p:cNvSpPr txBox="1"/>
          <p:nvPr/>
        </p:nvSpPr>
        <p:spPr>
          <a:xfrm>
            <a:off x="2547756" y="3527832"/>
            <a:ext cx="149938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Hands-on Documentation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2313B-4742-CA1D-D8A1-920CAAEB93D2}"/>
              </a:ext>
            </a:extLst>
          </p:cNvPr>
          <p:cNvSpPr txBox="1"/>
          <p:nvPr/>
        </p:nvSpPr>
        <p:spPr>
          <a:xfrm>
            <a:off x="4577722" y="3527831"/>
            <a:ext cx="1499384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Reference Documentation</a:t>
            </a:r>
          </a:p>
        </p:txBody>
      </p:sp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DC8A27BF-E3C9-44C1-CADB-10C1941A2A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0435" y="2831241"/>
            <a:ext cx="622104" cy="622104"/>
          </a:xfrm>
          <a:prstGeom prst="rect">
            <a:avLst/>
          </a:prstGeom>
        </p:spPr>
      </p:pic>
      <p:pic>
        <p:nvPicPr>
          <p:cNvPr id="13" name="Graphic 12" descr="Group of people with solid fill">
            <a:extLst>
              <a:ext uri="{FF2B5EF4-FFF2-40B4-BE49-F238E27FC236}">
                <a16:creationId xmlns:a16="http://schemas.microsoft.com/office/drawing/2014/main" id="{B1D16D19-6212-E2AB-E2D5-44CCBF5A29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8360" y="2735466"/>
            <a:ext cx="914400" cy="914400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1EDD9450-15EE-4FD3-B0E6-3A5B4FDC3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8013" y="2802227"/>
            <a:ext cx="293484" cy="293484"/>
          </a:xfrm>
          <a:prstGeom prst="rect">
            <a:avLst/>
          </a:prstGeom>
        </p:spPr>
      </p:pic>
      <p:pic>
        <p:nvPicPr>
          <p:cNvPr id="17" name="Graphic 16" descr="Add with solid fill">
            <a:extLst>
              <a:ext uri="{FF2B5EF4-FFF2-40B4-BE49-F238E27FC236}">
                <a16:creationId xmlns:a16="http://schemas.microsoft.com/office/drawing/2014/main" id="{B6BB782C-94D4-08FA-2065-EE0B7CE105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5614" y="2995551"/>
            <a:ext cx="293484" cy="293484"/>
          </a:xfrm>
          <a:prstGeom prst="rect">
            <a:avLst/>
          </a:prstGeom>
        </p:spPr>
      </p:pic>
      <p:pic>
        <p:nvPicPr>
          <p:cNvPr id="19" name="Graphic 18" descr="Add with solid fill">
            <a:extLst>
              <a:ext uri="{FF2B5EF4-FFF2-40B4-BE49-F238E27FC236}">
                <a16:creationId xmlns:a16="http://schemas.microsoft.com/office/drawing/2014/main" id="{AB806CD1-C095-DE25-C514-48B88FD567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5499" y="2957061"/>
            <a:ext cx="293484" cy="2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5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7" y="1283863"/>
            <a:ext cx="8230635" cy="201747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It is important to think about what documentation we will produce early.</a:t>
            </a:r>
          </a:p>
          <a:p>
            <a:r>
              <a:rPr lang="en-GB" dirty="0"/>
              <a:t>It can be useful to think about our motivation for the documentation.</a:t>
            </a:r>
          </a:p>
          <a:p>
            <a:r>
              <a:rPr lang="en-GB" dirty="0"/>
              <a:t>Knowing our audience can also help us determine the types of documentation we want to create.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3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7" y="1283863"/>
            <a:ext cx="8230635" cy="913237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It is important to think about what documentation we will produce early.</a:t>
            </a:r>
          </a:p>
          <a:p>
            <a:r>
              <a:rPr lang="en-GB" dirty="0"/>
              <a:t>It can be useful to think about our motivation for the documentation.</a:t>
            </a:r>
          </a:p>
          <a:p>
            <a:r>
              <a:rPr lang="en-GB" dirty="0"/>
              <a:t>Knowing our audience can also help us determine the types of documentation we want to create.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BD5E7-DFB0-07CC-6F7B-EDCA7798CF33}"/>
              </a:ext>
            </a:extLst>
          </p:cNvPr>
          <p:cNvSpPr txBox="1"/>
          <p:nvPr/>
        </p:nvSpPr>
        <p:spPr>
          <a:xfrm>
            <a:off x="1777847" y="2611924"/>
            <a:ext cx="5173211" cy="1019595"/>
          </a:xfrm>
          <a:prstGeom prst="rect">
            <a:avLst/>
          </a:prstGeom>
          <a:noFill/>
          <a:ln w="22225">
            <a:solidFill>
              <a:srgbClr val="00C896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Three questions can kick-start this decision-making process: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Who is it for?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What do they want?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How (else) could we communicate with them?</a:t>
            </a:r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B6903577-6644-1B7F-D590-EDD2D14AB8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9713" y="3121721"/>
            <a:ext cx="641800" cy="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47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iagram, plan, text, schematic&#10;&#10;Description automatically generated">
            <a:extLst>
              <a:ext uri="{FF2B5EF4-FFF2-40B4-BE49-F238E27FC236}">
                <a16:creationId xmlns:a16="http://schemas.microsoft.com/office/drawing/2014/main" id="{F913EB7A-21C6-F1AD-6CE8-A82B2B809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34" y="996409"/>
            <a:ext cx="4258906" cy="33260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B78ACE-30A7-37A4-6D14-D12B145486C3}"/>
              </a:ext>
            </a:extLst>
          </p:cNvPr>
          <p:cNvSpPr txBox="1"/>
          <p:nvPr/>
        </p:nvSpPr>
        <p:spPr>
          <a:xfrm>
            <a:off x="2319917" y="4322412"/>
            <a:ext cx="3896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Software Sustainability Institute (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 2.5 SCOTLAND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4087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8D9DD-3607-9761-1476-864AEA42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6807" y="1377900"/>
            <a:ext cx="3724214" cy="17364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3F6AEA-5A5C-2D43-F589-F86ADDE01A36}"/>
              </a:ext>
            </a:extLst>
          </p:cNvPr>
          <p:cNvCxnSpPr>
            <a:cxnSpLocks/>
          </p:cNvCxnSpPr>
          <p:nvPr/>
        </p:nvCxnSpPr>
        <p:spPr>
          <a:xfrm>
            <a:off x="4683215" y="791072"/>
            <a:ext cx="0" cy="3114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7E3640-4CF9-7846-FBBE-AFFBF857CFB0}"/>
              </a:ext>
            </a:extLst>
          </p:cNvPr>
          <p:cNvSpPr txBox="1"/>
          <p:nvPr/>
        </p:nvSpPr>
        <p:spPr>
          <a:xfrm>
            <a:off x="4860844" y="3114390"/>
            <a:ext cx="389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This image was created by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http://doi.org/10.5281/zenodo.3695300</a:t>
            </a:r>
            <a:endParaRPr lang="en-GB" sz="800" dirty="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5C59A5-2824-DFD3-221D-30367A56598F}"/>
              </a:ext>
            </a:extLst>
          </p:cNvPr>
          <p:cNvSpPr txBox="1">
            <a:spLocks/>
          </p:cNvSpPr>
          <p:nvPr/>
        </p:nvSpPr>
        <p:spPr>
          <a:xfrm>
            <a:off x="866237" y="2147222"/>
            <a:ext cx="3284971" cy="5538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5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2" b="0" i="0" kern="1200">
                <a:solidFill>
                  <a:srgbClr val="003C3B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Episode 3: Testing</a:t>
            </a:r>
          </a:p>
        </p:txBody>
      </p:sp>
    </p:spTree>
    <p:extLst>
      <p:ext uri="{BB962C8B-B14F-4D97-AF65-F5344CB8AC3E}">
        <p14:creationId xmlns:p14="http://schemas.microsoft.com/office/powerpoint/2010/main" val="298129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6" y="1283863"/>
            <a:ext cx="8374895" cy="615821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Testing (thoroughly and frequently) enables us to verify our code is doing what it is supposed to do.</a:t>
            </a:r>
          </a:p>
          <a:p>
            <a:r>
              <a:rPr lang="en-GB" dirty="0"/>
              <a:t>If there are mistakes in our code, the results of our research may be partly or entirely unreliable.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0EF69-26F2-7FB6-8CFB-F46F84864300}"/>
              </a:ext>
            </a:extLst>
          </p:cNvPr>
          <p:cNvSpPr txBox="1"/>
          <p:nvPr/>
        </p:nvSpPr>
        <p:spPr>
          <a:xfrm>
            <a:off x="861240" y="2251152"/>
            <a:ext cx="7038754" cy="987963"/>
          </a:xfrm>
          <a:prstGeom prst="rect">
            <a:avLst/>
          </a:prstGeom>
          <a:noFill/>
          <a:ln w="22225">
            <a:solidFill>
              <a:srgbClr val="00C896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1455" kern="1200" dirty="0">
                <a:solidFill>
                  <a:srgbClr val="00C896"/>
                </a:solidFill>
                <a:latin typeface="Outfit" pitchFamily="2" charset="0"/>
                <a:cs typeface="+mn-cs"/>
              </a:rPr>
              <a:t>Additional 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It can save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Formal tests can be run at any time, as well as independently and automatically.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It can improve the quality of our code.</a:t>
            </a:r>
          </a:p>
        </p:txBody>
      </p:sp>
      <p:pic>
        <p:nvPicPr>
          <p:cNvPr id="2" name="Graphic 1" descr="Badge Tick with solid fill">
            <a:extLst>
              <a:ext uri="{FF2B5EF4-FFF2-40B4-BE49-F238E27FC236}">
                <a16:creationId xmlns:a16="http://schemas.microsoft.com/office/drawing/2014/main" id="{95AEC60A-D1FD-8384-E7C1-D9E2A9A804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1404" y="2897903"/>
            <a:ext cx="806094" cy="8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F96654-F96F-2B41-522F-49980B334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 completion of this course, we will:</a:t>
            </a:r>
          </a:p>
          <a:p>
            <a:r>
              <a:rPr lang="en-GB" dirty="0"/>
              <a:t>have a high-level understanding of software development for research.</a:t>
            </a:r>
          </a:p>
          <a:p>
            <a:r>
              <a:rPr lang="en-GB" dirty="0"/>
              <a:t>be able to collaborate on code effectively.</a:t>
            </a:r>
          </a:p>
          <a:p>
            <a:r>
              <a:rPr lang="en-GB" dirty="0"/>
              <a:t>be able to improve the reproducibility of our research by understanding how to make our code useful to others.</a:t>
            </a:r>
          </a:p>
          <a:p>
            <a:r>
              <a:rPr lang="en-GB" dirty="0"/>
              <a:t>have the necessary foundations for intermediate level courses that will delve deeper into software development topics.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8C1E4-9ABE-F5E4-8938-57613D28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Objectives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79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2172863"/>
            <a:ext cx="7759581" cy="1335881"/>
          </a:xfrm>
        </p:spPr>
        <p:txBody>
          <a:bodyPr/>
          <a:lstStyle/>
          <a:p>
            <a:r>
              <a:rPr lang="en-GB" dirty="0"/>
              <a:t>A unit is the smallest testable part of any software.</a:t>
            </a:r>
          </a:p>
          <a:p>
            <a:r>
              <a:rPr lang="en-GB" dirty="0"/>
              <a:t>We can verify the individual components of our code are correct.</a:t>
            </a:r>
          </a:p>
          <a:p>
            <a:r>
              <a:rPr lang="en-GB" dirty="0"/>
              <a:t>More than one test is typically written for each unit.</a:t>
            </a:r>
          </a:p>
          <a:p>
            <a:r>
              <a:rPr lang="en-GB" dirty="0"/>
              <a:t>Each unit test should have a single focus.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– Unit Testing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1C640-B7ED-D6B6-AB14-EDB8C6539662}"/>
              </a:ext>
            </a:extLst>
          </p:cNvPr>
          <p:cNvSpPr txBox="1"/>
          <p:nvPr/>
        </p:nvSpPr>
        <p:spPr>
          <a:xfrm>
            <a:off x="828326" y="1267224"/>
            <a:ext cx="73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individual units of our software are tested in an isolated and highly targeted manner, ensuring each unit works as intended/designed.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DD9B6A-7C1E-0A15-53A7-7F1EA7198B60}"/>
              </a:ext>
            </a:extLst>
          </p:cNvPr>
          <p:cNvSpPr/>
          <p:nvPr/>
        </p:nvSpPr>
        <p:spPr>
          <a:xfrm>
            <a:off x="7204648" y="3756625"/>
            <a:ext cx="421343" cy="277492"/>
          </a:xfrm>
          <a:prstGeom prst="ellipse">
            <a:avLst/>
          </a:prstGeom>
          <a:noFill/>
          <a:ln w="19050">
            <a:solidFill>
              <a:srgbClr val="00C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Hierarchy with solid fill">
            <a:extLst>
              <a:ext uri="{FF2B5EF4-FFF2-40B4-BE49-F238E27FC236}">
                <a16:creationId xmlns:a16="http://schemas.microsoft.com/office/drawing/2014/main" id="{8EB46719-33E2-7AC8-604C-C621BC4991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1736" y="3021446"/>
            <a:ext cx="1110011" cy="11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0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2172863"/>
            <a:ext cx="7759581" cy="1335881"/>
          </a:xfrm>
        </p:spPr>
        <p:txBody>
          <a:bodyPr/>
          <a:lstStyle/>
          <a:p>
            <a:r>
              <a:rPr lang="en-GB" dirty="0"/>
              <a:t>Integration tests ensure the components cooperate when interfacing with one another.</a:t>
            </a:r>
          </a:p>
          <a:p>
            <a:r>
              <a:rPr lang="en-GB" dirty="0"/>
              <a:t>All units could be tested in one go or units could be tested in stages.</a:t>
            </a:r>
          </a:p>
          <a:p>
            <a:r>
              <a:rPr lang="en-GB" dirty="0"/>
              <a:t>Integration tests are particularly important when working on code with others.</a:t>
            </a:r>
          </a:p>
          <a:p>
            <a:r>
              <a:rPr lang="en-GB" dirty="0"/>
              <a:t>It is highly recommended unit tests are written and run prior to integration tests.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– Integration Testing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1C640-B7ED-D6B6-AB14-EDB8C6539662}"/>
              </a:ext>
            </a:extLst>
          </p:cNvPr>
          <p:cNvSpPr txBox="1"/>
          <p:nvPr/>
        </p:nvSpPr>
        <p:spPr>
          <a:xfrm>
            <a:off x="828326" y="1267224"/>
            <a:ext cx="73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Individual units of our software are combined and tested as a whole, enabling any faults to be exposed in the interactions between them.</a:t>
            </a:r>
          </a:p>
        </p:txBody>
      </p:sp>
      <p:pic>
        <p:nvPicPr>
          <p:cNvPr id="6" name="Graphic 5" descr="Hierarchy with solid fill">
            <a:extLst>
              <a:ext uri="{FF2B5EF4-FFF2-40B4-BE49-F238E27FC236}">
                <a16:creationId xmlns:a16="http://schemas.microsoft.com/office/drawing/2014/main" id="{15183952-6A87-6652-0332-48F6AED743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1736" y="3021446"/>
            <a:ext cx="1110011" cy="111001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DD9B6A-7C1E-0A15-53A7-7F1EA7198B60}"/>
              </a:ext>
            </a:extLst>
          </p:cNvPr>
          <p:cNvSpPr/>
          <p:nvPr/>
        </p:nvSpPr>
        <p:spPr>
          <a:xfrm>
            <a:off x="7125243" y="3067328"/>
            <a:ext cx="1282995" cy="1174870"/>
          </a:xfrm>
          <a:prstGeom prst="ellipse">
            <a:avLst/>
          </a:prstGeom>
          <a:noFill/>
          <a:ln w="19050">
            <a:solidFill>
              <a:srgbClr val="00C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1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03BE33-BA8D-7122-43CF-5E73C4B42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8037040" cy="268333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Imagine our Python function (from earlier) returns the Fibonacci sequence (0, 1, 1, 2, 3, 5, 8, …) up to the required sequence length rather than simply printing it.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How could we test this function?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6F8C2-FBEF-1A62-7071-74B293D3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9" y="470470"/>
            <a:ext cx="7441915" cy="461925"/>
          </a:xfrm>
        </p:spPr>
        <p:txBody>
          <a:bodyPr/>
          <a:lstStyle/>
          <a:p>
            <a:r>
              <a:rPr lang="en-GB" dirty="0">
                <a:solidFill>
                  <a:srgbClr val="00C896"/>
                </a:solidFill>
              </a:rPr>
              <a:t>Activity:</a:t>
            </a:r>
            <a:r>
              <a:rPr lang="en-GB" dirty="0"/>
              <a:t> Discussion (10 minutes)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C56B5A4-6A0A-54D0-7446-FFA65C4A4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8D9DD-3607-9761-1476-864AEA42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317" y="1053244"/>
            <a:ext cx="3145194" cy="22225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3F6AEA-5A5C-2D43-F589-F86ADDE01A36}"/>
              </a:ext>
            </a:extLst>
          </p:cNvPr>
          <p:cNvCxnSpPr>
            <a:cxnSpLocks/>
          </p:cNvCxnSpPr>
          <p:nvPr/>
        </p:nvCxnSpPr>
        <p:spPr>
          <a:xfrm>
            <a:off x="4683215" y="791072"/>
            <a:ext cx="0" cy="3114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7E3640-4CF9-7846-FBBE-AFFBF857CFB0}"/>
              </a:ext>
            </a:extLst>
          </p:cNvPr>
          <p:cNvSpPr txBox="1"/>
          <p:nvPr/>
        </p:nvSpPr>
        <p:spPr>
          <a:xfrm>
            <a:off x="4920604" y="3421269"/>
            <a:ext cx="389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This image was created by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http://doi.org/10.5281/zenodo.3695300</a:t>
            </a:r>
            <a:endParaRPr lang="en-GB" sz="800" dirty="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9601C-A380-9DC1-B52B-66909E6DB859}"/>
              </a:ext>
            </a:extLst>
          </p:cNvPr>
          <p:cNvSpPr txBox="1">
            <a:spLocks/>
          </p:cNvSpPr>
          <p:nvPr/>
        </p:nvSpPr>
        <p:spPr>
          <a:xfrm>
            <a:off x="866237" y="1729963"/>
            <a:ext cx="3174609" cy="12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5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2" b="0" i="0" kern="1200">
                <a:solidFill>
                  <a:srgbClr val="003C3B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Episode 4: Collaboration &amp;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1766739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– Case Study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184D9-5BE5-7BB5-F05D-06DC0A7BD85D}"/>
              </a:ext>
            </a:extLst>
          </p:cNvPr>
          <p:cNvSpPr txBox="1"/>
          <p:nvPr/>
        </p:nvSpPr>
        <p:spPr>
          <a:xfrm>
            <a:off x="687186" y="1274416"/>
            <a:ext cx="735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project brings together a number of organisations with the primary aim of developing a complex system to enable further research in a particular area.</a:t>
            </a:r>
          </a:p>
        </p:txBody>
      </p:sp>
    </p:spTree>
    <p:extLst>
      <p:ext uri="{BB962C8B-B14F-4D97-AF65-F5344CB8AC3E}">
        <p14:creationId xmlns:p14="http://schemas.microsoft.com/office/powerpoint/2010/main" val="134807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– Case Study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184D9-5BE5-7BB5-F05D-06DC0A7BD85D}"/>
              </a:ext>
            </a:extLst>
          </p:cNvPr>
          <p:cNvSpPr txBox="1"/>
          <p:nvPr/>
        </p:nvSpPr>
        <p:spPr>
          <a:xfrm>
            <a:off x="687186" y="1274416"/>
            <a:ext cx="735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project brings together a number of organisations with the primary aim of developing a complex system to enable further research in a particular area.</a:t>
            </a:r>
          </a:p>
        </p:txBody>
      </p:sp>
      <p:pic>
        <p:nvPicPr>
          <p:cNvPr id="12" name="Graphic 11" descr="Arrow circle with solid fill">
            <a:extLst>
              <a:ext uri="{FF2B5EF4-FFF2-40B4-BE49-F238E27FC236}">
                <a16:creationId xmlns:a16="http://schemas.microsoft.com/office/drawing/2014/main" id="{E081827E-A015-3E52-4FD8-5AF9989365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9361" y="2661679"/>
            <a:ext cx="914400" cy="91440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10841AB-2E4C-5AF5-A25C-8BE3C6DB0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303" y="2935400"/>
            <a:ext cx="4389393" cy="36933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Agile principles have been adopted and adapted.</a:t>
            </a:r>
          </a:p>
        </p:txBody>
      </p:sp>
    </p:spTree>
    <p:extLst>
      <p:ext uri="{BB962C8B-B14F-4D97-AF65-F5344CB8AC3E}">
        <p14:creationId xmlns:p14="http://schemas.microsoft.com/office/powerpoint/2010/main" val="363069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– Case Study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184D9-5BE5-7BB5-F05D-06DC0A7BD85D}"/>
              </a:ext>
            </a:extLst>
          </p:cNvPr>
          <p:cNvSpPr txBox="1"/>
          <p:nvPr/>
        </p:nvSpPr>
        <p:spPr>
          <a:xfrm>
            <a:off x="687186" y="1274416"/>
            <a:ext cx="735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project brings together a number of organisations with the primary aim of developing a complex system to enable further research in a particular area.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58E51-E4F0-E36D-6A90-6C6BF694F786}"/>
              </a:ext>
            </a:extLst>
          </p:cNvPr>
          <p:cNvSpPr txBox="1"/>
          <p:nvPr/>
        </p:nvSpPr>
        <p:spPr>
          <a:xfrm>
            <a:off x="2581202" y="4467875"/>
            <a:ext cx="3569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Outfit" pitchFamily="2" charset="0"/>
              </a:rPr>
              <a:t>* Git Logo by Jason Long is licensed under the 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Outfit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3.0 Unported License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Outfit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861FB0-EEA1-EC09-2369-3C9B8FAEC0E2}"/>
              </a:ext>
            </a:extLst>
          </p:cNvPr>
          <p:cNvGrpSpPr/>
          <p:nvPr/>
        </p:nvGrpSpPr>
        <p:grpSpPr>
          <a:xfrm>
            <a:off x="3554466" y="2838378"/>
            <a:ext cx="1623172" cy="639595"/>
            <a:chOff x="3216088" y="2782473"/>
            <a:chExt cx="1623172" cy="639595"/>
          </a:xfrm>
        </p:grpSpPr>
        <p:pic>
          <p:nvPicPr>
            <p:cNvPr id="7" name="Picture 6" descr="A picture containing black, darkness&#10;&#10;Description automatically generated">
              <a:extLst>
                <a:ext uri="{FF2B5EF4-FFF2-40B4-BE49-F238E27FC236}">
                  <a16:creationId xmlns:a16="http://schemas.microsoft.com/office/drawing/2014/main" id="{A543B281-5EBC-A320-96E6-60C9EDA2E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097" y="2782473"/>
              <a:ext cx="534521" cy="534521"/>
            </a:xfrm>
            <a:prstGeom prst="rect">
              <a:avLst/>
            </a:prstGeom>
          </p:spPr>
        </p:pic>
        <p:pic>
          <p:nvPicPr>
            <p:cNvPr id="8" name="Picture 7" descr="A picture containing cat, mammal, silhouette&#10;&#10;Description automatically generated">
              <a:extLst>
                <a:ext uri="{FF2B5EF4-FFF2-40B4-BE49-F238E27FC236}">
                  <a16:creationId xmlns:a16="http://schemas.microsoft.com/office/drawing/2014/main" id="{30B85F95-B234-B199-68B5-2B17F23D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739" y="2782473"/>
              <a:ext cx="534521" cy="5345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531B70-28BC-CF27-1E04-A93A9E4E4F90}"/>
                </a:ext>
              </a:extLst>
            </p:cNvPr>
            <p:cNvSpPr txBox="1"/>
            <p:nvPr/>
          </p:nvSpPr>
          <p:spPr>
            <a:xfrm>
              <a:off x="3216088" y="3175847"/>
              <a:ext cx="2478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>
                      <a:lumMod val="65000"/>
                    </a:schemeClr>
                  </a:solidFill>
                  <a:latin typeface="Outfit" pitchFamily="2" charset="0"/>
                </a:rPr>
                <a:t>*</a:t>
              </a:r>
            </a:p>
          </p:txBody>
        </p:sp>
        <p:pic>
          <p:nvPicPr>
            <p:cNvPr id="10" name="Graphic 9" descr="Add with solid fill">
              <a:extLst>
                <a:ext uri="{FF2B5EF4-FFF2-40B4-BE49-F238E27FC236}">
                  <a16:creationId xmlns:a16="http://schemas.microsoft.com/office/drawing/2014/main" id="{3788EF67-90E2-0E35-CDC8-06CA28FB3A3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88936" y="2916232"/>
              <a:ext cx="293484" cy="293484"/>
            </a:xfrm>
            <a:prstGeom prst="rect">
              <a:avLst/>
            </a:prstGeom>
          </p:spPr>
        </p:pic>
      </p:grp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D852AD3-B102-8CDD-869A-DBD8DE3F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5" y="2747795"/>
            <a:ext cx="2365749" cy="71568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Git and GitHub are being used for version control and project management.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FA0C9F9F-22CE-B3D2-36E3-9B54E694DF81}"/>
              </a:ext>
            </a:extLst>
          </p:cNvPr>
          <p:cNvSpPr txBox="1">
            <a:spLocks/>
          </p:cNvSpPr>
          <p:nvPr/>
        </p:nvSpPr>
        <p:spPr>
          <a:xfrm>
            <a:off x="5435243" y="2702501"/>
            <a:ext cx="3191306" cy="832755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  <a:r>
              <a:rPr lang="en-GB" dirty="0">
                <a:solidFill>
                  <a:srgbClr val="00C896"/>
                </a:solidFill>
              </a:rPr>
              <a:t>Issues</a:t>
            </a:r>
            <a:r>
              <a:rPr lang="en-GB" dirty="0"/>
              <a:t> – track tasks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00C896"/>
                </a:solidFill>
              </a:rPr>
              <a:t>Project Boards</a:t>
            </a:r>
            <a:r>
              <a:rPr lang="en-GB" dirty="0"/>
              <a:t> – monitor progress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00C896"/>
                </a:solidFill>
              </a:rPr>
              <a:t>Pull Requests</a:t>
            </a:r>
            <a:r>
              <a:rPr lang="en-GB" dirty="0"/>
              <a:t> – enable code review</a:t>
            </a:r>
          </a:p>
        </p:txBody>
      </p:sp>
    </p:spTree>
    <p:extLst>
      <p:ext uri="{BB962C8B-B14F-4D97-AF65-F5344CB8AC3E}">
        <p14:creationId xmlns:p14="http://schemas.microsoft.com/office/powerpoint/2010/main" val="129353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– Case Study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184D9-5BE5-7BB5-F05D-06DC0A7BD85D}"/>
              </a:ext>
            </a:extLst>
          </p:cNvPr>
          <p:cNvSpPr txBox="1"/>
          <p:nvPr/>
        </p:nvSpPr>
        <p:spPr>
          <a:xfrm>
            <a:off x="687186" y="1274416"/>
            <a:ext cx="735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project brings together a number of organisations with the primary aim of developing a complex system to enable further research in a particular area.</a:t>
            </a:r>
          </a:p>
        </p:txBody>
      </p:sp>
      <p:pic>
        <p:nvPicPr>
          <p:cNvPr id="13" name="Graphic 12" descr="Chat with solid fill">
            <a:extLst>
              <a:ext uri="{FF2B5EF4-FFF2-40B4-BE49-F238E27FC236}">
                <a16:creationId xmlns:a16="http://schemas.microsoft.com/office/drawing/2014/main" id="{F481C57E-349C-6C68-49B6-1F661E10889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9113" y="2661679"/>
            <a:ext cx="914400" cy="91440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8BE8BAF-7267-D6FA-B49E-4C896874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935400"/>
            <a:ext cx="5327757" cy="3323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Communication is fundamental and can be hard to get right.</a:t>
            </a:r>
          </a:p>
        </p:txBody>
      </p:sp>
    </p:spTree>
    <p:extLst>
      <p:ext uri="{BB962C8B-B14F-4D97-AF65-F5344CB8AC3E}">
        <p14:creationId xmlns:p14="http://schemas.microsoft.com/office/powerpoint/2010/main" val="2919645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– Case Study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184D9-5BE5-7BB5-F05D-06DC0A7BD85D}"/>
              </a:ext>
            </a:extLst>
          </p:cNvPr>
          <p:cNvSpPr txBox="1"/>
          <p:nvPr/>
        </p:nvSpPr>
        <p:spPr>
          <a:xfrm>
            <a:off x="687186" y="1274416"/>
            <a:ext cx="7357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project brings together a number of organisations with the primary aim of developing a complex system to enable further research in a particular area.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60BC81E-D1E8-0AE3-33E6-CC142835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16" y="2571750"/>
            <a:ext cx="8066567" cy="92333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Despite having good intentions, there have inevitably been a few challenges (to date), including:</a:t>
            </a:r>
          </a:p>
          <a:p>
            <a:r>
              <a:rPr lang="en-GB" dirty="0"/>
              <a:t>finding effective strategies for working as a seamless collective.</a:t>
            </a:r>
          </a:p>
          <a:p>
            <a:r>
              <a:rPr lang="en-GB" dirty="0"/>
              <a:t>striking a balance between “best practices” and rapid short-term development.</a:t>
            </a:r>
          </a:p>
        </p:txBody>
      </p:sp>
      <p:pic>
        <p:nvPicPr>
          <p:cNvPr id="9" name="Graphic 8" descr="Hurdle with solid fill">
            <a:extLst>
              <a:ext uri="{FF2B5EF4-FFF2-40B4-BE49-F238E27FC236}">
                <a16:creationId xmlns:a16="http://schemas.microsoft.com/office/drawing/2014/main" id="{7B3EFA64-D591-C392-03BD-8C18335F7F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8851" y="35629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9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7E1DDC3-5563-DCDD-621B-8B79F9561AD0}"/>
              </a:ext>
            </a:extLst>
          </p:cNvPr>
          <p:cNvSpPr txBox="1">
            <a:spLocks/>
          </p:cNvSpPr>
          <p:nvPr/>
        </p:nvSpPr>
        <p:spPr>
          <a:xfrm>
            <a:off x="426478" y="1283863"/>
            <a:ext cx="7207700" cy="2125644"/>
          </a:xfrm>
          <a:prstGeom prst="rect">
            <a:avLst/>
          </a:prstGeom>
          <a:ln w="22225">
            <a:solidFill>
              <a:srgbClr val="00C896"/>
            </a:solidFill>
          </a:ln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C896"/>
                </a:solidFill>
              </a:rPr>
              <a:t>Why should we invest in reproducibility?</a:t>
            </a:r>
          </a:p>
          <a:p>
            <a:r>
              <a:rPr lang="en-GB" dirty="0"/>
              <a:t>The credibility of our research can be improved if others are able to replicate and confirm its results.</a:t>
            </a:r>
          </a:p>
          <a:p>
            <a:r>
              <a:rPr lang="en-GB" dirty="0"/>
              <a:t>There is evidence open access articles receive more citations.</a:t>
            </a:r>
          </a:p>
          <a:p>
            <a:r>
              <a:rPr lang="en-GB" dirty="0"/>
              <a:t>Research within our field could potentially progress at a faster rate.</a:t>
            </a:r>
          </a:p>
          <a:p>
            <a:r>
              <a:rPr lang="en-GB" dirty="0"/>
              <a:t>It can make it easier to identify and connect with appropriate collaborators.</a:t>
            </a:r>
          </a:p>
          <a:p>
            <a:r>
              <a:rPr lang="en-GB" dirty="0"/>
              <a:t>Knowledge is more widely shared and research is more accessible to the public.</a:t>
            </a:r>
          </a:p>
          <a:p>
            <a:r>
              <a:rPr lang="en-GB" dirty="0"/>
              <a:t>It could lead to an alternative metric system for research impact.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Reproducibility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2" name="Graphic 1" descr="Badge Tick with solid fill">
            <a:extLst>
              <a:ext uri="{FF2B5EF4-FFF2-40B4-BE49-F238E27FC236}">
                <a16:creationId xmlns:a16="http://schemas.microsoft.com/office/drawing/2014/main" id="{EFD231AA-10BD-71C0-8BBA-00605E0CC6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6604" y="2931708"/>
            <a:ext cx="1075148" cy="10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94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F96654-F96F-2B41-522F-49980B33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2"/>
            <a:ext cx="4529837" cy="1395662"/>
          </a:xfrm>
          <a:ln w="254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u="sng" dirty="0"/>
              <a:t>Last Week:</a:t>
            </a:r>
          </a:p>
          <a:p>
            <a:r>
              <a:rPr lang="en-GB" dirty="0"/>
              <a:t>Software Development Life Cycle &amp; Methodologies</a:t>
            </a:r>
          </a:p>
          <a:p>
            <a:r>
              <a:rPr lang="en-GB" dirty="0"/>
              <a:t>Data Management</a:t>
            </a:r>
          </a:p>
          <a:p>
            <a:r>
              <a:rPr lang="en-GB" dirty="0"/>
              <a:t>Problem Solving</a:t>
            </a:r>
          </a:p>
          <a:p>
            <a:r>
              <a:rPr lang="en-GB" dirty="0"/>
              <a:t>Virtual Environments &amp; Dependency Managers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8C1E4-9ABE-F5E4-8938-57613D28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Topics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01B3B9-252B-A7C7-D646-FAB8B3C98BFB}"/>
              </a:ext>
            </a:extLst>
          </p:cNvPr>
          <p:cNvSpPr txBox="1">
            <a:spLocks/>
          </p:cNvSpPr>
          <p:nvPr/>
        </p:nvSpPr>
        <p:spPr>
          <a:xfrm>
            <a:off x="5241364" y="1274652"/>
            <a:ext cx="3278572" cy="139566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55" u="sng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Version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Readable Code &amp;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Collaboration &amp;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1954445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Reproducibility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260DF-A974-1C1C-20ED-2828F4DA21FA}"/>
              </a:ext>
            </a:extLst>
          </p:cNvPr>
          <p:cNvSpPr txBox="1"/>
          <p:nvPr/>
        </p:nvSpPr>
        <p:spPr>
          <a:xfrm>
            <a:off x="828326" y="1267224"/>
            <a:ext cx="735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C896"/>
                </a:solidFill>
                <a:latin typeface="Outfit" pitchFamily="2" charset="0"/>
              </a:rPr>
              <a:t>The degree to which we employ reproducible practices will likely depend on the scope of the project.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19E8BF5-3FE8-1F2B-F4B8-11A1749B5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16" y="2266588"/>
            <a:ext cx="7415451" cy="3693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To achieve openness in research, each element of the process should be:</a:t>
            </a:r>
          </a:p>
        </p:txBody>
      </p:sp>
      <p:pic>
        <p:nvPicPr>
          <p:cNvPr id="13" name="Graphic 12" descr="Group of people with solid fill">
            <a:extLst>
              <a:ext uri="{FF2B5EF4-FFF2-40B4-BE49-F238E27FC236}">
                <a16:creationId xmlns:a16="http://schemas.microsoft.com/office/drawing/2014/main" id="{702FE977-69C1-DEFA-8FA0-F0D4B17C0D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6569" y="2636277"/>
            <a:ext cx="914400" cy="914400"/>
          </a:xfrm>
          <a:prstGeom prst="rect">
            <a:avLst/>
          </a:prstGeom>
        </p:spPr>
      </p:pic>
      <p:pic>
        <p:nvPicPr>
          <p:cNvPr id="15" name="Graphic 14" descr="Recycle with solid fill">
            <a:extLst>
              <a:ext uri="{FF2B5EF4-FFF2-40B4-BE49-F238E27FC236}">
                <a16:creationId xmlns:a16="http://schemas.microsoft.com/office/drawing/2014/main" id="{59058B7D-AD0F-835C-1D2F-4E9CCD4C9B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9991" y="2692791"/>
            <a:ext cx="914400" cy="914400"/>
          </a:xfrm>
          <a:prstGeom prst="rect">
            <a:avLst/>
          </a:prstGeom>
        </p:spPr>
      </p:pic>
      <p:pic>
        <p:nvPicPr>
          <p:cNvPr id="17" name="Graphic 16" descr="Ghost with solid fill">
            <a:extLst>
              <a:ext uri="{FF2B5EF4-FFF2-40B4-BE49-F238E27FC236}">
                <a16:creationId xmlns:a16="http://schemas.microsoft.com/office/drawing/2014/main" id="{734700E3-B741-ADF8-1C4A-19E65E5040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3413" y="263592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F1911E-F5F0-7BB0-EDB7-D42F4999FD9C}"/>
              </a:ext>
            </a:extLst>
          </p:cNvPr>
          <p:cNvSpPr txBox="1"/>
          <p:nvPr/>
        </p:nvSpPr>
        <p:spPr>
          <a:xfrm>
            <a:off x="1352271" y="3550319"/>
            <a:ext cx="1722996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Publicly Available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350A1-547A-2EE9-CFBB-6B12C7520E7D}"/>
              </a:ext>
            </a:extLst>
          </p:cNvPr>
          <p:cNvSpPr txBox="1"/>
          <p:nvPr/>
        </p:nvSpPr>
        <p:spPr>
          <a:xfrm>
            <a:off x="3757499" y="3550319"/>
            <a:ext cx="1499384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Reusable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96C5D-E63B-C021-3C82-F9987E34271A}"/>
              </a:ext>
            </a:extLst>
          </p:cNvPr>
          <p:cNvSpPr txBox="1"/>
          <p:nvPr/>
        </p:nvSpPr>
        <p:spPr>
          <a:xfrm>
            <a:off x="6050921" y="3550319"/>
            <a:ext cx="1499384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0" dirty="0">
                <a:solidFill>
                  <a:srgbClr val="00C896"/>
                </a:solidFill>
                <a:latin typeface="Outfit" pitchFamily="2" charset="0"/>
              </a:rPr>
              <a:t>Transparent</a:t>
            </a:r>
          </a:p>
        </p:txBody>
      </p:sp>
    </p:spTree>
    <p:extLst>
      <p:ext uri="{BB962C8B-B14F-4D97-AF65-F5344CB8AC3E}">
        <p14:creationId xmlns:p14="http://schemas.microsoft.com/office/powerpoint/2010/main" val="972595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Reproducibility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7BAFC88A-0333-886D-27EA-E9AB3AC7E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85068"/>
              </p:ext>
            </p:extLst>
          </p:nvPr>
        </p:nvGraphicFramePr>
        <p:xfrm>
          <a:off x="601538" y="1267576"/>
          <a:ext cx="7991318" cy="22269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9160">
                  <a:extLst>
                    <a:ext uri="{9D8B030D-6E8A-4147-A177-3AD203B41FA5}">
                      <a16:colId xmlns:a16="http://schemas.microsoft.com/office/drawing/2014/main" val="4070313879"/>
                    </a:ext>
                  </a:extLst>
                </a:gridCol>
                <a:gridCol w="2922158">
                  <a:extLst>
                    <a:ext uri="{9D8B030D-6E8A-4147-A177-3AD203B41FA5}">
                      <a16:colId xmlns:a16="http://schemas.microsoft.com/office/drawing/2014/main" val="860241806"/>
                    </a:ext>
                  </a:extLst>
                </a:gridCol>
              </a:tblGrid>
              <a:tr h="27836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Outfit" pitchFamily="2" charset="0"/>
                        </a:rPr>
                        <a:t>At a minimum, it is suggested we: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Outfit" pitchFamily="2" charset="0"/>
                        </a:rPr>
                        <a:t>It is also worth considering: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028109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consider how to promote quality 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Outfit" pitchFamily="2" charset="0"/>
                          <a:ea typeface="+mn-ea"/>
                          <a:cs typeface="+mn-cs"/>
                        </a:rPr>
                        <a:t>dependency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35947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minimise manual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Outfit" pitchFamily="2" charset="0"/>
                          <a:ea typeface="+mn-ea"/>
                          <a:cs typeface="+mn-cs"/>
                        </a:rPr>
                        <a:t>code style and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513102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use open-source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Outfit" pitchFamily="2" charset="0"/>
                          <a:ea typeface="+mn-ea"/>
                          <a:cs typeface="+mn-cs"/>
                        </a:rPr>
                        <a:t>data validation and error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72904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use version control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Outfit" pitchFamily="2" charset="0"/>
                          <a:ea typeface="+mn-ea"/>
                          <a:cs typeface="+mn-cs"/>
                        </a:rPr>
                        <a:t>testing (inc. continuous integration)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34168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partake in peer review to assess adherence to reproducible principles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Outfit" pitchFamily="2" charset="0"/>
                          <a:ea typeface="+mn-ea"/>
                          <a:cs typeface="+mn-cs"/>
                        </a:rPr>
                        <a:t>packaging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36292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make any data and code accessible via sharing 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Outfit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69078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Outfit" pitchFamily="2" charset="0"/>
                        </a:rPr>
                        <a:t>provide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Outfit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562434"/>
                  </a:ext>
                </a:extLst>
              </a:tr>
            </a:tbl>
          </a:graphicData>
        </a:graphic>
      </p:graphicFrame>
      <p:pic>
        <p:nvPicPr>
          <p:cNvPr id="5" name="Graphic 4" descr="Ribbon with solid fill">
            <a:extLst>
              <a:ext uri="{FF2B5EF4-FFF2-40B4-BE49-F238E27FC236}">
                <a16:creationId xmlns:a16="http://schemas.microsoft.com/office/drawing/2014/main" id="{3E44B491-BC8C-5A92-4192-F7AD4876DA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62638">
            <a:off x="7807208" y="2908234"/>
            <a:ext cx="914400" cy="9144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5CE3463-89C4-FD1A-89C6-EA0E0D111E33}"/>
              </a:ext>
            </a:extLst>
          </p:cNvPr>
          <p:cNvSpPr txBox="1">
            <a:spLocks/>
          </p:cNvSpPr>
          <p:nvPr/>
        </p:nvSpPr>
        <p:spPr>
          <a:xfrm>
            <a:off x="601538" y="3719610"/>
            <a:ext cx="7415451" cy="267840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 Engineering Practices in Academia: Promoting the 3Rs – Readability, Resilience, and Reuse</a:t>
            </a:r>
            <a:endParaRPr lang="en-GB" sz="1200" dirty="0"/>
          </a:p>
        </p:txBody>
      </p:sp>
      <p:pic>
        <p:nvPicPr>
          <p:cNvPr id="7" name="Graphic 6" descr="Line arrow: Clockwise curve with solid fill">
            <a:extLst>
              <a:ext uri="{FF2B5EF4-FFF2-40B4-BE49-F238E27FC236}">
                <a16:creationId xmlns:a16="http://schemas.microsoft.com/office/drawing/2014/main" id="{8FE7C6BD-F583-2051-3DDF-1D44F749C5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83516">
            <a:off x="2068516" y="3932361"/>
            <a:ext cx="374717" cy="374717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40A985-DD73-4ED8-AAB4-FF14270A2765}"/>
              </a:ext>
            </a:extLst>
          </p:cNvPr>
          <p:cNvSpPr txBox="1">
            <a:spLocks/>
          </p:cNvSpPr>
          <p:nvPr/>
        </p:nvSpPr>
        <p:spPr>
          <a:xfrm>
            <a:off x="2411719" y="4095675"/>
            <a:ext cx="4109584" cy="267840"/>
          </a:xfrm>
          <a:prstGeom prst="rect">
            <a:avLst/>
          </a:prstGeom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solidFill>
                  <a:srgbClr val="00C896"/>
                </a:solidFill>
              </a:rPr>
              <a:t>software engineering practices in the context of project scopes</a:t>
            </a:r>
          </a:p>
        </p:txBody>
      </p:sp>
    </p:spTree>
    <p:extLst>
      <p:ext uri="{BB962C8B-B14F-4D97-AF65-F5344CB8AC3E}">
        <p14:creationId xmlns:p14="http://schemas.microsoft.com/office/powerpoint/2010/main" val="2640497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5A0F5-3416-1094-9C9F-3EEC0EAB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Content was adapted from…</a:t>
            </a:r>
          </a:p>
          <a:p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Intermediate Research Software Development, The Carpentries Incubator</a:t>
            </a:r>
            <a:r>
              <a:rPr lang="en-GB"/>
              <a:t> (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4.0</a:t>
            </a:r>
            <a:r>
              <a:rPr lang="en-GB"/>
              <a:t>)</a:t>
            </a:r>
          </a:p>
          <a:p>
            <a:r>
              <a:rPr lang="en-GB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Manifesto for Agile Software Development</a:t>
            </a:r>
            <a:endParaRPr lang="en-GB"/>
          </a:p>
          <a:p>
            <a:r>
              <a:rPr lang="en-GB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delivery, GOV.UK Service Manual</a:t>
            </a:r>
            <a:r>
              <a:rPr lang="en-GB"/>
              <a:t> (</a:t>
            </a:r>
            <a:r>
              <a:rPr lang="en-GB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v3.0</a:t>
            </a:r>
            <a:r>
              <a:rPr lang="en-GB"/>
              <a:t>)</a:t>
            </a:r>
          </a:p>
          <a:p>
            <a:r>
              <a:rPr lang="en-GB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Data Management @ University of Exeter</a:t>
            </a:r>
            <a:endParaRPr lang="en-GB"/>
          </a:p>
          <a:p>
            <a:r>
              <a:rPr lang="en-GB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Turing Way</a:t>
            </a:r>
            <a:r>
              <a:rPr lang="en-GB"/>
              <a:t> (Copyright © The Turing Way Community) (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 licence</a:t>
            </a:r>
            <a:r>
              <a:rPr lang="en-GB"/>
              <a:t>)</a:t>
            </a:r>
          </a:p>
          <a:p>
            <a:r>
              <a:rPr lang="en-GB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Decomposition &amp; Style</a:t>
            </a:r>
            <a:r>
              <a:rPr lang="en-GB"/>
              <a:t>, Nick Parlante, Stanford University</a:t>
            </a:r>
          </a:p>
          <a:p>
            <a:r>
              <a:rPr lang="en-GB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OpenDSA Data Structures and Algorithms Modules Collection</a:t>
            </a:r>
            <a:r>
              <a:rPr lang="en-GB"/>
              <a:t> (</a:t>
            </a:r>
            <a:r>
              <a:rPr lang="en-GB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 License</a:t>
            </a:r>
            <a:r>
              <a:rPr lang="en-GB"/>
              <a:t>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Developed by Dr Fliss Guest with the help of Dr Thomas Hawes, Mr Linus Tata and Dr Matt Johns.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D6FB1-0203-5D86-E3F5-A7D8D19B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Acknowledgements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77BCDA-338D-C682-129B-609F3D2B45A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2FEED-8858-F57B-23F4-C531132A4B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41" y="141592"/>
            <a:ext cx="2133439" cy="1133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D1CDB-8867-C910-069F-1E769A79A6A9}"/>
              </a:ext>
            </a:extLst>
          </p:cNvPr>
          <p:cNvSpPr txBox="1"/>
          <p:nvPr/>
        </p:nvSpPr>
        <p:spPr>
          <a:xfrm>
            <a:off x="8506049" y="932395"/>
            <a:ext cx="247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>
                    <a:lumMod val="65000"/>
                  </a:schemeClr>
                </a:solidFill>
                <a:latin typeface="Outfit" pitchFamily="2" charset="0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2D34C-2C2B-BCC2-2D8B-A50964770E95}"/>
              </a:ext>
            </a:extLst>
          </p:cNvPr>
          <p:cNvSpPr txBox="1"/>
          <p:nvPr/>
        </p:nvSpPr>
        <p:spPr>
          <a:xfrm>
            <a:off x="2581202" y="4413632"/>
            <a:ext cx="327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>
                <a:solidFill>
                  <a:schemeClr val="bg1">
                    <a:lumMod val="65000"/>
                  </a:schemeClr>
                </a:solidFill>
                <a:latin typeface="Outfit" pitchFamily="2" charset="0"/>
              </a:rPr>
              <a:t>* This image was created by </a:t>
            </a:r>
            <a:r>
              <a:rPr lang="en-GB" sz="600">
                <a:solidFill>
                  <a:schemeClr val="bg1">
                    <a:lumMod val="65000"/>
                  </a:schemeClr>
                </a:solidFill>
                <a:latin typeface="Outfit" pitchFamily="2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600">
                <a:solidFill>
                  <a:schemeClr val="bg1">
                    <a:lumMod val="65000"/>
                  </a:schemeClr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600">
                <a:solidFill>
                  <a:schemeClr val="bg1">
                    <a:lumMod val="65000"/>
                  </a:schemeClr>
                </a:solidFill>
                <a:latin typeface="Outfit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http://doi.org/10.5281/zenodo.3695300</a:t>
            </a:r>
            <a:endParaRPr lang="en-GB" sz="600">
              <a:solidFill>
                <a:schemeClr val="bg1">
                  <a:lumMod val="65000"/>
                </a:schemeClr>
              </a:solidFill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79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BB5757-F0D4-044D-89D6-3B52B1D06560}"/>
              </a:ext>
            </a:extLst>
          </p:cNvPr>
          <p:cNvSpPr txBox="1"/>
          <p:nvPr/>
        </p:nvSpPr>
        <p:spPr>
          <a:xfrm>
            <a:off x="389157" y="1155700"/>
            <a:ext cx="4347943" cy="20864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 defTabSz="415869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 u="none" strike="noStrike" kern="1200" dirty="0">
                <a:solidFill>
                  <a:srgbClr val="003C3B"/>
                </a:solidFill>
                <a:effectLst/>
                <a:latin typeface="Outfit"/>
                <a:ea typeface="+mj-ea"/>
                <a:cs typeface="Outfit"/>
              </a:rPr>
              <a:t>Course Leader: </a:t>
            </a:r>
          </a:p>
          <a:p>
            <a:pPr algn="l" defTabSz="415869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 u="none" strike="noStrike" kern="1200" dirty="0">
                <a:solidFill>
                  <a:srgbClr val="003C3B"/>
                </a:solidFill>
                <a:effectLst/>
                <a:latin typeface="Outfit"/>
                <a:ea typeface="+mj-ea"/>
                <a:cs typeface="Outfit"/>
              </a:rPr>
              <a:t>Course Helpers: </a:t>
            </a:r>
          </a:p>
          <a:p>
            <a:pPr algn="r" defTabSz="41586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1200" b="1" kern="1200" dirty="0">
              <a:solidFill>
                <a:srgbClr val="003C3B"/>
              </a:solidFill>
              <a:latin typeface="Outfit" pitchFamily="2" charset="0"/>
              <a:ea typeface="+mj-ea"/>
              <a:cs typeface="Outfit"/>
            </a:endParaRPr>
          </a:p>
          <a:p>
            <a:pPr algn="l" defTabSz="415869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200" b="1" kern="1200" dirty="0">
              <a:solidFill>
                <a:srgbClr val="003C3B"/>
              </a:solidFill>
              <a:latin typeface="Outfit" pitchFamily="2" charset="0"/>
              <a:ea typeface="+mj-ea"/>
              <a:cs typeface="Outfit" pitchFamily="2" charset="0"/>
            </a:endParaRPr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2E8106DB-21BD-4F42-5901-918669CCB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</p:spPr>
        <p:txBody>
          <a:bodyPr lIns="91440" tIns="45720" rIns="91440" bIns="45720" anchor="t"/>
          <a:lstStyle/>
          <a:p>
            <a:pPr algn="ctr"/>
            <a:r>
              <a:rPr lang="en-US" sz="2800"/>
              <a:t>Thank You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BC3CE8-73D6-2957-F29E-73D61665B6A4}"/>
              </a:ext>
            </a:extLst>
          </p:cNvPr>
          <p:cNvSpPr txBox="1"/>
          <p:nvPr/>
        </p:nvSpPr>
        <p:spPr>
          <a:xfrm>
            <a:off x="5577509" y="4140477"/>
            <a:ext cx="34306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3"/>
              </a:rPr>
              <a:t>https://tinyurl.com/2d8fys7e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28ED4-058B-E39C-F67B-C03FB04BC046}"/>
              </a:ext>
            </a:extLst>
          </p:cNvPr>
          <p:cNvSpPr/>
          <p:nvPr/>
        </p:nvSpPr>
        <p:spPr>
          <a:xfrm>
            <a:off x="6216097" y="1118151"/>
            <a:ext cx="2538619" cy="2600739"/>
          </a:xfrm>
          <a:prstGeom prst="rect">
            <a:avLst/>
          </a:prstGeom>
          <a:solidFill>
            <a:srgbClr val="1C858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Calibri"/>
                <a:ea typeface="Calibri"/>
                <a:cs typeface="Calibri"/>
              </a:rPr>
              <a:t>Post-workshop Anonymous Feedback Form 2024-25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AAF20B94-25BD-E62E-4F9E-11D4F86E2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41" y="1790493"/>
            <a:ext cx="12858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3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F96654-F96F-2B41-522F-49980B33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2"/>
            <a:ext cx="4529837" cy="1395662"/>
          </a:xfrm>
          <a:ln w="25400"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u="sng" dirty="0"/>
              <a:t>Last Week:</a:t>
            </a:r>
          </a:p>
          <a:p>
            <a:r>
              <a:rPr lang="en-GB" dirty="0"/>
              <a:t>Software Development Life Cycle &amp; Methodologies</a:t>
            </a:r>
          </a:p>
          <a:p>
            <a:r>
              <a:rPr lang="en-GB" dirty="0"/>
              <a:t>Data Management</a:t>
            </a:r>
          </a:p>
          <a:p>
            <a:r>
              <a:rPr lang="en-GB" dirty="0"/>
              <a:t>Problem Solving</a:t>
            </a:r>
          </a:p>
          <a:p>
            <a:r>
              <a:rPr lang="en-GB" dirty="0"/>
              <a:t>Virtual Environments &amp; Dependency Managers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8C1E4-9ABE-F5E4-8938-57613D28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Topics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401B3B9-252B-A7C7-D646-FAB8B3C98BFB}"/>
              </a:ext>
            </a:extLst>
          </p:cNvPr>
          <p:cNvSpPr txBox="1">
            <a:spLocks/>
          </p:cNvSpPr>
          <p:nvPr/>
        </p:nvSpPr>
        <p:spPr>
          <a:xfrm>
            <a:off x="5241364" y="1274652"/>
            <a:ext cx="3278572" cy="1395662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455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55" u="sng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Version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Readable Code &amp;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55" kern="1200" dirty="0">
                <a:solidFill>
                  <a:srgbClr val="003C3B"/>
                </a:solidFill>
                <a:latin typeface="Outfit" pitchFamily="2" charset="0"/>
                <a:cs typeface="+mn-cs"/>
              </a:rPr>
              <a:t>Collaboration &amp; Reproducibility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B9F636-54CE-9E0F-FACB-DF3261AEC7DE}"/>
              </a:ext>
            </a:extLst>
          </p:cNvPr>
          <p:cNvSpPr/>
          <p:nvPr/>
        </p:nvSpPr>
        <p:spPr>
          <a:xfrm>
            <a:off x="305294" y="1274652"/>
            <a:ext cx="1281459" cy="291930"/>
          </a:xfrm>
          <a:prstGeom prst="ellipse">
            <a:avLst/>
          </a:prstGeom>
          <a:noFill/>
          <a:ln w="19050">
            <a:solidFill>
              <a:srgbClr val="00C8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Line arrow: Clockwise curve with solid fill">
            <a:extLst>
              <a:ext uri="{FF2B5EF4-FFF2-40B4-BE49-F238E27FC236}">
                <a16:creationId xmlns:a16="http://schemas.microsoft.com/office/drawing/2014/main" id="{5952EF18-84BA-BD47-56CF-B68C455E08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787626">
            <a:off x="1494864" y="1005627"/>
            <a:ext cx="468829" cy="468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AB5BB2-ED78-5F60-4EE0-2C3D9BF8CC7D}"/>
              </a:ext>
            </a:extLst>
          </p:cNvPr>
          <p:cNvSpPr txBox="1"/>
          <p:nvPr/>
        </p:nvSpPr>
        <p:spPr>
          <a:xfrm>
            <a:off x="1871804" y="1116532"/>
            <a:ext cx="1429449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55" kern="1200" dirty="0">
                <a:solidFill>
                  <a:srgbClr val="00C896"/>
                </a:solidFill>
                <a:latin typeface="Outfit" pitchFamily="2" charset="0"/>
                <a:cs typeface="+mn-cs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8545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98D9DD-3607-9761-1476-864AEA42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6807" y="868017"/>
            <a:ext cx="3724214" cy="25134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3F6AEA-5A5C-2D43-F589-F86ADDE01A36}"/>
              </a:ext>
            </a:extLst>
          </p:cNvPr>
          <p:cNvCxnSpPr>
            <a:cxnSpLocks/>
          </p:cNvCxnSpPr>
          <p:nvPr/>
        </p:nvCxnSpPr>
        <p:spPr>
          <a:xfrm>
            <a:off x="4683215" y="791072"/>
            <a:ext cx="0" cy="3114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7E3640-4CF9-7846-FBBE-AFFBF857CFB0}"/>
              </a:ext>
            </a:extLst>
          </p:cNvPr>
          <p:cNvSpPr txBox="1"/>
          <p:nvPr/>
        </p:nvSpPr>
        <p:spPr>
          <a:xfrm>
            <a:off x="4920604" y="3381513"/>
            <a:ext cx="389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This image was created by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http://doi.org/10.5281/zenodo.3695300</a:t>
            </a:r>
            <a:endParaRPr lang="en-GB" sz="800" dirty="0">
              <a:solidFill>
                <a:srgbClr val="003C3B"/>
              </a:solidFill>
              <a:latin typeface="Outfit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5C59A5-2824-DFD3-221D-30367A56598F}"/>
              </a:ext>
            </a:extLst>
          </p:cNvPr>
          <p:cNvSpPr txBox="1">
            <a:spLocks/>
          </p:cNvSpPr>
          <p:nvPr/>
        </p:nvSpPr>
        <p:spPr>
          <a:xfrm>
            <a:off x="866237" y="1881809"/>
            <a:ext cx="3174609" cy="12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5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2" b="0" i="0" kern="1200">
                <a:solidFill>
                  <a:srgbClr val="003C3B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Episode 1: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401722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7759581" cy="1227811"/>
          </a:xfrm>
        </p:spPr>
        <p:txBody>
          <a:bodyPr/>
          <a:lstStyle/>
          <a:p>
            <a:r>
              <a:rPr lang="en-GB" dirty="0"/>
              <a:t>Version control is the process by which we record and manage the history of files.</a:t>
            </a:r>
          </a:p>
          <a:p>
            <a:r>
              <a:rPr lang="en-GB" dirty="0"/>
              <a:t>A </a:t>
            </a:r>
            <a:r>
              <a:rPr lang="en-GB" dirty="0">
                <a:solidFill>
                  <a:srgbClr val="00C896"/>
                </a:solidFill>
              </a:rPr>
              <a:t>version control system</a:t>
            </a:r>
            <a:r>
              <a:rPr lang="en-GB" dirty="0"/>
              <a:t>, such as </a:t>
            </a:r>
            <a:r>
              <a:rPr lang="en-GB" dirty="0">
                <a:solidFill>
                  <a:srgbClr val="00C896"/>
                </a:solidFill>
              </a:rPr>
              <a:t>Git</a:t>
            </a:r>
            <a:r>
              <a:rPr lang="en-GB" dirty="0"/>
              <a:t>, can be used to capture and keep track of changes.</a:t>
            </a:r>
          </a:p>
          <a:p>
            <a:r>
              <a:rPr lang="en-GB" dirty="0"/>
              <a:t>It enables us to view the evolution of our files and revert back to previous versions.</a:t>
            </a:r>
          </a:p>
          <a:p>
            <a:r>
              <a:rPr lang="en-GB" dirty="0"/>
              <a:t>Git is often used in conjunction with </a:t>
            </a:r>
            <a:r>
              <a:rPr lang="en-GB" dirty="0">
                <a:solidFill>
                  <a:srgbClr val="00C896"/>
                </a:solidFill>
              </a:rPr>
              <a:t>GitHub</a:t>
            </a:r>
            <a:r>
              <a:rPr lang="en-GB" dirty="0"/>
              <a:t>, a web platform that facilitates collaboration.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 Control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E8CB7CF8-310B-7493-7036-CB059E334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20" y="2782473"/>
            <a:ext cx="534521" cy="534521"/>
          </a:xfrm>
          <a:prstGeom prst="rect">
            <a:avLst/>
          </a:prstGeom>
        </p:spPr>
      </p:pic>
      <p:pic>
        <p:nvPicPr>
          <p:cNvPr id="8" name="Picture 7" descr="A picture containing cat, mammal, silhouette&#10;&#10;Description automatically generated">
            <a:extLst>
              <a:ext uri="{FF2B5EF4-FFF2-40B4-BE49-F238E27FC236}">
                <a16:creationId xmlns:a16="http://schemas.microsoft.com/office/drawing/2014/main" id="{C6A204FA-B379-D5B7-13E8-DC75F7111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39" y="2782473"/>
            <a:ext cx="534521" cy="534521"/>
          </a:xfrm>
          <a:prstGeom prst="rect">
            <a:avLst/>
          </a:prstGeom>
        </p:spPr>
      </p:pic>
      <p:pic>
        <p:nvPicPr>
          <p:cNvPr id="9" name="Graphic 8" descr="Line arrow: Clockwise curve with solid fill">
            <a:extLst>
              <a:ext uri="{FF2B5EF4-FFF2-40B4-BE49-F238E27FC236}">
                <a16:creationId xmlns:a16="http://schemas.microsoft.com/office/drawing/2014/main" id="{BBE50714-A378-E221-6A0E-4FF2FF5F05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95232">
            <a:off x="3227656" y="2661106"/>
            <a:ext cx="415216" cy="415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BF8EED-BA8F-B313-94F6-A72538EB9252}"/>
              </a:ext>
            </a:extLst>
          </p:cNvPr>
          <p:cNvSpPr txBox="1"/>
          <p:nvPr/>
        </p:nvSpPr>
        <p:spPr>
          <a:xfrm>
            <a:off x="2837330" y="2913733"/>
            <a:ext cx="477660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55" kern="1200" dirty="0">
                <a:solidFill>
                  <a:srgbClr val="00C896"/>
                </a:solidFill>
                <a:latin typeface="Outfit" pitchFamily="2" charset="0"/>
                <a:cs typeface="+mn-cs"/>
              </a:rPr>
              <a:t>Git</a:t>
            </a:r>
          </a:p>
        </p:txBody>
      </p:sp>
      <p:pic>
        <p:nvPicPr>
          <p:cNvPr id="11" name="Graphic 10" descr="Line arrow: Clockwise curve with solid fill">
            <a:extLst>
              <a:ext uri="{FF2B5EF4-FFF2-40B4-BE49-F238E27FC236}">
                <a16:creationId xmlns:a16="http://schemas.microsoft.com/office/drawing/2014/main" id="{FF8D0121-6C61-9CC5-A84A-8207CEF166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936263">
            <a:off x="4836940" y="3106964"/>
            <a:ext cx="415216" cy="415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AE7C56-DF2E-4225-4130-59000A2C8C39}"/>
              </a:ext>
            </a:extLst>
          </p:cNvPr>
          <p:cNvSpPr txBox="1"/>
          <p:nvPr/>
        </p:nvSpPr>
        <p:spPr>
          <a:xfrm>
            <a:off x="5187099" y="3058405"/>
            <a:ext cx="810290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55" kern="1200" dirty="0">
                <a:solidFill>
                  <a:srgbClr val="00C896"/>
                </a:solidFill>
                <a:latin typeface="Outfit" pitchFamily="2" charset="0"/>
                <a:cs typeface="+mn-cs"/>
              </a:rPr>
              <a:t>GitHub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48F4BF-C6DA-D903-D516-6721CCE2243F}"/>
              </a:ext>
            </a:extLst>
          </p:cNvPr>
          <p:cNvSpPr txBox="1"/>
          <p:nvPr/>
        </p:nvSpPr>
        <p:spPr>
          <a:xfrm>
            <a:off x="2581202" y="4467875"/>
            <a:ext cx="35697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Outfit" pitchFamily="2" charset="0"/>
              </a:rPr>
              <a:t>* Git Logo by Jason Long is licensed under the </a:t>
            </a:r>
            <a:r>
              <a:rPr lang="en-GB" sz="600" dirty="0">
                <a:solidFill>
                  <a:schemeClr val="bg1">
                    <a:lumMod val="65000"/>
                  </a:schemeClr>
                </a:solidFill>
                <a:latin typeface="Outfit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3.0 Unported License</a:t>
            </a:r>
            <a:endParaRPr lang="en-GB" sz="600" dirty="0">
              <a:solidFill>
                <a:schemeClr val="bg1">
                  <a:lumMod val="65000"/>
                </a:schemeClr>
              </a:solidFill>
              <a:latin typeface="Outfi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6CB80-6B17-A803-0240-0A3063A38FC1}"/>
              </a:ext>
            </a:extLst>
          </p:cNvPr>
          <p:cNvSpPr txBox="1"/>
          <p:nvPr/>
        </p:nvSpPr>
        <p:spPr>
          <a:xfrm>
            <a:off x="3627211" y="3175847"/>
            <a:ext cx="2478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Outfit" pitchFamily="2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1306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676AE-DD69-B013-4932-BA2AAFE1E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7" y="1274651"/>
            <a:ext cx="6653400" cy="1629914"/>
          </a:xfrm>
          <a:ln w="22225">
            <a:solidFill>
              <a:srgbClr val="00C89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Using Git and GitHub, we can:</a:t>
            </a:r>
          </a:p>
          <a:p>
            <a:r>
              <a:rPr lang="en-GB" dirty="0"/>
              <a:t>revert back to a previous version of a file (or files) at any time.</a:t>
            </a:r>
          </a:p>
          <a:p>
            <a:r>
              <a:rPr lang="en-GB" dirty="0"/>
              <a:t>easily share our code, and collaborate on it, with others.</a:t>
            </a:r>
          </a:p>
          <a:p>
            <a:r>
              <a:rPr lang="en-GB" dirty="0"/>
              <a:t>reduce the effort required to keep a good, orderly record </a:t>
            </a:r>
            <a:r>
              <a:rPr lang="en-GB"/>
              <a:t>of development </a:t>
            </a:r>
            <a:r>
              <a:rPr lang="en-GB" dirty="0"/>
              <a:t>and combine our work with others’.</a:t>
            </a:r>
          </a:p>
          <a:p>
            <a:r>
              <a:rPr lang="en-GB" dirty="0"/>
              <a:t>utilise project management tools (via GitHub).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74A90-D600-8436-D261-56E7A0AD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Version Control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1E95D-9D57-6209-2AB5-E6DE29BC69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pic>
        <p:nvPicPr>
          <p:cNvPr id="7" name="Graphic 6" descr="Badge Tick with solid fill">
            <a:extLst>
              <a:ext uri="{FF2B5EF4-FFF2-40B4-BE49-F238E27FC236}">
                <a16:creationId xmlns:a16="http://schemas.microsoft.com/office/drawing/2014/main" id="{62E60DF1-EE87-038F-EFB4-D2B7823EC8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2068" y="2414257"/>
            <a:ext cx="1075148" cy="10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4A369-23E0-996F-CF61-CAF2A3BDE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b="35224"/>
          <a:stretch/>
        </p:blipFill>
        <p:spPr>
          <a:xfrm>
            <a:off x="6800613" y="4386427"/>
            <a:ext cx="2000759" cy="36933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3F6AEA-5A5C-2D43-F589-F86ADDE01A36}"/>
              </a:ext>
            </a:extLst>
          </p:cNvPr>
          <p:cNvCxnSpPr>
            <a:cxnSpLocks/>
          </p:cNvCxnSpPr>
          <p:nvPr/>
        </p:nvCxnSpPr>
        <p:spPr>
          <a:xfrm>
            <a:off x="4683215" y="791072"/>
            <a:ext cx="0" cy="3114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E5C59A5-2824-DFD3-221D-30367A56598F}"/>
              </a:ext>
            </a:extLst>
          </p:cNvPr>
          <p:cNvSpPr txBox="1">
            <a:spLocks/>
          </p:cNvSpPr>
          <p:nvPr/>
        </p:nvSpPr>
        <p:spPr>
          <a:xfrm>
            <a:off x="866237" y="1881809"/>
            <a:ext cx="3174609" cy="1274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586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2" b="0" i="0" kern="1200">
                <a:solidFill>
                  <a:srgbClr val="003C3B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Version Control Demo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A25027-E0FB-9F7B-130D-22F2E3D61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317" y="971163"/>
            <a:ext cx="3145194" cy="2386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651C0B-3C72-345B-55E7-7BAFE1661D6F}"/>
              </a:ext>
            </a:extLst>
          </p:cNvPr>
          <p:cNvSpPr txBox="1"/>
          <p:nvPr/>
        </p:nvSpPr>
        <p:spPr>
          <a:xfrm>
            <a:off x="4920604" y="3421269"/>
            <a:ext cx="389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This image was created by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Scriberia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</a:rPr>
              <a:t> for The Turing Way community and is used under CC-BY licence. </a:t>
            </a:r>
            <a:r>
              <a:rPr lang="en-GB" sz="800" dirty="0">
                <a:solidFill>
                  <a:srgbClr val="003C3B"/>
                </a:solidFill>
                <a:latin typeface="Outfit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http://doi.org/10.5281/zenodo.7587336</a:t>
            </a:r>
            <a:endParaRPr lang="en-GB" sz="800" dirty="0">
              <a:solidFill>
                <a:srgbClr val="003C3B"/>
              </a:solidFill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7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E-Working-Practices" id="{CE139D46-1408-FE4C-87CE-29C38B368CB3}" vid="{BFB90AD4-6D6D-4E47-97F8-555D664A86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663468-e8d2-4ef7-ade9-4c7d42a8bac5" xsi:nil="true"/>
    <lcf76f155ced4ddcb4097134ff3c332f xmlns="d9534a32-9889-46db-839b-41c86e344ba1">
      <Terms xmlns="http://schemas.microsoft.com/office/infopath/2007/PartnerControls"/>
    </lcf76f155ced4ddcb4097134ff3c332f>
    <Contact_x0020_made_x003f_ xmlns="d9534a32-9889-46db-839b-41c86e344ba1" xsi:nil="true"/>
    <Stage xmlns="d9534a32-9889-46db-839b-41c86e344ba1" xsi:nil="true"/>
    <TimDodwell xmlns="d9534a32-9889-46db-839b-41c86e344ba1">
      <UserInfo>
        <DisplayName/>
        <AccountId xsi:nil="true"/>
        <AccountType/>
      </UserInfo>
    </TimDodwell>
    <Latest_x0020_start_x0020_date xmlns="d9534a32-9889-46db-839b-41c86e344ba1" xsi:nil="true"/>
    <Software xmlns="d9534a32-9889-46db-839b-41c86e344ba1">
      <Url xsi:nil="true"/>
      <Description xsi:nil="true"/>
    </Software>
    <Engineer xmlns="d9534a32-9889-46db-839b-41c86e344ba1">
      <UserInfo>
        <DisplayName/>
        <AccountId xsi:nil="true"/>
        <AccountType/>
      </UserInfo>
    </Engine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FB1D79D05FD54FA68CE1C0D1E9DEF4" ma:contentTypeVersion="23" ma:contentTypeDescription="Create a new document." ma:contentTypeScope="" ma:versionID="9c73f1e903f2dac42e37b889219b1935">
  <xsd:schema xmlns:xsd="http://www.w3.org/2001/XMLSchema" xmlns:xs="http://www.w3.org/2001/XMLSchema" xmlns:p="http://schemas.microsoft.com/office/2006/metadata/properties" xmlns:ns2="d9534a32-9889-46db-839b-41c86e344ba1" xmlns:ns3="61663468-e8d2-4ef7-ade9-4c7d42a8bac5" targetNamespace="http://schemas.microsoft.com/office/2006/metadata/properties" ma:root="true" ma:fieldsID="a3ffb302b35eedf4a7cbe7ae9c405a64" ns2:_="" ns3:_="">
    <xsd:import namespace="d9534a32-9889-46db-839b-41c86e344ba1"/>
    <xsd:import namespace="61663468-e8d2-4ef7-ade9-4c7d42a8b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TimDodwell" minOccurs="0"/>
                <xsd:element ref="ns2:Engineer" minOccurs="0"/>
                <xsd:element ref="ns2:Software" minOccurs="0"/>
                <xsd:element ref="ns2:Stage" minOccurs="0"/>
                <xsd:element ref="ns2:Latest_x0020_start_x0020_date" minOccurs="0"/>
                <xsd:element ref="ns2:Contact_x0020_made_x003f_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34a32-9889-46db-839b-41c86e344b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imDodwell" ma:index="12" nillable="true" ma:displayName="Researcher" ma:description="Researcher resposible for this project" ma:format="Dropdown" ma:list="UserInfo" ma:SharePointGroup="0" ma:internalName="TimDodwel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gineer" ma:index="13" nillable="true" ma:displayName="Engineer" ma:description="Lead Research Software Engineer" ma:format="Dropdown" ma:list="UserInfo" ma:SharePointGroup="0" ma:internalName="Engine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ftware" ma:index="14" nillable="true" ma:displayName="Software" ma:description="Link to the primary repository / website where this software is stored." ma:format="Hyperlink" ma:internalName="Softwa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ge" ma:index="15" nillable="true" ma:displayName="Stage" ma:format="Dropdown" ma:internalName="Stage">
      <xsd:simpleType>
        <xsd:restriction base="dms:Choice">
          <xsd:enumeration value="Request"/>
          <xsd:enumeration value="Planning"/>
          <xsd:enumeration value="Active"/>
          <xsd:enumeration value="Legacy"/>
        </xsd:restriction>
      </xsd:simpleType>
    </xsd:element>
    <xsd:element name="Latest_x0020_start_x0020_date" ma:index="16" nillable="true" ma:displayName="Latest start date" ma:format="DateOnly" ma:internalName="Latest_x0020_start_x0020_date">
      <xsd:simpleType>
        <xsd:restriction base="dms:DateTime"/>
      </xsd:simpleType>
    </xsd:element>
    <xsd:element name="Contact_x0020_made_x003f_" ma:index="17" nillable="true" ma:displayName="Contact made?" ma:internalName="Contact_x0020_made_x003f_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63468-e8d2-4ef7-ade9-4c7d42a8bac5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25c9ce4-a767-4611-8ded-970beccc304f}" ma:internalName="TaxCatchAll" ma:showField="CatchAllData" ma:web="61663468-e8d2-4ef7-ade9-4c7d42a8b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9CA35-1137-4CBC-A719-3D7C0CE685E2}">
  <ds:schemaRefs>
    <ds:schemaRef ds:uri="http://purl.org/dc/elements/1.1/"/>
    <ds:schemaRef ds:uri="http://schemas.microsoft.com/office/2006/documentManagement/types"/>
    <ds:schemaRef ds:uri="http://www.w3.org/XML/1998/namespace"/>
    <ds:schemaRef ds:uri="997cdd1e-e429-4b09-99d2-d895aefd500f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3ce718d-f813-4adc-8824-5d044fc7674a"/>
    <ds:schemaRef ds:uri="61663468-e8d2-4ef7-ade9-4c7d42a8bac5"/>
    <ds:schemaRef ds:uri="d9534a32-9889-46db-839b-41c86e344ba1"/>
  </ds:schemaRefs>
</ds:datastoreItem>
</file>

<file path=customXml/itemProps3.xml><?xml version="1.0" encoding="utf-8"?>
<ds:datastoreItem xmlns:ds="http://schemas.openxmlformats.org/officeDocument/2006/customXml" ds:itemID="{F6A6FCA1-573E-4343-8F45-C9E474082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534a32-9889-46db-839b-41c86e344ba1"/>
    <ds:schemaRef ds:uri="61663468-e8d2-4ef7-ade9-4c7d42a8b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3802</TotalTime>
  <Words>7532</Words>
  <Application>Microsoft Macintosh PowerPoint</Application>
  <PresentationFormat>On-screen Show (16:9)</PresentationFormat>
  <Paragraphs>696</Paragraphs>
  <Slides>43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Outfit</vt:lpstr>
      <vt:lpstr>Courier New</vt:lpstr>
      <vt:lpstr>Custom Design</vt:lpstr>
      <vt:lpstr>Software Development Best Practice  Coding for Reproducible Research</vt:lpstr>
      <vt:lpstr>PowerPoint Presentation</vt:lpstr>
      <vt:lpstr>Course Objectives</vt:lpstr>
      <vt:lpstr>Session Topics</vt:lpstr>
      <vt:lpstr>Session Topics</vt:lpstr>
      <vt:lpstr>PowerPoint Presentation</vt:lpstr>
      <vt:lpstr>Version Control</vt:lpstr>
      <vt:lpstr>Version Control</vt:lpstr>
      <vt:lpstr>PowerPoint Presentation</vt:lpstr>
      <vt:lpstr>Version Control - Demo</vt:lpstr>
      <vt:lpstr>PowerPoint Presentation</vt:lpstr>
      <vt:lpstr>Activity: Exercise (10 minutes)</vt:lpstr>
      <vt:lpstr>Activity: Exercise (Solution)</vt:lpstr>
      <vt:lpstr>Activity: Exercise (Solution)</vt:lpstr>
      <vt:lpstr>Activity: Exercise (Solution)</vt:lpstr>
      <vt:lpstr>Activity: Exercise (Solution)</vt:lpstr>
      <vt:lpstr>Activity: Exercise (Solution)</vt:lpstr>
      <vt:lpstr>Readable Code</vt:lpstr>
      <vt:lpstr>Readable Code – Improving Readability</vt:lpstr>
      <vt:lpstr>Readable Code – Improving Readability</vt:lpstr>
      <vt:lpstr>Readable Code – Improving Readability</vt:lpstr>
      <vt:lpstr>Documentation</vt:lpstr>
      <vt:lpstr>Documentation</vt:lpstr>
      <vt:lpstr>Documentation</vt:lpstr>
      <vt:lpstr>Documentation</vt:lpstr>
      <vt:lpstr>Documentation</vt:lpstr>
      <vt:lpstr>Documentation</vt:lpstr>
      <vt:lpstr>PowerPoint Presentation</vt:lpstr>
      <vt:lpstr>Testing</vt:lpstr>
      <vt:lpstr>Testing – Unit Testing</vt:lpstr>
      <vt:lpstr>Testing – Integration Testing</vt:lpstr>
      <vt:lpstr>Activity: Discussion (10 minutes)</vt:lpstr>
      <vt:lpstr>PowerPoint Presentation</vt:lpstr>
      <vt:lpstr>Collaboration – Case Study</vt:lpstr>
      <vt:lpstr>Collaboration – Case Study</vt:lpstr>
      <vt:lpstr>Collaboration – Case Study</vt:lpstr>
      <vt:lpstr>Collaboration – Case Study</vt:lpstr>
      <vt:lpstr>Collaboration – Case Study</vt:lpstr>
      <vt:lpstr>Reproducibility</vt:lpstr>
      <vt:lpstr>Reproducibility</vt:lpstr>
      <vt:lpstr>Reproducibility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Software Development for Research</dc:title>
  <dc:creator>Guest, Fliss</dc:creator>
  <cp:lastModifiedBy>Berrisford, Liam</cp:lastModifiedBy>
  <cp:revision>112</cp:revision>
  <dcterms:created xsi:type="dcterms:W3CDTF">2023-06-06T19:06:07Z</dcterms:created>
  <dcterms:modified xsi:type="dcterms:W3CDTF">2026-03-16T15:05:59Z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0x010100C0FB1D79D05FD54FA68CE1C0D1E9DEF4</vt:lpwstr>
  </property>
  <property fmtid="{D5CDD505-2E9C-101B-9397-08002B2CF9AE}" pid="7" name="MediaServiceImageTags">
    <vt:lpwstr/>
  </property>
</Properties>
</file>