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73" r:id="rId2"/>
    <p:sldId id="257" r:id="rId3"/>
    <p:sldId id="260" r:id="rId4"/>
    <p:sldId id="261" r:id="rId5"/>
    <p:sldId id="262" r:id="rId6"/>
    <p:sldId id="263" r:id="rId7"/>
    <p:sldId id="264" r:id="rId8"/>
    <p:sldId id="265" r:id="rId9"/>
    <p:sldId id="266" r:id="rId10"/>
    <p:sldId id="267" r:id="rId11"/>
    <p:sldId id="308" r:id="rId12"/>
    <p:sldId id="309" r:id="rId13"/>
    <p:sldId id="310" r:id="rId14"/>
    <p:sldId id="311" r:id="rId15"/>
    <p:sldId id="312" r:id="rId16"/>
    <p:sldId id="313" r:id="rId17"/>
    <p:sldId id="314" r:id="rId18"/>
    <p:sldId id="315" r:id="rId19"/>
    <p:sldId id="316" r:id="rId20"/>
    <p:sldId id="317" r:id="rId21"/>
    <p:sldId id="318"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20" r:id="rId41"/>
    <p:sldId id="299" r:id="rId42"/>
    <p:sldId id="298" r:id="rId43"/>
    <p:sldId id="300" r:id="rId44"/>
    <p:sldId id="301" r:id="rId45"/>
    <p:sldId id="302" r:id="rId46"/>
    <p:sldId id="303" r:id="rId47"/>
    <p:sldId id="304" r:id="rId48"/>
    <p:sldId id="305" r:id="rId49"/>
    <p:sldId id="306" r:id="rId50"/>
    <p:sldId id="307" r:id="rId51"/>
    <p:sldId id="321" r:id="rId52"/>
    <p:sldId id="322" r:id="rId53"/>
    <p:sldId id="323" r:id="rId54"/>
    <p:sldId id="324" r:id="rId55"/>
    <p:sldId id="325" r:id="rId56"/>
    <p:sldId id="326" r:id="rId57"/>
    <p:sldId id="327" r:id="rId58"/>
    <p:sldId id="328" r:id="rId59"/>
    <p:sldId id="329" r:id="rId60"/>
    <p:sldId id="330" r:id="rId61"/>
    <p:sldId id="33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47F5B-8A3E-4043-9A49-195B671E6969}" v="1" dt="2025-05-21T15:10:21.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4"/>
    <p:restoredTop sz="66145"/>
  </p:normalViewPr>
  <p:slideViewPr>
    <p:cSldViewPr snapToGrid="0">
      <p:cViewPr varScale="1">
        <p:scale>
          <a:sx n="145" d="100"/>
          <a:sy n="145" d="100"/>
        </p:scale>
        <p:origin x="24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2AEF0-03A7-9648-82D6-05688A556834}" type="datetimeFigureOut">
              <a:rPr lang="en-GB" smtClean="0"/>
              <a:t>29/08/2025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BCDFC-75D8-EB45-A51B-FF9960A06C93}" type="slidenum">
              <a:rPr lang="en-GB" smtClean="0"/>
              <a:t>‹#›</a:t>
            </a:fld>
            <a:endParaRPr lang="en-GB"/>
          </a:p>
        </p:txBody>
      </p:sp>
    </p:spTree>
    <p:extLst>
      <p:ext uri="{BB962C8B-B14F-4D97-AF65-F5344CB8AC3E}">
        <p14:creationId xmlns:p14="http://schemas.microsoft.com/office/powerpoint/2010/main" val="400635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i="0" dirty="0">
                <a:effectLst/>
                <a:latin typeface="Source Sans Pro" panose="020B0503030403020204" pitchFamily="34" charset="0"/>
              </a:rPr>
              <a:t>Why bother with this content?</a:t>
            </a:r>
          </a:p>
          <a:p>
            <a:pPr marL="0" indent="0">
              <a:buNone/>
            </a:pPr>
            <a:endParaRPr lang="en-GB" b="0" i="0" dirty="0">
              <a:effectLst/>
              <a:latin typeface="Source Sans Pro" panose="020B0503030403020204" pitchFamily="34" charset="0"/>
            </a:endParaRPr>
          </a:p>
          <a:p>
            <a:pPr marL="0" indent="0">
              <a:buNone/>
            </a:pPr>
            <a:r>
              <a:rPr lang="en-GB" b="0" i="0" dirty="0">
                <a:effectLst/>
                <a:latin typeface="Source Sans Pro" panose="020B0503030403020204" pitchFamily="34" charset="0"/>
              </a:rPr>
              <a:t>We are going to step back from programming and consider how we go about designing a programming solution.</a:t>
            </a:r>
          </a:p>
          <a:p>
            <a:pPr marL="0" indent="0">
              <a:buNone/>
            </a:pPr>
            <a:endParaRPr lang="en-GB" dirty="0">
              <a:latin typeface="Source Sans Pro" panose="020B0503030403020204" pitchFamily="34" charset="0"/>
            </a:endParaRPr>
          </a:p>
          <a:p>
            <a:pPr marL="0" indent="0">
              <a:buNone/>
            </a:pPr>
            <a:r>
              <a:rPr lang="en-GB" b="0" i="0" dirty="0">
                <a:effectLst/>
                <a:latin typeface="Source Sans Pro" panose="020B0503030403020204" pitchFamily="34" charset="0"/>
              </a:rPr>
              <a:t>What we will cover is agnostic of any specific programming language and is a transferable set of skills that will help you develop as a programmer.</a:t>
            </a:r>
            <a:endParaRPr lang="en-US" dirty="0"/>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2</a:t>
            </a:fld>
            <a:endParaRPr lang="en-GB"/>
          </a:p>
        </p:txBody>
      </p:sp>
    </p:spTree>
    <p:extLst>
      <p:ext uri="{BB962C8B-B14F-4D97-AF65-F5344CB8AC3E}">
        <p14:creationId xmlns:p14="http://schemas.microsoft.com/office/powerpoint/2010/main" val="253284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program is a sequence of instructions that tells the computer </a:t>
            </a:r>
            <a:r>
              <a:rPr lang="en-US" sz="1200" b="0" i="0" u="none" strike="noStrike" kern="1200" dirty="0" err="1">
                <a:solidFill>
                  <a:schemeClr val="tx1"/>
                </a:solidFill>
                <a:effectLst/>
                <a:latin typeface="+mn-lt"/>
                <a:ea typeface="+mn-ea"/>
                <a:cs typeface="+mn-cs"/>
              </a:rPr>
              <a:t>todo</a:t>
            </a:r>
            <a:r>
              <a:rPr lang="en-US" sz="1200" b="0" i="0" u="none" strike="noStrike" kern="1200" dirty="0">
                <a:solidFill>
                  <a:schemeClr val="tx1"/>
                </a:solidFill>
                <a:effectLst/>
                <a:latin typeface="+mn-lt"/>
                <a:ea typeface="+mn-ea"/>
                <a:cs typeface="+mn-cs"/>
              </a:rPr>
              <a:t> something.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An algorithm is a sequence of steps that solve a specific problem </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They differ from each other in that an algorithm will solve the </a:t>
            </a:r>
            <a:r>
              <a:rPr lang="en-US" sz="1200" b="0" i="0" u="none" strike="noStrike" kern="1200" dirty="0" err="1">
                <a:solidFill>
                  <a:schemeClr val="tx1"/>
                </a:solidFill>
                <a:effectLst/>
                <a:latin typeface="+mn-lt"/>
                <a:ea typeface="+mn-ea"/>
                <a:cs typeface="+mn-cs"/>
              </a:rPr>
              <a:t>problem,while</a:t>
            </a:r>
            <a:r>
              <a:rPr lang="en-US" sz="1200" b="0" i="0" u="none" strike="noStrike" kern="1200" dirty="0">
                <a:solidFill>
                  <a:schemeClr val="tx1"/>
                </a:solidFill>
                <a:effectLst/>
                <a:latin typeface="+mn-lt"/>
                <a:ea typeface="+mn-ea"/>
                <a:cs typeface="+mn-cs"/>
              </a:rPr>
              <a:t> a program implements an algorithm in a form that a computer </a:t>
            </a:r>
            <a:r>
              <a:rPr lang="en-US" sz="1200" b="0" i="0" u="none" strike="noStrike" kern="1200" dirty="0" err="1">
                <a:solidFill>
                  <a:schemeClr val="tx1"/>
                </a:solidFill>
                <a:effectLst/>
                <a:latin typeface="+mn-lt"/>
                <a:ea typeface="+mn-ea"/>
                <a:cs typeface="+mn-cs"/>
              </a:rPr>
              <a:t>canexecute</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All computer programs are based on algorithms </a:t>
            </a:r>
            <a:r>
              <a:rPr lang="en-US"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14</a:t>
            </a:fld>
            <a:endParaRPr lang="en-GB"/>
          </a:p>
        </p:txBody>
      </p:sp>
    </p:spTree>
    <p:extLst>
      <p:ext uri="{BB962C8B-B14F-4D97-AF65-F5344CB8AC3E}">
        <p14:creationId xmlns:p14="http://schemas.microsoft.com/office/powerpoint/2010/main" val="221707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 Although algorithms are generally thought of as </a:t>
            </a:r>
            <a:r>
              <a:rPr lang="en-US" sz="1200" b="0" i="0" u="none" strike="noStrike" kern="1200" dirty="0" err="1">
                <a:solidFill>
                  <a:schemeClr val="tx1"/>
                </a:solidFill>
                <a:effectLst/>
                <a:latin typeface="+mn-lt"/>
                <a:ea typeface="+mn-ea"/>
                <a:cs typeface="+mn-cs"/>
              </a:rPr>
              <a:t>complicatedthings</a:t>
            </a:r>
            <a:r>
              <a:rPr lang="en-US" sz="1200" b="0" i="0" u="none" strike="noStrike" kern="1200" dirty="0">
                <a:solidFill>
                  <a:schemeClr val="tx1"/>
                </a:solidFill>
                <a:effectLst/>
                <a:latin typeface="+mn-lt"/>
                <a:ea typeface="+mn-ea"/>
                <a:cs typeface="+mn-cs"/>
              </a:rPr>
              <a:t> used by programmers,</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People use them everyday to complete tasks</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Ranging from incredibly simple to incredibly complex</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B3DBCDFC-75D8-EB45-A51B-FF9960A06C93}" type="slidenum">
              <a:rPr lang="en-GB" smtClean="0"/>
              <a:t>15</a:t>
            </a:fld>
            <a:endParaRPr lang="en-GB"/>
          </a:p>
        </p:txBody>
      </p:sp>
    </p:spTree>
    <p:extLst>
      <p:ext uri="{BB962C8B-B14F-4D97-AF65-F5344CB8AC3E}">
        <p14:creationId xmlns:p14="http://schemas.microsoft.com/office/powerpoint/2010/main" val="384500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B8B7-CD52-65F7-8566-CD52D3380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68DAF-D360-F93E-FA31-F7B135DE2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434DF-C5ED-A99A-552D-46556DCC5B13}"/>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 Examples: </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A recipe is an algorithm designed to assemble certain elements into </a:t>
            </a:r>
            <a:r>
              <a:rPr lang="en-US" sz="1200" b="0" i="0" u="none" strike="noStrike" kern="1200" dirty="0" err="1">
                <a:solidFill>
                  <a:schemeClr val="tx1"/>
                </a:solidFill>
                <a:effectLst/>
                <a:latin typeface="+mn-lt"/>
                <a:ea typeface="+mn-ea"/>
                <a:cs typeface="+mn-cs"/>
              </a:rPr>
              <a:t>ameal</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Algorithm for meals</a:t>
            </a:r>
          </a:p>
          <a:p>
            <a:pPr lvl="1" rtl="0" fontAlgn="base"/>
            <a:r>
              <a:rPr lang="en-US" sz="1200" b="0" i="0" u="none" strike="noStrike" kern="1200" dirty="0">
                <a:solidFill>
                  <a:schemeClr val="tx1"/>
                </a:solidFill>
                <a:effectLst/>
                <a:latin typeface="+mn-lt"/>
                <a:ea typeface="+mn-ea"/>
                <a:cs typeface="+mn-cs"/>
              </a:rPr>
              <a:t>- Directions to navigate a person from A to B </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How to read a clock</a:t>
            </a:r>
            <a:r>
              <a:rPr lang="en-US" sz="1200" b="0" i="0"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F87E4035-F73F-0D8E-8EE9-94EE7F67B1CE}"/>
              </a:ext>
            </a:extLst>
          </p:cNvPr>
          <p:cNvSpPr>
            <a:spLocks noGrp="1"/>
          </p:cNvSpPr>
          <p:nvPr>
            <p:ph type="sldNum" sz="quarter" idx="5"/>
          </p:nvPr>
        </p:nvSpPr>
        <p:spPr/>
        <p:txBody>
          <a:bodyPr/>
          <a:lstStyle/>
          <a:p>
            <a:fld id="{B3DBCDFC-75D8-EB45-A51B-FF9960A06C93}" type="slidenum">
              <a:rPr lang="en-GB" smtClean="0"/>
              <a:t>16</a:t>
            </a:fld>
            <a:endParaRPr lang="en-GB"/>
          </a:p>
        </p:txBody>
      </p:sp>
    </p:spTree>
    <p:extLst>
      <p:ext uri="{BB962C8B-B14F-4D97-AF65-F5344CB8AC3E}">
        <p14:creationId xmlns:p14="http://schemas.microsoft.com/office/powerpoint/2010/main" val="385211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 Algorithms are essential tools but they are also really powerful</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Apart for the purposes of programming, they have advantages as: </a:t>
            </a:r>
            <a:r>
              <a:rPr lang="en-US" sz="1200" b="0" i="0" kern="1200" dirty="0">
                <a:solidFill>
                  <a:schemeClr val="tx1"/>
                </a:solidFill>
                <a:effectLst/>
                <a:latin typeface="+mn-lt"/>
                <a:ea typeface="+mn-ea"/>
                <a:cs typeface="+mn-cs"/>
              </a:rPr>
              <a:t>​</a:t>
            </a:r>
          </a:p>
          <a:p>
            <a:pPr lvl="1" rtl="0" fontAlgn="base"/>
            <a:r>
              <a:rPr lang="en-GB" sz="1200" b="0" i="0" u="none" strike="noStrike" kern="1200" dirty="0">
                <a:solidFill>
                  <a:schemeClr val="tx1"/>
                </a:solidFill>
                <a:effectLst/>
                <a:latin typeface="+mn-lt"/>
                <a:ea typeface="+mn-ea"/>
                <a:cs typeface="+mn-cs"/>
              </a:rPr>
              <a:t>- Reproducibility - a standardized process ensures the same steps on </a:t>
            </a:r>
            <a:r>
              <a:rPr lang="en-GB" sz="1200" b="0" i="0" u="none" strike="noStrike" kern="1200" dirty="0" err="1">
                <a:solidFill>
                  <a:schemeClr val="tx1"/>
                </a:solidFill>
                <a:effectLst/>
                <a:latin typeface="+mn-lt"/>
                <a:ea typeface="+mn-ea"/>
                <a:cs typeface="+mn-cs"/>
              </a:rPr>
              <a:t>everyexecution</a:t>
            </a:r>
            <a:r>
              <a:rPr lang="en-US" sz="1200" b="0" i="0" kern="1200" dirty="0">
                <a:solidFill>
                  <a:schemeClr val="tx1"/>
                </a:solidFill>
                <a:effectLst/>
                <a:latin typeface="+mn-lt"/>
                <a:ea typeface="+mn-ea"/>
                <a:cs typeface="+mn-cs"/>
              </a:rPr>
              <a:t>​</a:t>
            </a:r>
          </a:p>
          <a:p>
            <a:pPr lvl="1" rtl="0" fontAlgn="base"/>
            <a:r>
              <a:rPr lang="en-GB" sz="1200" b="0" i="0" u="none" strike="noStrike" kern="1200" dirty="0">
                <a:solidFill>
                  <a:schemeClr val="tx1"/>
                </a:solidFill>
                <a:effectLst/>
                <a:latin typeface="+mn-lt"/>
                <a:ea typeface="+mn-ea"/>
                <a:cs typeface="+mn-cs"/>
              </a:rPr>
              <a:t>- Efficiency - identify repetitive processes and optimize, </a:t>
            </a:r>
            <a:r>
              <a:rPr lang="en-GB" sz="1200" b="0" i="0" u="none" strike="noStrike" kern="1200" dirty="0" err="1">
                <a:solidFill>
                  <a:schemeClr val="tx1"/>
                </a:solidFill>
                <a:effectLst/>
                <a:latin typeface="+mn-lt"/>
                <a:ea typeface="+mn-ea"/>
                <a:cs typeface="+mn-cs"/>
              </a:rPr>
              <a:t>removeunnecessary</a:t>
            </a:r>
            <a:r>
              <a:rPr lang="en-GB" sz="1200" b="0" i="0" u="none" strike="noStrike" kern="1200" dirty="0">
                <a:solidFill>
                  <a:schemeClr val="tx1"/>
                </a:solidFill>
                <a:effectLst/>
                <a:latin typeface="+mn-lt"/>
                <a:ea typeface="+mn-ea"/>
                <a:cs typeface="+mn-cs"/>
              </a:rPr>
              <a:t> steps</a:t>
            </a:r>
            <a:r>
              <a:rPr lang="en-US" sz="1200" b="0" i="0" kern="1200" dirty="0">
                <a:solidFill>
                  <a:schemeClr val="tx1"/>
                </a:solidFill>
                <a:effectLst/>
                <a:latin typeface="+mn-lt"/>
                <a:ea typeface="+mn-ea"/>
                <a:cs typeface="+mn-cs"/>
              </a:rPr>
              <a:t>​</a:t>
            </a:r>
          </a:p>
          <a:p>
            <a:pPr lvl="1" rtl="0" fontAlgn="base"/>
            <a:r>
              <a:rPr lang="en-GB" sz="1200" b="0" i="0" u="none" strike="noStrike" kern="1200" dirty="0">
                <a:solidFill>
                  <a:schemeClr val="tx1"/>
                </a:solidFill>
                <a:effectLst/>
                <a:latin typeface="+mn-lt"/>
                <a:ea typeface="+mn-ea"/>
                <a:cs typeface="+mn-cs"/>
              </a:rPr>
              <a:t>- Scalability - a clearly defined process can be extended to run on </a:t>
            </a:r>
            <a:r>
              <a:rPr lang="en-GB" sz="1200" b="0" i="0" u="none" strike="noStrike" kern="1200" dirty="0" err="1">
                <a:solidFill>
                  <a:schemeClr val="tx1"/>
                </a:solidFill>
                <a:effectLst/>
                <a:latin typeface="+mn-lt"/>
                <a:ea typeface="+mn-ea"/>
                <a:cs typeface="+mn-cs"/>
              </a:rPr>
              <a:t>largerdatasets</a:t>
            </a:r>
            <a:r>
              <a:rPr lang="en-US" sz="1200" b="0" i="0" kern="1200" dirty="0">
                <a:solidFill>
                  <a:schemeClr val="tx1"/>
                </a:solidFill>
                <a:effectLst/>
                <a:latin typeface="+mn-lt"/>
                <a:ea typeface="+mn-ea"/>
                <a:cs typeface="+mn-cs"/>
              </a:rPr>
              <a:t>​</a:t>
            </a:r>
          </a:p>
          <a:p>
            <a:pPr lvl="1" rtl="0" fontAlgn="base"/>
            <a:r>
              <a:rPr lang="en-GB" sz="1200" b="0" i="0" u="none" strike="noStrike" kern="1200" dirty="0">
                <a:solidFill>
                  <a:schemeClr val="tx1"/>
                </a:solidFill>
                <a:effectLst/>
                <a:latin typeface="+mn-lt"/>
                <a:ea typeface="+mn-ea"/>
                <a:cs typeface="+mn-cs"/>
              </a:rPr>
              <a:t>- Sharable - efficient way to share a process with others</a:t>
            </a:r>
            <a:r>
              <a:rPr lang="en-US" sz="1200" b="0" i="0" kern="1200" dirty="0">
                <a:solidFill>
                  <a:schemeClr val="tx1"/>
                </a:solidFill>
                <a:effectLst/>
                <a:latin typeface="+mn-lt"/>
                <a:ea typeface="+mn-ea"/>
                <a:cs typeface="+mn-cs"/>
              </a:rPr>
              <a:t>​</a:t>
            </a:r>
          </a:p>
          <a:p>
            <a:pPr lvl="1" rtl="0" fontAlgn="base"/>
            <a:r>
              <a:rPr lang="en-GB" sz="1200" b="0" i="0" u="none" strike="noStrike" kern="1200" dirty="0">
                <a:solidFill>
                  <a:schemeClr val="tx1"/>
                </a:solidFill>
                <a:effectLst/>
                <a:latin typeface="+mn-lt"/>
                <a:ea typeface="+mn-ea"/>
                <a:cs typeface="+mn-cs"/>
              </a:rPr>
              <a:t>- Automation - once a repeatable solution has be defined it can </a:t>
            </a:r>
            <a:r>
              <a:rPr lang="en-GB" sz="1200" b="0" i="0" u="none" strike="noStrike" kern="1200" dirty="0" err="1">
                <a:solidFill>
                  <a:schemeClr val="tx1"/>
                </a:solidFill>
                <a:effectLst/>
                <a:latin typeface="+mn-lt"/>
                <a:ea typeface="+mn-ea"/>
                <a:cs typeface="+mn-cs"/>
              </a:rPr>
              <a:t>beautomated</a:t>
            </a:r>
            <a:r>
              <a:rPr lang="en-US"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17</a:t>
            </a:fld>
            <a:endParaRPr lang="en-GB"/>
          </a:p>
        </p:txBody>
      </p:sp>
    </p:spTree>
    <p:extLst>
      <p:ext uri="{BB962C8B-B14F-4D97-AF65-F5344CB8AC3E}">
        <p14:creationId xmlns:p14="http://schemas.microsoft.com/office/powerpoint/2010/main" val="179255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-Being an efficient programmer is not only about writing code that does something </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-It is about solving problem in a way that is translatable to a computer</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-And sometimes also key to be able to design code that is easily understood </a:t>
            </a:r>
            <a:r>
              <a:rPr lang="en-US" sz="1200" b="0" i="0" u="none" strike="noStrike" kern="1200" dirty="0" err="1">
                <a:solidFill>
                  <a:schemeClr val="tx1"/>
                </a:solidFill>
                <a:effectLst/>
                <a:latin typeface="+mn-lt"/>
                <a:ea typeface="+mn-ea"/>
                <a:cs typeface="+mn-cs"/>
              </a:rPr>
              <a:t>byother</a:t>
            </a:r>
            <a:r>
              <a:rPr lang="en-US" sz="1200" b="0" i="0" u="none" strike="noStrike" kern="1200" dirty="0">
                <a:solidFill>
                  <a:schemeClr val="tx1"/>
                </a:solidFill>
                <a:effectLst/>
                <a:latin typeface="+mn-lt"/>
                <a:ea typeface="+mn-ea"/>
                <a:cs typeface="+mn-cs"/>
              </a:rPr>
              <a:t> programmers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-Commonly, what people think of as a problem with code writing is </a:t>
            </a:r>
            <a:r>
              <a:rPr lang="en-US" sz="1200" b="0" i="0" u="none" strike="noStrike" kern="1200" dirty="0" err="1">
                <a:solidFill>
                  <a:schemeClr val="tx1"/>
                </a:solidFill>
                <a:effectLst/>
                <a:latin typeface="+mn-lt"/>
                <a:ea typeface="+mn-ea"/>
                <a:cs typeface="+mn-cs"/>
              </a:rPr>
              <a:t>infact</a:t>
            </a:r>
            <a:r>
              <a:rPr lang="en-US" sz="1200" b="0" i="0" u="none" strike="noStrike" kern="1200" dirty="0">
                <a:solidFill>
                  <a:schemeClr val="tx1"/>
                </a:solidFill>
                <a:effectLst/>
                <a:latin typeface="+mn-lt"/>
                <a:ea typeface="+mn-ea"/>
                <a:cs typeface="+mn-cs"/>
              </a:rPr>
              <a:t> a problem with the algorithm.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 the real world example before (recipes and directions), we </a:t>
            </a:r>
            <a:r>
              <a:rPr lang="en-US" sz="1200" b="0" i="0" u="none" strike="noStrike" kern="1200" dirty="0" err="1">
                <a:solidFill>
                  <a:schemeClr val="tx1"/>
                </a:solidFill>
                <a:effectLst/>
                <a:latin typeface="+mn-lt"/>
                <a:ea typeface="+mn-ea"/>
                <a:cs typeface="+mn-cs"/>
              </a:rPr>
              <a:t>haveprobably</a:t>
            </a:r>
            <a:r>
              <a:rPr lang="en-US" sz="1200" b="0" i="0" u="none" strike="noStrike" kern="1200" dirty="0">
                <a:solidFill>
                  <a:schemeClr val="tx1"/>
                </a:solidFill>
                <a:effectLst/>
                <a:latin typeface="+mn-lt"/>
                <a:ea typeface="+mn-ea"/>
                <a:cs typeface="+mn-cs"/>
              </a:rPr>
              <a:t> experienced a time when they go wrong.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-These are good examples of how to demonstrate the </a:t>
            </a:r>
            <a:r>
              <a:rPr lang="en-US" sz="1200" b="0" i="0" u="none" strike="noStrike" kern="1200" dirty="0" err="1">
                <a:solidFill>
                  <a:schemeClr val="tx1"/>
                </a:solidFill>
                <a:effectLst/>
                <a:latin typeface="+mn-lt"/>
                <a:ea typeface="+mn-ea"/>
                <a:cs typeface="+mn-cs"/>
              </a:rPr>
              <a:t>distinctionbetween</a:t>
            </a:r>
            <a:r>
              <a:rPr lang="en-US" sz="1200" b="0" i="0" u="none" strike="noStrike" kern="1200" dirty="0">
                <a:solidFill>
                  <a:schemeClr val="tx1"/>
                </a:solidFill>
                <a:effectLst/>
                <a:latin typeface="+mn-lt"/>
                <a:ea typeface="+mn-ea"/>
                <a:cs typeface="+mn-cs"/>
              </a:rPr>
              <a:t> errors in the algorithm compared to errors in how it </a:t>
            </a:r>
            <a:r>
              <a:rPr lang="en-US" sz="1200" b="0" i="0" u="none" strike="noStrike" kern="1200" dirty="0" err="1">
                <a:solidFill>
                  <a:schemeClr val="tx1"/>
                </a:solidFill>
                <a:effectLst/>
                <a:latin typeface="+mn-lt"/>
                <a:ea typeface="+mn-ea"/>
                <a:cs typeface="+mn-cs"/>
              </a:rPr>
              <a:t>istranscribed</a:t>
            </a:r>
            <a:r>
              <a:rPr lang="en-US" sz="1200" b="0" i="0" u="none" strike="noStrike" kern="1200" dirty="0">
                <a:solidFill>
                  <a:schemeClr val="tx1"/>
                </a:solidFill>
                <a:effectLst/>
                <a:latin typeface="+mn-lt"/>
                <a:ea typeface="+mn-ea"/>
                <a:cs typeface="+mn-cs"/>
              </a:rPr>
              <a:t> into instructions.</a:t>
            </a:r>
            <a:r>
              <a:rPr lang="en-US"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18</a:t>
            </a:fld>
            <a:endParaRPr lang="en-GB"/>
          </a:p>
        </p:txBody>
      </p:sp>
    </p:spTree>
    <p:extLst>
      <p:ext uri="{BB962C8B-B14F-4D97-AF65-F5344CB8AC3E}">
        <p14:creationId xmlns:p14="http://schemas.microsoft.com/office/powerpoint/2010/main" val="106925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19</a:t>
            </a:fld>
            <a:endParaRPr lang="en-GB"/>
          </a:p>
        </p:txBody>
      </p:sp>
    </p:spTree>
    <p:extLst>
      <p:ext uri="{BB962C8B-B14F-4D97-AF65-F5344CB8AC3E}">
        <p14:creationId xmlns:p14="http://schemas.microsoft.com/office/powerpoint/2010/main" val="283096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 Typically coding errors are easier to detect and fix, than </a:t>
            </a:r>
            <a:r>
              <a:rPr lang="en-GB" sz="1200" b="0" i="0" u="none" strike="noStrike" kern="1200" dirty="0" err="1">
                <a:solidFill>
                  <a:schemeClr val="tx1"/>
                </a:solidFill>
                <a:effectLst/>
                <a:latin typeface="+mn-lt"/>
                <a:ea typeface="+mn-ea"/>
                <a:cs typeface="+mn-cs"/>
              </a:rPr>
              <a:t>problemswith</a:t>
            </a:r>
            <a:r>
              <a:rPr lang="en-GB" sz="1200" b="0" i="0" u="none" strike="noStrike" kern="1200" dirty="0">
                <a:solidFill>
                  <a:schemeClr val="tx1"/>
                </a:solidFill>
                <a:effectLst/>
                <a:latin typeface="+mn-lt"/>
                <a:ea typeface="+mn-ea"/>
                <a:cs typeface="+mn-cs"/>
              </a:rPr>
              <a:t> the underlying algorithm.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A good text editor with syntax and language highlight can </a:t>
            </a:r>
            <a:r>
              <a:rPr lang="en-GB" sz="1200" b="0" i="0" u="none" strike="noStrike" kern="1200" dirty="0" err="1">
                <a:solidFill>
                  <a:schemeClr val="tx1"/>
                </a:solidFill>
                <a:effectLst/>
                <a:latin typeface="+mn-lt"/>
                <a:ea typeface="+mn-ea"/>
                <a:cs typeface="+mn-cs"/>
              </a:rPr>
              <a:t>preventthese</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To pick up issues with the algorithm, requires more manual </a:t>
            </a:r>
            <a:r>
              <a:rPr lang="en-GB" sz="1200" b="0" i="0" u="none" strike="noStrike" kern="1200" dirty="0" err="1">
                <a:solidFill>
                  <a:schemeClr val="tx1"/>
                </a:solidFill>
                <a:effectLst/>
                <a:latin typeface="+mn-lt"/>
                <a:ea typeface="+mn-ea"/>
                <a:cs typeface="+mn-cs"/>
              </a:rPr>
              <a:t>work,typically</a:t>
            </a:r>
            <a:r>
              <a:rPr lang="en-GB" sz="1200" b="0" i="0" u="none" strike="noStrike" kern="1200" dirty="0">
                <a:solidFill>
                  <a:schemeClr val="tx1"/>
                </a:solidFill>
                <a:effectLst/>
                <a:latin typeface="+mn-lt"/>
                <a:ea typeface="+mn-ea"/>
                <a:cs typeface="+mn-cs"/>
              </a:rPr>
              <a:t> working through the algorithm and compare what </a:t>
            </a:r>
            <a:r>
              <a:rPr lang="en-GB" sz="1200" b="0" i="0" u="none" strike="noStrike" kern="1200" dirty="0" err="1">
                <a:solidFill>
                  <a:schemeClr val="tx1"/>
                </a:solidFill>
                <a:effectLst/>
                <a:latin typeface="+mn-lt"/>
                <a:ea typeface="+mn-ea"/>
                <a:cs typeface="+mn-cs"/>
              </a:rPr>
              <a:t>thecode</a:t>
            </a:r>
            <a:r>
              <a:rPr lang="en-GB" sz="1200" b="0" i="0" u="none" strike="noStrike" kern="1200" dirty="0">
                <a:solidFill>
                  <a:schemeClr val="tx1"/>
                </a:solidFill>
                <a:effectLst/>
                <a:latin typeface="+mn-lt"/>
                <a:ea typeface="+mn-ea"/>
                <a:cs typeface="+mn-cs"/>
              </a:rPr>
              <a:t> is actually doing compared to what you thought it should </a:t>
            </a:r>
            <a:r>
              <a:rPr lang="en-GB" sz="1200" b="0" i="0" u="none" strike="noStrike" kern="1200" dirty="0" err="1">
                <a:solidFill>
                  <a:schemeClr val="tx1"/>
                </a:solidFill>
                <a:effectLst/>
                <a:latin typeface="+mn-lt"/>
                <a:ea typeface="+mn-ea"/>
                <a:cs typeface="+mn-cs"/>
              </a:rPr>
              <a:t>bedoing</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This uses a combination of predicting and evaluation to debug </a:t>
            </a:r>
            <a:r>
              <a:rPr lang="en-GB" sz="1200" b="0" i="0" u="none" strike="noStrike" kern="1200" dirty="0" err="1">
                <a:solidFill>
                  <a:schemeClr val="tx1"/>
                </a:solidFill>
                <a:effectLst/>
                <a:latin typeface="+mn-lt"/>
                <a:ea typeface="+mn-ea"/>
                <a:cs typeface="+mn-cs"/>
              </a:rPr>
              <a:t>yourcode</a:t>
            </a:r>
            <a:r>
              <a:rPr lang="en-GB"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21</a:t>
            </a:fld>
            <a:endParaRPr lang="en-GB"/>
          </a:p>
        </p:txBody>
      </p:sp>
    </p:spTree>
    <p:extLst>
      <p:ext uri="{BB962C8B-B14F-4D97-AF65-F5344CB8AC3E}">
        <p14:creationId xmlns:p14="http://schemas.microsoft.com/office/powerpoint/2010/main" val="3607002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way to represent an algorithm can be through a flowchart.</a:t>
            </a:r>
          </a:p>
          <a:p>
            <a:r>
              <a:rPr lang="en-US" dirty="0"/>
              <a:t>This can be a useful tool for visualizing and designing an algorithm. </a:t>
            </a:r>
          </a:p>
          <a:p>
            <a:r>
              <a:rPr lang="en-US" dirty="0"/>
              <a:t>The flowchart to the right represents instructions for directing someone from Paddington Station to Edgware on the Underground.</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26</a:t>
            </a:fld>
            <a:endParaRPr lang="en-GB"/>
          </a:p>
        </p:txBody>
      </p:sp>
    </p:spTree>
    <p:extLst>
      <p:ext uri="{BB962C8B-B14F-4D97-AF65-F5344CB8AC3E}">
        <p14:creationId xmlns:p14="http://schemas.microsoft.com/office/powerpoint/2010/main" val="4178379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example was quite simple, with sequential steps. </a:t>
            </a:r>
          </a:p>
          <a:p>
            <a:r>
              <a:rPr lang="en-US" dirty="0"/>
              <a:t>You can think of this algorithm as a series of instructions </a:t>
            </a:r>
          </a:p>
          <a:p>
            <a:r>
              <a:rPr lang="en-US" dirty="0"/>
              <a:t>Alternatively the steps in the algorithms might need to be decision or rules.</a:t>
            </a:r>
          </a:p>
          <a:p>
            <a:r>
              <a:rPr lang="en-US" dirty="0"/>
              <a:t>In this instance we need to use logic or define conditional criteria which determine the pathway through the algorithm.</a:t>
            </a:r>
          </a:p>
          <a:p>
            <a:r>
              <a:rPr lang="en-US" dirty="0"/>
              <a:t>We can solve the same problem using a more complex flowchart that includes some decision making changes. </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27</a:t>
            </a:fld>
            <a:endParaRPr lang="en-GB"/>
          </a:p>
        </p:txBody>
      </p:sp>
    </p:spTree>
    <p:extLst>
      <p:ext uri="{BB962C8B-B14F-4D97-AF65-F5344CB8AC3E}">
        <p14:creationId xmlns:p14="http://schemas.microsoft.com/office/powerpoint/2010/main" val="242788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effectLst/>
                <a:latin typeface="Source Sans Pro" panose="020B0503030403020204" pitchFamily="34" charset="0"/>
              </a:rPr>
              <a:t>Most algorithms, especially complex ones, will need both components. </a:t>
            </a:r>
          </a:p>
          <a:p>
            <a:pPr algn="l" fontAlgn="base"/>
            <a:r>
              <a:rPr lang="en-GB" b="0" i="0" dirty="0">
                <a:effectLst/>
                <a:latin typeface="Source Sans Pro" panose="020B0503030403020204" pitchFamily="34" charset="0"/>
              </a:rPr>
              <a:t>When you think about your algorithm as a series of steps, it become easy to see how you could extend it to solve more problems, or to make it more generalizable. </a:t>
            </a:r>
          </a:p>
          <a:p>
            <a:pPr algn="l" fontAlgn="base"/>
            <a:r>
              <a:rPr lang="en-GB" b="0" i="0" dirty="0">
                <a:effectLst/>
                <a:latin typeface="Source Sans Pro" panose="020B0503030403020204" pitchFamily="34" charset="0"/>
              </a:rPr>
              <a:t>For example, here is a single algorithm to navigate from Paddington to two different destinations.</a:t>
            </a:r>
          </a:p>
          <a:p>
            <a:pPr algn="l" fontAlgn="base"/>
            <a:r>
              <a:rPr lang="en-GB" b="0" i="0" dirty="0">
                <a:effectLst/>
                <a:latin typeface="Source Sans Pro" panose="020B0503030403020204" pitchFamily="34" charset="0"/>
              </a:rPr>
              <a:t>Hopefully you now appreciate you can design </a:t>
            </a:r>
            <a:r>
              <a:rPr lang="en-GB" b="0" i="0" dirty="0" err="1">
                <a:effectLst/>
                <a:latin typeface="Source Sans Pro" panose="020B0503030403020204" pitchFamily="34" charset="0"/>
              </a:rPr>
              <a:t>multipale</a:t>
            </a:r>
            <a:r>
              <a:rPr lang="en-GB" b="0" i="0" dirty="0">
                <a:effectLst/>
                <a:latin typeface="Source Sans Pro" panose="020B0503030403020204" pitchFamily="34" charset="0"/>
              </a:rPr>
              <a:t> algorithms to solve the problem</a:t>
            </a:r>
          </a:p>
          <a:p>
            <a:endParaRPr lang="en-US" dirty="0"/>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28</a:t>
            </a:fld>
            <a:endParaRPr lang="en-GB"/>
          </a:p>
        </p:txBody>
      </p:sp>
    </p:spTree>
    <p:extLst>
      <p:ext uri="{BB962C8B-B14F-4D97-AF65-F5344CB8AC3E}">
        <p14:creationId xmlns:p14="http://schemas.microsoft.com/office/powerpoint/2010/main" val="392126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program, we write a series of commands in a language that our computer understands. We use a combination of functions and syntax to instruct the computer to enact a series of commands. When you sit down to program there is an assumption that you already know:</a:t>
            </a:r>
          </a:p>
          <a:p>
            <a:pPr lvl="1"/>
            <a:r>
              <a:rPr lang="en-US" dirty="0"/>
              <a:t>1. What you want the computer to do </a:t>
            </a:r>
          </a:p>
          <a:p>
            <a:pPr lvl="1"/>
            <a:r>
              <a:rPr lang="en-US" dirty="0"/>
              <a:t>2. How it should do it</a:t>
            </a:r>
          </a:p>
          <a:p>
            <a:pPr lvl="1"/>
            <a:endParaRPr lang="en-US" dirty="0"/>
          </a:p>
          <a:p>
            <a:r>
              <a:rPr lang="en-US" dirty="0"/>
              <a:t>This part, the design of what the program/code does, is where computational thinking comes in. </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3</a:t>
            </a:fld>
            <a:endParaRPr lang="en-GB"/>
          </a:p>
        </p:txBody>
      </p:sp>
    </p:spTree>
    <p:extLst>
      <p:ext uri="{BB962C8B-B14F-4D97-AF65-F5344CB8AC3E}">
        <p14:creationId xmlns:p14="http://schemas.microsoft.com/office/powerpoint/2010/main" val="2929338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effectLst/>
                <a:latin typeface="Source Sans Pro" panose="020B0503030403020204" pitchFamily="34" charset="0"/>
              </a:rPr>
              <a:t>When designing an algorithm there are techniques we can use to aid us in the design of the solution to our problem and design of our algorithm:</a:t>
            </a:r>
          </a:p>
          <a:p>
            <a:pPr lvl="1" fontAlgn="base"/>
            <a:r>
              <a:rPr lang="en-GB" b="0" i="0" dirty="0">
                <a:effectLst/>
                <a:latin typeface="Source Sans Pro" panose="020B0503030403020204" pitchFamily="34" charset="0"/>
              </a:rPr>
              <a:t>decomposition</a:t>
            </a:r>
          </a:p>
          <a:p>
            <a:pPr lvl="1" fontAlgn="base"/>
            <a:r>
              <a:rPr lang="en-GB" b="0" i="0" dirty="0">
                <a:effectLst/>
                <a:latin typeface="Source Sans Pro" panose="020B0503030403020204" pitchFamily="34" charset="0"/>
              </a:rPr>
              <a:t>pattern recognition</a:t>
            </a:r>
          </a:p>
          <a:p>
            <a:pPr lvl="1" fontAlgn="base"/>
            <a:r>
              <a:rPr lang="en-GB" b="0" i="0" dirty="0">
                <a:effectLst/>
                <a:latin typeface="Source Sans Pro" panose="020B0503030403020204" pitchFamily="34" charset="0"/>
              </a:rPr>
              <a:t>abstraction</a:t>
            </a:r>
          </a:p>
          <a:p>
            <a:pPr algn="l" fontAlgn="base"/>
            <a:r>
              <a:rPr lang="en-GB" b="0" i="0" dirty="0">
                <a:effectLst/>
                <a:latin typeface="Source Sans Pro" panose="020B0503030403020204" pitchFamily="34" charset="0"/>
              </a:rPr>
              <a:t>You may have implemented some of these already in the previous activity. We are going to cover each of these in the following sections.</a:t>
            </a:r>
          </a:p>
          <a:p>
            <a:endParaRPr lang="en-US" dirty="0"/>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31</a:t>
            </a:fld>
            <a:endParaRPr lang="en-GB"/>
          </a:p>
        </p:txBody>
      </p:sp>
    </p:spTree>
    <p:extLst>
      <p:ext uri="{BB962C8B-B14F-4D97-AF65-F5344CB8AC3E}">
        <p14:creationId xmlns:p14="http://schemas.microsoft.com/office/powerpoint/2010/main" val="73773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Source Sans Pro" panose="020B0503030403020204" pitchFamily="34" charset="0"/>
              </a:rPr>
              <a:t>Decomposition refers to the process of breaking down a complex problem into smaller, simpler sub-problems. </a:t>
            </a:r>
          </a:p>
          <a:p>
            <a:r>
              <a:rPr lang="en-GB" b="0" i="0" dirty="0">
                <a:effectLst/>
                <a:latin typeface="Source Sans Pro" panose="020B0503030403020204" pitchFamily="34" charset="0"/>
              </a:rPr>
              <a:t>The idea is to solve each subproblem independently and then combine the solutions to obtain a solution to the original problem. </a:t>
            </a:r>
          </a:p>
          <a:p>
            <a:r>
              <a:rPr lang="en-GB" b="0" i="0" dirty="0">
                <a:effectLst/>
                <a:latin typeface="Source Sans Pro" panose="020B0503030403020204" pitchFamily="34" charset="0"/>
              </a:rPr>
              <a:t>This allows for the creation of more efficient and manageable algorithm by reducing the complexity of the problem and making it easier to identify and solve individual parts. </a:t>
            </a:r>
          </a:p>
          <a:p>
            <a:r>
              <a:rPr lang="en-GB" b="0" i="0" dirty="0">
                <a:effectLst/>
                <a:latin typeface="Source Sans Pro" panose="020B0503030403020204" pitchFamily="34" charset="0"/>
              </a:rPr>
              <a:t>Equally, this makes your code more reusable as each function solves a smaller issue which may be reusable elsewhere.</a:t>
            </a:r>
          </a:p>
          <a:p>
            <a:r>
              <a:rPr lang="en-GB" dirty="0">
                <a:latin typeface="Source Sans Pro" panose="020B0503030403020204" pitchFamily="34" charset="0"/>
              </a:rPr>
              <a:t>E.g. You might make instructions to get to Paddington from Waterloo, that can be used in a number of different directions to smaller individual stations</a:t>
            </a:r>
            <a:endParaRPr lang="en-US" dirty="0"/>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32</a:t>
            </a:fld>
            <a:endParaRPr lang="en-GB"/>
          </a:p>
        </p:txBody>
      </p:sp>
    </p:spTree>
    <p:extLst>
      <p:ext uri="{BB962C8B-B14F-4D97-AF65-F5344CB8AC3E}">
        <p14:creationId xmlns:p14="http://schemas.microsoft.com/office/powerpoint/2010/main" val="1688261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breaking the problem down it can be helpful to identify</a:t>
            </a:r>
          </a:p>
          <a:p>
            <a:r>
              <a:rPr lang="en-US" dirty="0"/>
              <a:t>Starting point </a:t>
            </a:r>
          </a:p>
          <a:p>
            <a:pPr lvl="1"/>
            <a:r>
              <a:rPr lang="en-US" dirty="0"/>
              <a:t>What inputs do you have </a:t>
            </a:r>
          </a:p>
          <a:p>
            <a:pPr lvl="1"/>
            <a:r>
              <a:rPr lang="en-US" dirty="0"/>
              <a:t>What are the initial conditions</a:t>
            </a:r>
          </a:p>
          <a:p>
            <a:r>
              <a:rPr lang="en-US" dirty="0"/>
              <a:t>End Point </a:t>
            </a:r>
          </a:p>
          <a:p>
            <a:pPr lvl="1"/>
            <a:r>
              <a:rPr lang="en-US" dirty="0"/>
              <a:t>What output would you ultimately want </a:t>
            </a:r>
          </a:p>
          <a:p>
            <a:pPr lvl="1"/>
            <a:r>
              <a:rPr lang="en-US" dirty="0"/>
              <a:t>What is the end goal </a:t>
            </a:r>
          </a:p>
          <a:p>
            <a:r>
              <a:rPr lang="en-US" dirty="0"/>
              <a:t>You can then begin to start to fill in the gaps in between. </a:t>
            </a:r>
          </a:p>
          <a:p>
            <a:r>
              <a:rPr lang="en-US" dirty="0"/>
              <a:t>Through the process of building your algorithm, you may find that your start point isn’t actually the start point; you need to go further back in the process.</a:t>
            </a:r>
          </a:p>
          <a:p>
            <a:r>
              <a:rPr lang="en-US" dirty="0"/>
              <a:t>Similar the end goal might be redefined. </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33</a:t>
            </a:fld>
            <a:endParaRPr lang="en-GB"/>
          </a:p>
        </p:txBody>
      </p:sp>
    </p:spTree>
    <p:extLst>
      <p:ext uri="{BB962C8B-B14F-4D97-AF65-F5344CB8AC3E}">
        <p14:creationId xmlns:p14="http://schemas.microsoft.com/office/powerpoint/2010/main" val="732443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22832"/>
                </a:solidFill>
                <a:effectLst/>
                <a:latin typeface="-apple-system"/>
              </a:rPr>
              <a:t>For example, in our tube navigation example crucially we are starting at Paddington TUBE Station, </a:t>
            </a:r>
          </a:p>
          <a:p>
            <a:pPr algn="l"/>
            <a:r>
              <a:rPr lang="en-GB" b="0" i="0" dirty="0">
                <a:solidFill>
                  <a:srgbClr val="222832"/>
                </a:solidFill>
                <a:effectLst/>
                <a:latin typeface="-apple-system"/>
              </a:rPr>
              <a:t>but our passenger is at Paddington RAIL station. </a:t>
            </a:r>
          </a:p>
          <a:p>
            <a:pPr algn="l"/>
            <a:r>
              <a:rPr lang="en-GB" b="0" i="0" dirty="0">
                <a:solidFill>
                  <a:srgbClr val="222832"/>
                </a:solidFill>
                <a:effectLst/>
                <a:latin typeface="-apple-system"/>
              </a:rPr>
              <a:t>Our algorithm is meaningless if they can’t get to the TUBE station, so we need to add an additional step to navigate from the TRAIN station to the TUBE station. </a:t>
            </a:r>
          </a:p>
          <a:p>
            <a:pPr algn="l"/>
            <a:r>
              <a:rPr lang="en-GB" b="0" i="0" dirty="0">
                <a:solidFill>
                  <a:srgbClr val="222832"/>
                </a:solidFill>
                <a:effectLst/>
                <a:latin typeface="-apple-system"/>
              </a:rPr>
              <a:t>It is important to remember that your computer knows absolutely nothing at the beginning of a new program - you need to tell it everything.</a:t>
            </a:r>
          </a:p>
          <a:p>
            <a:pPr marL="0" indent="0">
              <a:buNone/>
            </a:pPr>
            <a:endParaRPr lang="en-US" dirty="0"/>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34</a:t>
            </a:fld>
            <a:endParaRPr lang="en-GB"/>
          </a:p>
        </p:txBody>
      </p:sp>
    </p:spTree>
    <p:extLst>
      <p:ext uri="{BB962C8B-B14F-4D97-AF65-F5344CB8AC3E}">
        <p14:creationId xmlns:p14="http://schemas.microsoft.com/office/powerpoint/2010/main" val="585532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Pattern recognition involves finding the similarities or patterns among small, decomposed problems that can help us solve complex problems more efficiently. </a:t>
            </a:r>
          </a:p>
          <a:p>
            <a:r>
              <a:rPr lang="en-US" dirty="0"/>
              <a:t>Once a problem has been broken down into simpler sub-problems, there may be similarities among these that mean we do not have to write a solution twice. </a:t>
            </a:r>
          </a:p>
          <a:p>
            <a:r>
              <a:rPr lang="en-US" dirty="0"/>
              <a:t>These problems may exist both between and within individual problems. </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36</a:t>
            </a:fld>
            <a:endParaRPr lang="en-GB"/>
          </a:p>
        </p:txBody>
      </p:sp>
    </p:spTree>
    <p:extLst>
      <p:ext uri="{BB962C8B-B14F-4D97-AF65-F5344CB8AC3E}">
        <p14:creationId xmlns:p14="http://schemas.microsoft.com/office/powerpoint/2010/main" val="2699699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Source Sans Pro" panose="020B0503030403020204" pitchFamily="34" charset="0"/>
              </a:rPr>
              <a:t>Abstraction is about simplifying problems, making them easier to solve. The idea is to identify and then ignore information that is not essential.</a:t>
            </a:r>
          </a:p>
          <a:p>
            <a:r>
              <a:rPr lang="en-GB" dirty="0">
                <a:latin typeface="Source Sans Pro" panose="020B0503030403020204" pitchFamily="34" charset="0"/>
              </a:rPr>
              <a:t>Relation to programming: </a:t>
            </a:r>
          </a:p>
          <a:p>
            <a:pPr lvl="1"/>
            <a:r>
              <a:rPr lang="en-GB" b="0" i="0" dirty="0">
                <a:effectLst/>
                <a:latin typeface="Source Sans Pro" panose="020B0503030403020204" pitchFamily="34" charset="0"/>
              </a:rPr>
              <a:t>Abstraction is an approach that helps solve problems.</a:t>
            </a:r>
          </a:p>
          <a:p>
            <a:pPr lvl="1"/>
            <a:r>
              <a:rPr lang="en-GB" dirty="0">
                <a:latin typeface="Source Sans Pro" panose="020B0503030403020204" pitchFamily="34" charset="0"/>
              </a:rPr>
              <a:t>A core component of programming is about creating and composing abstraction, using objects and functions to represent and define the solution. </a:t>
            </a:r>
          </a:p>
          <a:p>
            <a:pPr algn="l" fontAlgn="base"/>
            <a:r>
              <a:rPr lang="en-GB" b="0" i="0" dirty="0">
                <a:effectLst/>
                <a:latin typeface="Source Sans Pro" panose="020B0503030403020204" pitchFamily="34" charset="0"/>
              </a:rPr>
              <a:t>Abstraction works by establishing a level of complexity at which a person interacts with a system, suppressing the more complex details below the current level. </a:t>
            </a:r>
          </a:p>
          <a:p>
            <a:pPr algn="l" fontAlgn="base"/>
            <a:r>
              <a:rPr lang="en-GB" b="0" i="0" dirty="0">
                <a:effectLst/>
                <a:latin typeface="Source Sans Pro" panose="020B0503030403020204" pitchFamily="34" charset="0"/>
              </a:rPr>
              <a:t>Abstraction allows programmers to define objects and functions that can interact with each other in a predictable way without having to understand the underlying details of their implementation.</a:t>
            </a:r>
          </a:p>
          <a:p>
            <a:pPr algn="l" fontAlgn="base"/>
            <a:r>
              <a:rPr lang="en-GB" b="0" i="0" dirty="0">
                <a:effectLst/>
                <a:latin typeface="Source Sans Pro" panose="020B0503030403020204" pitchFamily="34" charset="0"/>
              </a:rPr>
              <a:t>When you see a simple interface covering a more complex implementation, this is abstraction.</a:t>
            </a:r>
          </a:p>
          <a:p>
            <a:pPr lvl="1"/>
            <a:endParaRPr lang="en-GB" dirty="0">
              <a:latin typeface="Source Sans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42</a:t>
            </a:fld>
            <a:endParaRPr lang="en-GB"/>
          </a:p>
        </p:txBody>
      </p:sp>
    </p:spTree>
    <p:extLst>
      <p:ext uri="{BB962C8B-B14F-4D97-AF65-F5344CB8AC3E}">
        <p14:creationId xmlns:p14="http://schemas.microsoft.com/office/powerpoint/2010/main" val="35276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interface of a car is simple: </a:t>
            </a:r>
          </a:p>
          <a:p>
            <a:pPr lvl="1"/>
            <a:r>
              <a:rPr lang="en-US" dirty="0"/>
              <a:t>Steering wheel </a:t>
            </a:r>
          </a:p>
          <a:p>
            <a:pPr lvl="1"/>
            <a:r>
              <a:rPr lang="en-US" dirty="0"/>
              <a:t>Accelerator </a:t>
            </a:r>
          </a:p>
          <a:p>
            <a:pPr lvl="1"/>
            <a:r>
              <a:rPr lang="en-US" dirty="0"/>
              <a:t>Brake </a:t>
            </a:r>
          </a:p>
          <a:p>
            <a:pPr lvl="1"/>
            <a:r>
              <a:rPr lang="en-US" dirty="0"/>
              <a:t>Gear stick </a:t>
            </a:r>
          </a:p>
          <a:p>
            <a:pPr lvl="1"/>
            <a:endParaRPr lang="en-US" dirty="0"/>
          </a:p>
          <a:p>
            <a:r>
              <a:rPr lang="en-US" dirty="0"/>
              <a:t>However these cover a much more complex machine. </a:t>
            </a:r>
          </a:p>
          <a:p>
            <a:r>
              <a:rPr lang="en-US" dirty="0"/>
              <a:t>You learn that pressing the accelerator makes the car go faster but you are not taught how the acceleration actually works - because the details </a:t>
            </a:r>
            <a:r>
              <a:rPr lang="en-US" dirty="0" err="1"/>
              <a:t>fo</a:t>
            </a:r>
            <a:r>
              <a:rPr lang="en-US" dirty="0"/>
              <a:t> this are not important for you to drive this car. </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47</a:t>
            </a:fld>
            <a:endParaRPr lang="en-GB"/>
          </a:p>
        </p:txBody>
      </p:sp>
    </p:spTree>
    <p:extLst>
      <p:ext uri="{BB962C8B-B14F-4D97-AF65-F5344CB8AC3E}">
        <p14:creationId xmlns:p14="http://schemas.microsoft.com/office/powerpoint/2010/main" val="3795597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problems similar?</a:t>
            </a:r>
          </a:p>
          <a:p>
            <a:r>
              <a:rPr lang="en-US" dirty="0"/>
              <a:t> How might you represent the knights tour in a different way to simplify finding a solution?</a:t>
            </a:r>
          </a:p>
          <a:p>
            <a:endParaRPr lang="en-US" dirty="0"/>
          </a:p>
          <a:p>
            <a:endParaRPr lang="en-US" dirty="0"/>
          </a:p>
          <a:p>
            <a:pPr algn="l" fontAlgn="base"/>
            <a:r>
              <a:rPr lang="en-GB" b="0" i="0" dirty="0">
                <a:effectLst/>
                <a:latin typeface="Source Sans Pro" panose="020B0503030403020204" pitchFamily="34" charset="0"/>
              </a:rPr>
              <a:t>Abstraction can be incredibly powerful. In the face of a complex problem, the ability to separate what aspects of a problem are important for solving it, and what are spurious details really helps to design a computational solution.</a:t>
            </a:r>
          </a:p>
          <a:p>
            <a:pPr algn="l" fontAlgn="base"/>
            <a:r>
              <a:rPr lang="en-GB" b="0" i="0" dirty="0">
                <a:effectLst/>
                <a:latin typeface="Source Sans Pro" panose="020B0503030403020204" pitchFamily="34" charset="0"/>
              </a:rPr>
              <a:t>Abstraction not only makes a problem easier to solve, it should also lead to a more efficient solution as you are not spending time processing information that does not help you get to the solution.</a:t>
            </a:r>
          </a:p>
          <a:p>
            <a:endParaRPr lang="en-US" dirty="0"/>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50</a:t>
            </a:fld>
            <a:endParaRPr lang="en-GB"/>
          </a:p>
        </p:txBody>
      </p:sp>
    </p:spTree>
    <p:extLst>
      <p:ext uri="{BB962C8B-B14F-4D97-AF65-F5344CB8AC3E}">
        <p14:creationId xmlns:p14="http://schemas.microsoft.com/office/powerpoint/2010/main" val="3457193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 So far, we have covered the four pillars of computational thinking:</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Algorithms</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Decomposition</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Pattern recognition</a:t>
            </a:r>
            <a:r>
              <a:rPr lang="en-US" sz="1200" b="0" i="0" kern="1200" dirty="0">
                <a:solidFill>
                  <a:schemeClr val="tx1"/>
                </a:solidFill>
                <a:effectLst/>
                <a:latin typeface="+mn-lt"/>
                <a:ea typeface="+mn-ea"/>
                <a:cs typeface="+mn-cs"/>
              </a:rPr>
              <a:t>​</a:t>
            </a:r>
          </a:p>
          <a:p>
            <a:pPr lvl="1" rtl="0" fontAlgn="base"/>
            <a:r>
              <a:rPr lang="en-US" sz="1200" b="0" i="0" u="none" strike="noStrike" kern="1200" dirty="0">
                <a:solidFill>
                  <a:schemeClr val="tx1"/>
                </a:solidFill>
                <a:effectLst/>
                <a:latin typeface="+mn-lt"/>
                <a:ea typeface="+mn-ea"/>
                <a:cs typeface="+mn-cs"/>
              </a:rPr>
              <a:t>- Abstraction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These approaches have allowed us to develop a solution to our problem.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Critically at this stage it is likely that the solution will look like a human solution.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We are now going to focus on translating this solution into something we can write code for.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To do this we need to align this human solution to concepts, constructs or paradigms for our language of choice.</a:t>
            </a:r>
            <a:r>
              <a:rPr lang="en-US" sz="1200" b="0" i="0"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 Whilst computational thinking is agnostic of programming language, this translation element may vary depending on the specific language. There are however some common themes we can identify.</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51</a:t>
            </a:fld>
            <a:endParaRPr lang="en-GB"/>
          </a:p>
        </p:txBody>
      </p:sp>
    </p:spTree>
    <p:extLst>
      <p:ext uri="{BB962C8B-B14F-4D97-AF65-F5344CB8AC3E}">
        <p14:creationId xmlns:p14="http://schemas.microsoft.com/office/powerpoint/2010/main" val="1560871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err="1">
                <a:solidFill>
                  <a:schemeClr val="tx1"/>
                </a:solidFill>
                <a:effectLst/>
                <a:latin typeface="+mn-lt"/>
                <a:ea typeface="+mn-ea"/>
                <a:cs typeface="+mn-cs"/>
              </a:rPr>
              <a:t>DecisiIf</a:t>
            </a:r>
            <a:r>
              <a:rPr lang="en-GB" sz="1200" b="0" i="0" u="none" strike="noStrike" kern="1200" dirty="0">
                <a:solidFill>
                  <a:schemeClr val="tx1"/>
                </a:solidFill>
                <a:effectLst/>
                <a:latin typeface="+mn-lt"/>
                <a:ea typeface="+mn-ea"/>
                <a:cs typeface="+mn-cs"/>
              </a:rPr>
              <a:t> you have knowledge of different coding languages or styles, with </a:t>
            </a:r>
            <a:r>
              <a:rPr lang="en-GB" sz="1200" b="0" i="0" u="none" strike="noStrike" kern="1200" dirty="0" err="1">
                <a:solidFill>
                  <a:schemeClr val="tx1"/>
                </a:solidFill>
                <a:effectLst/>
                <a:latin typeface="+mn-lt"/>
                <a:ea typeface="+mn-ea"/>
                <a:cs typeface="+mn-cs"/>
              </a:rPr>
              <a:t>yoursolution</a:t>
            </a:r>
            <a:r>
              <a:rPr lang="en-GB" sz="1200" b="0" i="0" u="none" strike="noStrike" kern="1200" dirty="0">
                <a:solidFill>
                  <a:schemeClr val="tx1"/>
                </a:solidFill>
                <a:effectLst/>
                <a:latin typeface="+mn-lt"/>
                <a:ea typeface="+mn-ea"/>
                <a:cs typeface="+mn-cs"/>
              </a:rPr>
              <a:t> in hand you are now in a position to evaluate which of </a:t>
            </a:r>
            <a:r>
              <a:rPr lang="en-GB" sz="1200" b="0" i="0" u="none" strike="noStrike" kern="1200" dirty="0" err="1">
                <a:solidFill>
                  <a:schemeClr val="tx1"/>
                </a:solidFill>
                <a:effectLst/>
                <a:latin typeface="+mn-lt"/>
                <a:ea typeface="+mn-ea"/>
                <a:cs typeface="+mn-cs"/>
              </a:rPr>
              <a:t>thosemight</a:t>
            </a:r>
            <a:r>
              <a:rPr lang="en-GB" sz="1200" b="0" i="0" u="none" strike="noStrike" kern="1200" dirty="0">
                <a:solidFill>
                  <a:schemeClr val="tx1"/>
                </a:solidFill>
                <a:effectLst/>
                <a:latin typeface="+mn-lt"/>
                <a:ea typeface="+mn-ea"/>
                <a:cs typeface="+mn-cs"/>
              </a:rPr>
              <a:t> be the best fit.</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foundational blocks of most programming languages are objects </a:t>
            </a:r>
            <a:r>
              <a:rPr lang="en-GB" sz="1200" b="0" i="0" u="none" strike="noStrike" kern="1200" dirty="0" err="1">
                <a:solidFill>
                  <a:schemeClr val="tx1"/>
                </a:solidFill>
                <a:effectLst/>
                <a:latin typeface="+mn-lt"/>
                <a:ea typeface="+mn-ea"/>
                <a:cs typeface="+mn-cs"/>
              </a:rPr>
              <a:t>andfunctions</a:t>
            </a:r>
            <a:r>
              <a:rPr lang="en-GB"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Objects are the basis of variables you define or declare.</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Functions are processes or actions you perform (often to objects but </a:t>
            </a:r>
            <a:r>
              <a:rPr lang="en-GB" sz="1200" b="0" i="0" u="none" strike="noStrike" kern="1200" dirty="0" err="1">
                <a:solidFill>
                  <a:schemeClr val="tx1"/>
                </a:solidFill>
                <a:effectLst/>
                <a:latin typeface="+mn-lt"/>
                <a:ea typeface="+mn-ea"/>
                <a:cs typeface="+mn-cs"/>
              </a:rPr>
              <a:t>notalways</a:t>
            </a:r>
            <a:r>
              <a:rPr lang="en-GB" sz="1200" b="0" i="0" u="none" strike="noStrike" kern="1200" dirty="0">
                <a:solidFill>
                  <a:schemeClr val="tx1"/>
                </a:solidFill>
                <a:effectLst/>
                <a:latin typeface="+mn-lt"/>
                <a:ea typeface="+mn-ea"/>
                <a:cs typeface="+mn-cs"/>
              </a:rPr>
              <a:t>). When we talk about aligning our human solution to one </a:t>
            </a:r>
            <a:r>
              <a:rPr lang="en-GB" sz="1200" b="0" i="0" u="none" strike="noStrike" kern="1200" dirty="0" err="1">
                <a:solidFill>
                  <a:schemeClr val="tx1"/>
                </a:solidFill>
                <a:effectLst/>
                <a:latin typeface="+mn-lt"/>
                <a:ea typeface="+mn-ea"/>
                <a:cs typeface="+mn-cs"/>
              </a:rPr>
              <a:t>acomputer</a:t>
            </a:r>
            <a:r>
              <a:rPr lang="en-GB" sz="1200" b="0" i="0" u="none" strike="noStrike" kern="1200" dirty="0">
                <a:solidFill>
                  <a:schemeClr val="tx1"/>
                </a:solidFill>
                <a:effectLst/>
                <a:latin typeface="+mn-lt"/>
                <a:ea typeface="+mn-ea"/>
                <a:cs typeface="+mn-cs"/>
              </a:rPr>
              <a:t> understands, we need to reframe it in terms of variables </a:t>
            </a:r>
            <a:r>
              <a:rPr lang="en-GB" sz="1200" b="0" i="0" u="none" strike="noStrike" kern="1200" dirty="0" err="1">
                <a:solidFill>
                  <a:schemeClr val="tx1"/>
                </a:solidFill>
                <a:effectLst/>
                <a:latin typeface="+mn-lt"/>
                <a:ea typeface="+mn-ea"/>
                <a:cs typeface="+mn-cs"/>
              </a:rPr>
              <a:t>andfunctions</a:t>
            </a:r>
            <a:r>
              <a:rPr lang="en-GB" sz="1200" b="0" i="0" u="none" strike="noStrike" kern="1200" dirty="0">
                <a:solidFill>
                  <a:schemeClr val="tx1"/>
                </a:solidFill>
                <a:effectLst/>
                <a:latin typeface="+mn-lt"/>
                <a:ea typeface="+mn-ea"/>
                <a:cs typeface="+mn-cs"/>
              </a:rPr>
              <a:t> (or the processes underlying those functions).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most relevant approach here is abstraction. We need to </a:t>
            </a:r>
            <a:r>
              <a:rPr lang="en-GB" sz="1200" b="0" i="0" u="none" strike="noStrike" kern="1200" dirty="0" err="1">
                <a:solidFill>
                  <a:schemeClr val="tx1"/>
                </a:solidFill>
                <a:effectLst/>
                <a:latin typeface="+mn-lt"/>
                <a:ea typeface="+mn-ea"/>
                <a:cs typeface="+mn-cs"/>
              </a:rPr>
              <a:t>identifywhich</a:t>
            </a:r>
            <a:r>
              <a:rPr lang="en-GB" sz="1200" b="0" i="0" u="none" strike="noStrike" kern="1200" dirty="0">
                <a:solidFill>
                  <a:schemeClr val="tx1"/>
                </a:solidFill>
                <a:effectLst/>
                <a:latin typeface="+mn-lt"/>
                <a:ea typeface="+mn-ea"/>
                <a:cs typeface="+mn-cs"/>
              </a:rPr>
              <a:t> information our program needs to know in order progress </a:t>
            </a:r>
            <a:r>
              <a:rPr lang="en-GB" sz="1200" b="0" i="0" u="none" strike="noStrike" kern="1200" dirty="0" err="1">
                <a:solidFill>
                  <a:schemeClr val="tx1"/>
                </a:solidFill>
                <a:effectLst/>
                <a:latin typeface="+mn-lt"/>
                <a:ea typeface="+mn-ea"/>
                <a:cs typeface="+mn-cs"/>
              </a:rPr>
              <a:t>throughthe</a:t>
            </a:r>
            <a:r>
              <a:rPr lang="en-GB" sz="1200" b="0" i="0" u="none" strike="noStrike" kern="1200" dirty="0">
                <a:solidFill>
                  <a:schemeClr val="tx1"/>
                </a:solidFill>
                <a:effectLst/>
                <a:latin typeface="+mn-lt"/>
                <a:ea typeface="+mn-ea"/>
                <a:cs typeface="+mn-cs"/>
              </a:rPr>
              <a:t> workflow.</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52</a:t>
            </a:fld>
            <a:endParaRPr lang="en-GB"/>
          </a:p>
        </p:txBody>
      </p:sp>
    </p:spTree>
    <p:extLst>
      <p:ext uri="{BB962C8B-B14F-4D97-AF65-F5344CB8AC3E}">
        <p14:creationId xmlns:p14="http://schemas.microsoft.com/office/powerpoint/2010/main" val="286256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Computational thinking allows us to: </a:t>
            </a:r>
          </a:p>
          <a:p>
            <a:pPr lvl="1"/>
            <a:r>
              <a:rPr lang="en-US" dirty="0"/>
              <a:t>Take a complex problem </a:t>
            </a:r>
          </a:p>
          <a:p>
            <a:pPr lvl="1"/>
            <a:r>
              <a:rPr lang="en-US" dirty="0"/>
              <a:t>Understand what the problem is</a:t>
            </a:r>
          </a:p>
          <a:p>
            <a:pPr lvl="1"/>
            <a:r>
              <a:rPr lang="en-US" dirty="0"/>
              <a:t>Develop possible solutions that we could instruct a computer to implement </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5</a:t>
            </a:fld>
            <a:endParaRPr lang="en-GB"/>
          </a:p>
        </p:txBody>
      </p:sp>
    </p:spTree>
    <p:extLst>
      <p:ext uri="{BB962C8B-B14F-4D97-AF65-F5344CB8AC3E}">
        <p14:creationId xmlns:p14="http://schemas.microsoft.com/office/powerpoint/2010/main" val="60714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computationally differs from coding or computer programming in that a program tells a computer what to do. </a:t>
            </a:r>
          </a:p>
          <a:p>
            <a:r>
              <a:rPr lang="en-US" dirty="0"/>
              <a:t>Computational thinking enables you to work out precisely what to tell the computer to do </a:t>
            </a:r>
          </a:p>
          <a:p>
            <a:pPr lvl="1"/>
            <a:r>
              <a:rPr lang="en-US" dirty="0"/>
              <a:t>It is a mental task to solve the problem in front of you.</a:t>
            </a:r>
          </a:p>
          <a:p>
            <a:pPr lvl="1"/>
            <a:r>
              <a:rPr lang="en-US" dirty="0"/>
              <a:t>These are two separate skills and two separate tasks.</a:t>
            </a:r>
          </a:p>
          <a:p>
            <a:pPr lvl="1"/>
            <a:r>
              <a:rPr lang="en-US" dirty="0"/>
              <a:t>When we learn to code, we are primarily focused on content related to the specific command names and relevant syntax.</a:t>
            </a:r>
          </a:p>
          <a:p>
            <a:r>
              <a:rPr lang="en-US" dirty="0"/>
              <a:t>Sometimes, this skill is included in introductory programming workshops, but when it is, it is often not explicit. </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6</a:t>
            </a:fld>
            <a:endParaRPr lang="en-GB"/>
          </a:p>
        </p:txBody>
      </p:sp>
    </p:spTree>
    <p:extLst>
      <p:ext uri="{BB962C8B-B14F-4D97-AF65-F5344CB8AC3E}">
        <p14:creationId xmlns:p14="http://schemas.microsoft.com/office/powerpoint/2010/main" val="338358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are often taught common programming constructs like for loops or if-else statements, including how to write and execute them.</a:t>
            </a:r>
          </a:p>
          <a:p>
            <a:r>
              <a:rPr lang="en-GB" dirty="0"/>
              <a:t>They are shown examples and encouraged to write and run specific cases using constructs like for loops.</a:t>
            </a:r>
          </a:p>
          <a:p>
            <a:r>
              <a:rPr lang="en-GB" dirty="0"/>
              <a:t>While this builds confidence in implementing the constructs, it may not equip learners to identify when a for loop is more appropriate than other constructs for a given problem.</a:t>
            </a:r>
          </a:p>
          <a:p>
            <a:r>
              <a:rPr lang="en-GB" dirty="0"/>
              <a:t>An analogy can be made with the teaching of statistics, where individuals learn how to perform specific tests (e.g., t-tests) and practice them.</a:t>
            </a:r>
          </a:p>
          <a:p>
            <a:r>
              <a:rPr lang="en-GB" dirty="0"/>
              <a:t>While they can execute these tests if instructed, they may lack the ability to determine when a t-test is more suitable than alternatives like regression analysis.</a:t>
            </a:r>
          </a:p>
          <a:p>
            <a:r>
              <a:rPr lang="en-GB" dirty="0"/>
              <a:t>The focus often lies on teaching how to use tools rather than how to choose the right tools for a problem.</a:t>
            </a:r>
            <a:endParaRPr lang="en-US" dirty="0"/>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7</a:t>
            </a:fld>
            <a:endParaRPr lang="en-GB"/>
          </a:p>
        </p:txBody>
      </p:sp>
    </p:spTree>
    <p:extLst>
      <p:ext uri="{BB962C8B-B14F-4D97-AF65-F5344CB8AC3E}">
        <p14:creationId xmlns:p14="http://schemas.microsoft.com/office/powerpoint/2010/main" val="14828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simple tasks:</a:t>
            </a:r>
          </a:p>
          <a:p>
            <a:pPr lvl="1"/>
            <a:r>
              <a:rPr lang="en-GB" dirty="0"/>
              <a:t>Solving and implementing the problem can happen simultaneously.</a:t>
            </a:r>
          </a:p>
          <a:p>
            <a:pPr lvl="1"/>
            <a:r>
              <a:rPr lang="en-GB" dirty="0"/>
              <a:t>There is no harm in not distinguishing these tasks.</a:t>
            </a:r>
          </a:p>
          <a:p>
            <a:r>
              <a:rPr lang="en-GB" dirty="0"/>
              <a:t>For more complicated tasks:</a:t>
            </a:r>
          </a:p>
          <a:p>
            <a:pPr lvl="1"/>
            <a:r>
              <a:rPr lang="en-GB" dirty="0"/>
              <a:t>Computational thinking may come naturally to some people, enabling them to solve and implement instinctively.</a:t>
            </a:r>
          </a:p>
          <a:p>
            <a:pPr lvl="1"/>
            <a:r>
              <a:rPr lang="en-GB" dirty="0"/>
              <a:t>However, most people encounter difficulties when this combined approach becomes problematic.</a:t>
            </a:r>
          </a:p>
          <a:p>
            <a:r>
              <a:rPr lang="en-GB" dirty="0"/>
              <a:t>Consequences of not separating problem-solving from implementation:</a:t>
            </a:r>
          </a:p>
          <a:p>
            <a:pPr lvl="1"/>
            <a:r>
              <a:rPr lang="en-GB" dirty="0"/>
              <a:t>You may not realize that you are performing both tasks simultaneously when writing new code.</a:t>
            </a:r>
          </a:p>
          <a:p>
            <a:pPr lvl="1"/>
            <a:r>
              <a:rPr lang="en-GB" dirty="0"/>
              <a:t>Writing code requires knowing what you want the code to do beforehand.</a:t>
            </a:r>
          </a:p>
          <a:p>
            <a:pPr lvl="1"/>
            <a:r>
              <a:rPr lang="en-GB" dirty="0"/>
              <a:t>Pausing while writing code (e.g., hovering over the keyboard) often reflects time spent thinking through the solution.</a:t>
            </a:r>
          </a:p>
          <a:p>
            <a:r>
              <a:rPr lang="en-GB" dirty="0"/>
              <a:t>Challenges of not distinguishing the tasks:</a:t>
            </a:r>
          </a:p>
          <a:p>
            <a:pPr lvl="1"/>
            <a:r>
              <a:rPr lang="en-GB" dirty="0"/>
              <a:t>Debugging becomes more difficult as it is hard to identify whether:</a:t>
            </a:r>
          </a:p>
          <a:p>
            <a:pPr marL="1200150" lvl="2" indent="-285750"/>
            <a:r>
              <a:rPr lang="en-GB" dirty="0"/>
              <a:t>The problem lies in the code (e.g., syntax errors). </a:t>
            </a:r>
          </a:p>
          <a:p>
            <a:pPr marL="1200150" lvl="2" indent="-285750"/>
            <a:r>
              <a:rPr lang="en-GB" dirty="0"/>
              <a:t>The problem lies in the solution being implemented (e.g. logic error).</a:t>
            </a:r>
          </a:p>
          <a:p>
            <a:pPr lvl="1"/>
            <a:r>
              <a:rPr lang="en-GB" dirty="0"/>
              <a:t>The computer always executes instructions as given:</a:t>
            </a:r>
          </a:p>
          <a:p>
            <a:pPr marL="1200150" lvl="2" indent="-285750"/>
            <a:r>
              <a:rPr lang="en-GB" dirty="0"/>
              <a:t>If the </a:t>
            </a:r>
            <a:r>
              <a:rPr lang="en-GB" dirty="0" err="1"/>
              <a:t>behavior</a:t>
            </a:r>
            <a:r>
              <a:rPr lang="en-GB" dirty="0"/>
              <a:t> is unexpected or undesired, it likely stems from asking the computer to do the wrong thing.</a:t>
            </a:r>
          </a:p>
          <a:p>
            <a:endParaRPr lang="en-US" dirty="0"/>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8</a:t>
            </a:fld>
            <a:endParaRPr lang="en-GB"/>
          </a:p>
        </p:txBody>
      </p:sp>
    </p:spTree>
    <p:extLst>
      <p:ext uri="{BB962C8B-B14F-4D97-AF65-F5344CB8AC3E}">
        <p14:creationId xmlns:p14="http://schemas.microsoft.com/office/powerpoint/2010/main" val="187523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workshop is to step back from coding and focus on the design of algorithms. </a:t>
            </a:r>
          </a:p>
          <a:p>
            <a:r>
              <a:rPr lang="en-US" dirty="0"/>
              <a:t>Our intention is to encourage you to code with more forethought</a:t>
            </a:r>
          </a:p>
          <a:p>
            <a:r>
              <a:rPr lang="en-US" dirty="0"/>
              <a:t>Furthermore, understand which errors relate to: </a:t>
            </a:r>
          </a:p>
          <a:p>
            <a:pPr lvl="1"/>
            <a:r>
              <a:rPr lang="en-US" dirty="0"/>
              <a:t>Constructions of the code</a:t>
            </a:r>
          </a:p>
          <a:p>
            <a:pPr lvl="1"/>
            <a:r>
              <a:rPr lang="en-US" dirty="0"/>
              <a:t>Construction of the solution</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9</a:t>
            </a:fld>
            <a:endParaRPr lang="en-GB"/>
          </a:p>
        </p:txBody>
      </p:sp>
    </p:spTree>
    <p:extLst>
      <p:ext uri="{BB962C8B-B14F-4D97-AF65-F5344CB8AC3E}">
        <p14:creationId xmlns:p14="http://schemas.microsoft.com/office/powerpoint/2010/main" val="412128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At the end of the workshop, you will be able to:</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define what an algorithm is</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design an algorithm by implementing the following techniques:</a:t>
            </a:r>
            <a:r>
              <a:rPr lang="en-US" sz="1200" b="0" i="0" kern="1200" dirty="0">
                <a:solidFill>
                  <a:schemeClr val="tx1"/>
                </a:solidFill>
                <a:effectLst/>
                <a:latin typeface="+mn-lt"/>
                <a:ea typeface="+mn-ea"/>
                <a:cs typeface="+mn-cs"/>
              </a:rPr>
              <a:t>​</a:t>
            </a:r>
          </a:p>
          <a:p>
            <a:pPr lvl="2" rtl="0" fontAlgn="base"/>
            <a:r>
              <a:rPr lang="en-GB" sz="1200" b="0" i="0" u="none" strike="noStrike" kern="1200" dirty="0">
                <a:solidFill>
                  <a:schemeClr val="tx1"/>
                </a:solidFill>
                <a:effectLst/>
                <a:latin typeface="+mn-lt"/>
                <a:ea typeface="+mn-ea"/>
                <a:cs typeface="+mn-cs"/>
              </a:rPr>
              <a:t>decomposition - break a complex task into smaller units</a:t>
            </a:r>
            <a:r>
              <a:rPr lang="en-US" sz="1200" b="0" i="0" kern="1200" dirty="0">
                <a:solidFill>
                  <a:schemeClr val="tx1"/>
                </a:solidFill>
                <a:effectLst/>
                <a:latin typeface="+mn-lt"/>
                <a:ea typeface="+mn-ea"/>
                <a:cs typeface="+mn-cs"/>
              </a:rPr>
              <a:t>​</a:t>
            </a:r>
          </a:p>
          <a:p>
            <a:pPr lvl="2" rtl="0" fontAlgn="base"/>
            <a:r>
              <a:rPr lang="en-GB" sz="1200" b="0" i="0" u="none" strike="noStrike" kern="1200" dirty="0">
                <a:solidFill>
                  <a:schemeClr val="tx1"/>
                </a:solidFill>
                <a:effectLst/>
                <a:latin typeface="+mn-lt"/>
                <a:ea typeface="+mn-ea"/>
                <a:cs typeface="+mn-cs"/>
              </a:rPr>
              <a:t>pattern recognition - identify repetitive elements in your task that can be automated</a:t>
            </a:r>
            <a:r>
              <a:rPr lang="en-US" sz="1200" b="0" i="0" kern="1200" dirty="0">
                <a:solidFill>
                  <a:schemeClr val="tx1"/>
                </a:solidFill>
                <a:effectLst/>
                <a:latin typeface="+mn-lt"/>
                <a:ea typeface="+mn-ea"/>
                <a:cs typeface="+mn-cs"/>
              </a:rPr>
              <a:t>​</a:t>
            </a:r>
          </a:p>
          <a:p>
            <a:pPr lvl="2" rtl="0" fontAlgn="base"/>
            <a:r>
              <a:rPr lang="en-GB" sz="1200" b="0" i="0" u="none" strike="noStrike" kern="1200" dirty="0">
                <a:solidFill>
                  <a:schemeClr val="tx1"/>
                </a:solidFill>
                <a:effectLst/>
                <a:latin typeface="+mn-lt"/>
                <a:ea typeface="+mn-ea"/>
                <a:cs typeface="+mn-cs"/>
              </a:rPr>
              <a:t>abstraction - focus in on the essential components needed to complete the task</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B3DBCDFC-75D8-EB45-A51B-FF9960A06C93}" type="slidenum">
              <a:rPr lang="en-GB" smtClean="0"/>
              <a:t>11</a:t>
            </a:fld>
            <a:endParaRPr lang="en-GB"/>
          </a:p>
        </p:txBody>
      </p:sp>
    </p:spTree>
    <p:extLst>
      <p:ext uri="{BB962C8B-B14F-4D97-AF65-F5344CB8AC3E}">
        <p14:creationId xmlns:p14="http://schemas.microsoft.com/office/powerpoint/2010/main" val="318501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D18F-9B75-EB7D-1D77-3C40D7350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AB68A-BA38-CA99-B8D7-BB099A6F6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137B8-BB53-1E22-C652-D343D134D3BE}"/>
              </a:ext>
            </a:extLst>
          </p:cNvPr>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Think before you code </a:t>
            </a:r>
            <a:endParaRPr lang="en-GB" dirty="0"/>
          </a:p>
        </p:txBody>
      </p:sp>
      <p:sp>
        <p:nvSpPr>
          <p:cNvPr id="4" name="Slide Number Placeholder 3">
            <a:extLst>
              <a:ext uri="{FF2B5EF4-FFF2-40B4-BE49-F238E27FC236}">
                <a16:creationId xmlns:a16="http://schemas.microsoft.com/office/drawing/2014/main" id="{12AD3A45-818E-1455-9C91-7C23C7490F23}"/>
              </a:ext>
            </a:extLst>
          </p:cNvPr>
          <p:cNvSpPr>
            <a:spLocks noGrp="1"/>
          </p:cNvSpPr>
          <p:nvPr>
            <p:ph type="sldNum" sz="quarter" idx="5"/>
          </p:nvPr>
        </p:nvSpPr>
        <p:spPr/>
        <p:txBody>
          <a:bodyPr/>
          <a:lstStyle/>
          <a:p>
            <a:fld id="{B3DBCDFC-75D8-EB45-A51B-FF9960A06C93}" type="slidenum">
              <a:rPr lang="en-GB" smtClean="0"/>
              <a:t>12</a:t>
            </a:fld>
            <a:endParaRPr lang="en-GB"/>
          </a:p>
        </p:txBody>
      </p:sp>
    </p:spTree>
    <p:extLst>
      <p:ext uri="{BB962C8B-B14F-4D97-AF65-F5344CB8AC3E}">
        <p14:creationId xmlns:p14="http://schemas.microsoft.com/office/powerpoint/2010/main" val="408127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CCCC-6802-3972-2722-8667F853BB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D164373-37D1-F28A-6F89-1AA5B3242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7ABD79C-527C-48EB-8DA5-E658221FE0AD}"/>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5" name="Footer Placeholder 4">
            <a:extLst>
              <a:ext uri="{FF2B5EF4-FFF2-40B4-BE49-F238E27FC236}">
                <a16:creationId xmlns:a16="http://schemas.microsoft.com/office/drawing/2014/main" id="{989D3B77-FB60-CF7F-3CB9-3293C9AA3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8F732-EC52-AB16-205F-9F5B8EC2380B}"/>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111791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FC6E-7F70-8D9F-3A74-17D7E6F169D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56C6CA5-D060-2F39-2EBF-E5FB53E178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83382A-5388-5AAF-FCAF-ACA20F7BA8D4}"/>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5" name="Footer Placeholder 4">
            <a:extLst>
              <a:ext uri="{FF2B5EF4-FFF2-40B4-BE49-F238E27FC236}">
                <a16:creationId xmlns:a16="http://schemas.microsoft.com/office/drawing/2014/main" id="{4CEB18F8-6A79-28EE-02D1-9197684B49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E43FDC-2D2A-6A36-1EA2-970FC7286362}"/>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56718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06F76-4213-6588-6CF1-B509FC1E1C2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BC23A18-D30B-6C4C-E16B-17B446DF71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6FF422-6461-D6FE-D5B1-0FB2F45CDB87}"/>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5" name="Footer Placeholder 4">
            <a:extLst>
              <a:ext uri="{FF2B5EF4-FFF2-40B4-BE49-F238E27FC236}">
                <a16:creationId xmlns:a16="http://schemas.microsoft.com/office/drawing/2014/main" id="{124466BB-B9CA-EFAC-03EF-FC79B56D7E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D5777C-FD64-7754-76C7-51DD65557882}"/>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3551917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US"/>
              <a:t>Click to edit Master subtitle style</a:t>
            </a:r>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01682" y="242"/>
            <a:ext cx="5790319" cy="6857519"/>
          </a:xfrm>
          <a:prstGeom prst="rect">
            <a:avLst/>
          </a:prstGeom>
        </p:spPr>
      </p:pic>
    </p:spTree>
    <p:extLst>
      <p:ext uri="{BB962C8B-B14F-4D97-AF65-F5344CB8AC3E}">
        <p14:creationId xmlns:p14="http://schemas.microsoft.com/office/powerpoint/2010/main" val="329526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7C31-C47D-5359-0E18-E80EC4CDB1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273F2F2-E166-FEA4-AA75-6CA9CEA4D7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040F4E-90C9-A915-14D3-981593216AEC}"/>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5" name="Footer Placeholder 4">
            <a:extLst>
              <a:ext uri="{FF2B5EF4-FFF2-40B4-BE49-F238E27FC236}">
                <a16:creationId xmlns:a16="http://schemas.microsoft.com/office/drawing/2014/main" id="{017B4114-3AA0-825D-BDEA-8447DAEBE9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6E16A-E40B-8B52-5052-48D03E709178}"/>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248120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9869-4B08-3C8A-E817-17F6392EB44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311F924-B196-F0D4-6B22-5C5B889BC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B2319CF-04D8-65DD-2F23-6BEC834B70C0}"/>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5" name="Footer Placeholder 4">
            <a:extLst>
              <a:ext uri="{FF2B5EF4-FFF2-40B4-BE49-F238E27FC236}">
                <a16:creationId xmlns:a16="http://schemas.microsoft.com/office/drawing/2014/main" id="{D048106E-E0B5-FAF0-3F90-DCF93B7B09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396EB1-D124-61FB-466E-E0FD8DB94980}"/>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332615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9775-F1FF-6C3A-42A3-BF6D6A079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129C7A-A41C-40A3-016A-1969126D3C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0824FA1-FBEB-03E1-7BA0-C50ED3D853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940AD7E-6E1B-1441-5C9F-491F46EE599C}"/>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6" name="Footer Placeholder 5">
            <a:extLst>
              <a:ext uri="{FF2B5EF4-FFF2-40B4-BE49-F238E27FC236}">
                <a16:creationId xmlns:a16="http://schemas.microsoft.com/office/drawing/2014/main" id="{3FF5AA02-E590-7B8A-A102-027A91CEDD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A84708-3369-C6B4-65D4-59D89FB0E879}"/>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144773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537E-79B4-F81A-B4FD-DBFD893A8EF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7538163-34EC-F179-80F4-DB0B3DEE0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CFA631-A5B2-109E-E44D-11A5A31B95C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F2A3600-3AC2-0DC6-1860-8C78155C60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A19B82-8C8E-4D77-1374-6DE39CF9026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462CDF0-73C1-1AF2-0480-67DBC04FC527}"/>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8" name="Footer Placeholder 7">
            <a:extLst>
              <a:ext uri="{FF2B5EF4-FFF2-40B4-BE49-F238E27FC236}">
                <a16:creationId xmlns:a16="http://schemas.microsoft.com/office/drawing/2014/main" id="{547B60EF-802C-2750-2F11-2D78485B56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247C10-AB05-CE20-0825-0767EA1A40C5}"/>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257516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AC91-BAA7-974B-D457-9D5A0D95E86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09D1864-695C-DAA3-7529-576E6951C927}"/>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4" name="Footer Placeholder 3">
            <a:extLst>
              <a:ext uri="{FF2B5EF4-FFF2-40B4-BE49-F238E27FC236}">
                <a16:creationId xmlns:a16="http://schemas.microsoft.com/office/drawing/2014/main" id="{21F268F8-26A1-70C9-22FC-862F1CDB8F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A2CA77-5B39-92D0-642D-37C46FBDB387}"/>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385556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6671B4-E22B-39C6-2983-54A0621D05D2}"/>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3" name="Footer Placeholder 2">
            <a:extLst>
              <a:ext uri="{FF2B5EF4-FFF2-40B4-BE49-F238E27FC236}">
                <a16:creationId xmlns:a16="http://schemas.microsoft.com/office/drawing/2014/main" id="{CAA1037C-DF01-8E11-5506-655B270B55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26B583-026D-123F-B6CC-B96B4537B87A}"/>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31781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4914-E280-70ED-F398-E00F98BE5C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9C2B362-D2A2-E402-7AE2-58DA700501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334D0F8-A48F-C8DA-40BE-A1EB40B1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04B1E8-D6B9-E57E-C89D-4C47CAB74CAF}"/>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6" name="Footer Placeholder 5">
            <a:extLst>
              <a:ext uri="{FF2B5EF4-FFF2-40B4-BE49-F238E27FC236}">
                <a16:creationId xmlns:a16="http://schemas.microsoft.com/office/drawing/2014/main" id="{2F04C762-C64E-C3B7-25F4-4CA9D7676F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03FCDC-9D8D-5D42-2693-56F43A7FECE8}"/>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209876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8EDA-095F-CF38-1278-894239A99F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C399F69-610B-B426-E92B-25269D79B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34D512-C453-A0A9-6209-A29F3BB4A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C1910C-6968-1C74-D81F-6F659294CF49}"/>
              </a:ext>
            </a:extLst>
          </p:cNvPr>
          <p:cNvSpPr>
            <a:spLocks noGrp="1"/>
          </p:cNvSpPr>
          <p:nvPr>
            <p:ph type="dt" sz="half" idx="10"/>
          </p:nvPr>
        </p:nvSpPr>
        <p:spPr/>
        <p:txBody>
          <a:bodyPr/>
          <a:lstStyle/>
          <a:p>
            <a:fld id="{F9EB9983-C934-DA49-8E4A-171172BA4DBF}" type="datetimeFigureOut">
              <a:rPr lang="en-GB" smtClean="0"/>
              <a:t>29/08/2025</a:t>
            </a:fld>
            <a:endParaRPr lang="en-GB"/>
          </a:p>
        </p:txBody>
      </p:sp>
      <p:sp>
        <p:nvSpPr>
          <p:cNvPr id="6" name="Footer Placeholder 5">
            <a:extLst>
              <a:ext uri="{FF2B5EF4-FFF2-40B4-BE49-F238E27FC236}">
                <a16:creationId xmlns:a16="http://schemas.microsoft.com/office/drawing/2014/main" id="{A654906F-9432-358A-8C9A-F2031E1013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78BAEB-C2CE-26ED-0D79-5D77A50DBEFD}"/>
              </a:ext>
            </a:extLst>
          </p:cNvPr>
          <p:cNvSpPr>
            <a:spLocks noGrp="1"/>
          </p:cNvSpPr>
          <p:nvPr>
            <p:ph type="sldNum" sz="quarter" idx="12"/>
          </p:nvPr>
        </p:nvSpPr>
        <p:spPr/>
        <p:txBody>
          <a:bodyPr/>
          <a:lstStyle/>
          <a:p>
            <a:fld id="{6AF34B37-3342-C648-8B77-5C99E1EDBB9A}" type="slidenum">
              <a:rPr lang="en-GB" smtClean="0"/>
              <a:t>‹#›</a:t>
            </a:fld>
            <a:endParaRPr lang="en-GB"/>
          </a:p>
        </p:txBody>
      </p:sp>
    </p:spTree>
    <p:extLst>
      <p:ext uri="{BB962C8B-B14F-4D97-AF65-F5344CB8AC3E}">
        <p14:creationId xmlns:p14="http://schemas.microsoft.com/office/powerpoint/2010/main" val="174119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8BCAB-3A0E-0EB5-F458-09C3BC9A7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B9DE80C-1F6E-A567-A877-E4A7B3276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97A362-6D9B-4CEC-8C51-5E8F6D15D4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EB9983-C934-DA49-8E4A-171172BA4DBF}" type="datetimeFigureOut">
              <a:rPr lang="en-GB" smtClean="0"/>
              <a:t>29/08/2025</a:t>
            </a:fld>
            <a:endParaRPr lang="en-GB"/>
          </a:p>
        </p:txBody>
      </p:sp>
      <p:sp>
        <p:nvSpPr>
          <p:cNvPr id="5" name="Footer Placeholder 4">
            <a:extLst>
              <a:ext uri="{FF2B5EF4-FFF2-40B4-BE49-F238E27FC236}">
                <a16:creationId xmlns:a16="http://schemas.microsoft.com/office/drawing/2014/main" id="{15945C45-14A3-00A9-BCE0-8B9060C740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EFFFD23-E1FF-5CE1-6FC9-C67BFDC7E0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F34B37-3342-C648-8B77-5C99E1EDBB9A}" type="slidenum">
              <a:rPr lang="en-GB" smtClean="0"/>
              <a:t>‹#›</a:t>
            </a:fld>
            <a:endParaRPr lang="en-GB"/>
          </a:p>
        </p:txBody>
      </p:sp>
    </p:spTree>
    <p:extLst>
      <p:ext uri="{BB962C8B-B14F-4D97-AF65-F5344CB8AC3E}">
        <p14:creationId xmlns:p14="http://schemas.microsoft.com/office/powerpoint/2010/main" val="394400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1.svg"/><Relationship Id="rId4" Type="http://schemas.openxmlformats.org/officeDocument/2006/relationships/image" Target="../media/image12.sv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7.sv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16.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17.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2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17.png"/><Relationship Id="rId7" Type="http://schemas.openxmlformats.org/officeDocument/2006/relationships/image" Target="../media/image10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05.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slides/_rels/slide33.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23.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2.sv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svg"/><Relationship Id="rId4" Type="http://schemas.openxmlformats.org/officeDocument/2006/relationships/image" Target="../media/image110.svg"/><Relationship Id="rId9" Type="http://schemas.openxmlformats.org/officeDocument/2006/relationships/image" Target="../media/image115.png"/><Relationship Id="rId14" Type="http://schemas.openxmlformats.org/officeDocument/2006/relationships/image" Target="../media/image24.svg"/></Relationships>
</file>

<file path=ppt/slides/_rels/slide34.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2.sv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svg"/><Relationship Id="rId4" Type="http://schemas.openxmlformats.org/officeDocument/2006/relationships/image" Target="../media/image120.svg"/><Relationship Id="rId9" Type="http://schemas.openxmlformats.org/officeDocument/2006/relationships/image" Target="../media/image125.png"/></Relationships>
</file>

<file path=ppt/slides/_rels/slide3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3.svg"/><Relationship Id="rId5" Type="http://schemas.openxmlformats.org/officeDocument/2006/relationships/image" Target="../media/image132.png"/><Relationship Id="rId10" Type="http://schemas.openxmlformats.org/officeDocument/2006/relationships/image" Target="../media/image137.svg"/><Relationship Id="rId4" Type="http://schemas.openxmlformats.org/officeDocument/2006/relationships/image" Target="../media/image131.svg"/><Relationship Id="rId9" Type="http://schemas.openxmlformats.org/officeDocument/2006/relationships/image" Target="../media/image1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2.svg"/><Relationship Id="rId5" Type="http://schemas.openxmlformats.org/officeDocument/2006/relationships/image" Target="../media/image141.png"/><Relationship Id="rId10" Type="http://schemas.openxmlformats.org/officeDocument/2006/relationships/image" Target="../media/image146.svg"/><Relationship Id="rId4" Type="http://schemas.openxmlformats.org/officeDocument/2006/relationships/image" Target="../media/image140.svg"/><Relationship Id="rId9" Type="http://schemas.openxmlformats.org/officeDocument/2006/relationships/image" Target="../media/image1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55.sv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59.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3.svg"/><Relationship Id="rId11" Type="http://schemas.openxmlformats.org/officeDocument/2006/relationships/image" Target="../media/image158.png"/><Relationship Id="rId5" Type="http://schemas.openxmlformats.org/officeDocument/2006/relationships/image" Target="../media/image152.png"/><Relationship Id="rId10" Type="http://schemas.openxmlformats.org/officeDocument/2006/relationships/image" Target="../media/image157.svg"/><Relationship Id="rId4" Type="http://schemas.openxmlformats.org/officeDocument/2006/relationships/image" Target="../media/image151.svg"/><Relationship Id="rId9" Type="http://schemas.openxmlformats.org/officeDocument/2006/relationships/image" Target="../media/image156.png"/></Relationships>
</file>

<file path=ppt/slides/_rels/slide4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8" Type="http://schemas.openxmlformats.org/officeDocument/2006/relationships/image" Target="../media/image167.sv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5.svg"/><Relationship Id="rId5" Type="http://schemas.openxmlformats.org/officeDocument/2006/relationships/image" Target="../media/image164.png"/><Relationship Id="rId4" Type="http://schemas.openxmlformats.org/officeDocument/2006/relationships/image" Target="../media/image163.svg"/></Relationships>
</file>

<file path=ppt/slides/_rels/slide51.xml.rels><?xml version="1.0" encoding="UTF-8" standalone="yes"?>
<Relationships xmlns="http://schemas.openxmlformats.org/package/2006/relationships"><Relationship Id="rId8" Type="http://schemas.openxmlformats.org/officeDocument/2006/relationships/image" Target="../media/image171.sv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169.svg"/></Relationships>
</file>

<file path=ppt/slides/_rels/slide52.xml.rels><?xml version="1.0" encoding="UTF-8" standalone="yes"?>
<Relationships xmlns="http://schemas.openxmlformats.org/package/2006/relationships"><Relationship Id="rId8" Type="http://schemas.openxmlformats.org/officeDocument/2006/relationships/image" Target="../media/image165.svg"/><Relationship Id="rId3" Type="http://schemas.openxmlformats.org/officeDocument/2006/relationships/image" Target="../media/image172.png"/><Relationship Id="rId7" Type="http://schemas.openxmlformats.org/officeDocument/2006/relationships/image" Target="../media/image164.png"/><Relationship Id="rId12" Type="http://schemas.openxmlformats.org/officeDocument/2006/relationships/image" Target="../media/image140.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4.svg"/><Relationship Id="rId11" Type="http://schemas.openxmlformats.org/officeDocument/2006/relationships/image" Target="../media/image139.png"/><Relationship Id="rId5" Type="http://schemas.openxmlformats.org/officeDocument/2006/relationships/image" Target="../media/image43.png"/><Relationship Id="rId10" Type="http://schemas.openxmlformats.org/officeDocument/2006/relationships/image" Target="../media/image157.svg"/><Relationship Id="rId4" Type="http://schemas.openxmlformats.org/officeDocument/2006/relationships/image" Target="../media/image173.svg"/><Relationship Id="rId9" Type="http://schemas.openxmlformats.org/officeDocument/2006/relationships/image" Target="../media/image156.png"/></Relationships>
</file>

<file path=ppt/slides/_rels/slide53.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svg"/><Relationship Id="rId4" Type="http://schemas.openxmlformats.org/officeDocument/2006/relationships/image" Target="../media/image36.sv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6.sv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8464-E38D-228B-34B7-B6AE81640D6C}"/>
              </a:ext>
            </a:extLst>
          </p:cNvPr>
          <p:cNvSpPr>
            <a:spLocks noGrp="1"/>
          </p:cNvSpPr>
          <p:nvPr>
            <p:ph type="title"/>
          </p:nvPr>
        </p:nvSpPr>
        <p:spPr>
          <a:xfrm>
            <a:off x="518877" y="2036695"/>
            <a:ext cx="6034324" cy="2286128"/>
          </a:xfrm>
        </p:spPr>
        <p:txBody>
          <a:bodyPr/>
          <a:lstStyle/>
          <a:p>
            <a:pPr algn="ctr"/>
            <a:r>
              <a:rPr lang="en-US" sz="4267" dirty="0">
                <a:latin typeface="Outfit"/>
                <a:cs typeface="Outfit"/>
              </a:rPr>
              <a:t>Computational Thinking</a:t>
            </a:r>
            <a:br>
              <a:rPr lang="en-US" sz="4267" dirty="0">
                <a:latin typeface="Outfit"/>
                <a:cs typeface="Outfit"/>
              </a:rPr>
            </a:br>
            <a:br>
              <a:rPr lang="en-US" sz="4267" dirty="0">
                <a:latin typeface="Outfit"/>
                <a:cs typeface="Outfit"/>
              </a:rPr>
            </a:br>
            <a:r>
              <a:rPr lang="en-US" sz="4267" dirty="0">
                <a:latin typeface="Outfit"/>
                <a:cs typeface="Outfit"/>
              </a:rPr>
              <a:t>Session 1</a:t>
            </a:r>
            <a:br>
              <a:rPr lang="en-US" sz="4267" dirty="0"/>
            </a:br>
            <a:br>
              <a:rPr lang="en-US" sz="4267" dirty="0"/>
            </a:br>
            <a:r>
              <a:rPr lang="en-US" sz="2667" dirty="0">
                <a:latin typeface="Outfit"/>
                <a:cs typeface="Outfit"/>
              </a:rPr>
              <a:t>Coding for Reproducible Research</a:t>
            </a:r>
            <a:endParaRPr lang="en-GB" sz="2667" dirty="0">
              <a:latin typeface="Outfit"/>
              <a:cs typeface="Outfit"/>
            </a:endParaRPr>
          </a:p>
        </p:txBody>
      </p:sp>
      <p:sp>
        <p:nvSpPr>
          <p:cNvPr id="3" name="Subtitle 2">
            <a:extLst>
              <a:ext uri="{FF2B5EF4-FFF2-40B4-BE49-F238E27FC236}">
                <a16:creationId xmlns:a16="http://schemas.microsoft.com/office/drawing/2014/main" id="{6DF05BC9-6D7E-7BA7-1865-D5FAF9560008}"/>
              </a:ext>
            </a:extLst>
          </p:cNvPr>
          <p:cNvSpPr>
            <a:spLocks noGrp="1"/>
          </p:cNvSpPr>
          <p:nvPr>
            <p:ph type="subTitle" idx="1"/>
          </p:nvPr>
        </p:nvSpPr>
        <p:spPr>
          <a:xfrm>
            <a:off x="824559" y="5696619"/>
            <a:ext cx="5271441" cy="567655"/>
          </a:xfrm>
        </p:spPr>
        <p:txBody>
          <a:bodyPr vert="horz" lIns="121920" tIns="60960" rIns="121920" bIns="60960" rtlCol="0" anchor="t">
            <a:normAutofit/>
          </a:bodyPr>
          <a:lstStyle/>
          <a:p>
            <a:pPr algn="ctr"/>
            <a:r>
              <a:rPr lang="en-GB" sz="3067" dirty="0">
                <a:latin typeface="Outfit"/>
              </a:rPr>
              <a:t>October 2025</a:t>
            </a:r>
            <a:endParaRPr lang="en-US" sz="3067" dirty="0"/>
          </a:p>
        </p:txBody>
      </p:sp>
    </p:spTree>
    <p:extLst>
      <p:ext uri="{BB962C8B-B14F-4D97-AF65-F5344CB8AC3E}">
        <p14:creationId xmlns:p14="http://schemas.microsoft.com/office/powerpoint/2010/main" val="272727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9A15-0CFC-5539-117B-BA08516A0C7F}"/>
              </a:ext>
            </a:extLst>
          </p:cNvPr>
          <p:cNvSpPr>
            <a:spLocks noGrp="1"/>
          </p:cNvSpPr>
          <p:nvPr>
            <p:ph type="title"/>
          </p:nvPr>
        </p:nvSpPr>
        <p:spPr/>
        <p:txBody>
          <a:bodyPr/>
          <a:lstStyle/>
          <a:p>
            <a:r>
              <a:rPr lang="en-US" dirty="0"/>
              <a:t>The four key steps of computational thinking</a:t>
            </a:r>
          </a:p>
        </p:txBody>
      </p:sp>
      <p:pic>
        <p:nvPicPr>
          <p:cNvPr id="1026" name="Picture 2">
            <a:extLst>
              <a:ext uri="{FF2B5EF4-FFF2-40B4-BE49-F238E27FC236}">
                <a16:creationId xmlns:a16="http://schemas.microsoft.com/office/drawing/2014/main" id="{66DB9273-062F-B037-4739-234FB8176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53" y="1785097"/>
            <a:ext cx="9018494" cy="507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1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88E2-74BA-1747-494C-25ED8421616E}"/>
              </a:ext>
            </a:extLst>
          </p:cNvPr>
          <p:cNvSpPr>
            <a:spLocks noGrp="1"/>
          </p:cNvSpPr>
          <p:nvPr>
            <p:ph type="title"/>
          </p:nvPr>
        </p:nvSpPr>
        <p:spPr/>
        <p:txBody>
          <a:bodyPr/>
          <a:lstStyle/>
          <a:p>
            <a:r>
              <a:rPr lang="en-GB" dirty="0"/>
              <a:t>By the end of this workshop</a:t>
            </a:r>
          </a:p>
        </p:txBody>
      </p:sp>
      <p:pic>
        <p:nvPicPr>
          <p:cNvPr id="5" name="Graphic 4" descr="Flowchart with solid fill">
            <a:extLst>
              <a:ext uri="{FF2B5EF4-FFF2-40B4-BE49-F238E27FC236}">
                <a16:creationId xmlns:a16="http://schemas.microsoft.com/office/drawing/2014/main" id="{561F2760-0501-AA79-D145-AA56120DB2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770" y="2461845"/>
            <a:ext cx="1644161" cy="1644161"/>
          </a:xfrm>
          <a:prstGeom prst="rect">
            <a:avLst/>
          </a:prstGeom>
        </p:spPr>
      </p:pic>
      <p:pic>
        <p:nvPicPr>
          <p:cNvPr id="7" name="Graphic 6" descr="Puzzle pieces with solid fill">
            <a:extLst>
              <a:ext uri="{FF2B5EF4-FFF2-40B4-BE49-F238E27FC236}">
                <a16:creationId xmlns:a16="http://schemas.microsoft.com/office/drawing/2014/main" id="{DF34830C-BAD9-6184-6274-0E42676493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5878" y="2461845"/>
            <a:ext cx="1644161" cy="1644161"/>
          </a:xfrm>
          <a:prstGeom prst="rect">
            <a:avLst/>
          </a:prstGeom>
        </p:spPr>
      </p:pic>
      <p:pic>
        <p:nvPicPr>
          <p:cNvPr id="9" name="Graphic 8" descr="Golden Ratio with solid fill">
            <a:extLst>
              <a:ext uri="{FF2B5EF4-FFF2-40B4-BE49-F238E27FC236}">
                <a16:creationId xmlns:a16="http://schemas.microsoft.com/office/drawing/2014/main" id="{10CAE060-94E0-6B97-98A2-8FB73619D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986" y="2461845"/>
            <a:ext cx="1644161" cy="1644161"/>
          </a:xfrm>
          <a:prstGeom prst="rect">
            <a:avLst/>
          </a:prstGeom>
        </p:spPr>
      </p:pic>
      <p:pic>
        <p:nvPicPr>
          <p:cNvPr id="11" name="Graphic 10" descr="Layers Design outline">
            <a:extLst>
              <a:ext uri="{FF2B5EF4-FFF2-40B4-BE49-F238E27FC236}">
                <a16:creationId xmlns:a16="http://schemas.microsoft.com/office/drawing/2014/main" id="{BD91E87D-0892-D77E-C452-47C722DC96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48093" y="2461845"/>
            <a:ext cx="1644161" cy="1644161"/>
          </a:xfrm>
          <a:prstGeom prst="rect">
            <a:avLst/>
          </a:prstGeom>
        </p:spPr>
      </p:pic>
      <p:sp>
        <p:nvSpPr>
          <p:cNvPr id="12" name="TextBox 11">
            <a:extLst>
              <a:ext uri="{FF2B5EF4-FFF2-40B4-BE49-F238E27FC236}">
                <a16:creationId xmlns:a16="http://schemas.microsoft.com/office/drawing/2014/main" id="{16C67553-17BC-F2EE-0B1E-E5BA53BB9A42}"/>
              </a:ext>
            </a:extLst>
          </p:cNvPr>
          <p:cNvSpPr txBox="1"/>
          <p:nvPr/>
        </p:nvSpPr>
        <p:spPr>
          <a:xfrm>
            <a:off x="-218411" y="4106006"/>
            <a:ext cx="3370521" cy="369332"/>
          </a:xfrm>
          <a:prstGeom prst="rect">
            <a:avLst/>
          </a:prstGeom>
          <a:noFill/>
        </p:spPr>
        <p:txBody>
          <a:bodyPr wrap="square" rtlCol="0">
            <a:spAutoFit/>
          </a:bodyPr>
          <a:lstStyle/>
          <a:p>
            <a:pPr algn="ctr"/>
            <a:r>
              <a:rPr lang="en-GB" dirty="0"/>
              <a:t>Algorithm Definition</a:t>
            </a:r>
          </a:p>
        </p:txBody>
      </p:sp>
      <p:sp>
        <p:nvSpPr>
          <p:cNvPr id="13" name="TextBox 12">
            <a:extLst>
              <a:ext uri="{FF2B5EF4-FFF2-40B4-BE49-F238E27FC236}">
                <a16:creationId xmlns:a16="http://schemas.microsoft.com/office/drawing/2014/main" id="{71EF4401-A3A3-3F58-8BDF-10E14BFBA15C}"/>
              </a:ext>
            </a:extLst>
          </p:cNvPr>
          <p:cNvSpPr txBox="1"/>
          <p:nvPr/>
        </p:nvSpPr>
        <p:spPr>
          <a:xfrm>
            <a:off x="2782697" y="4106006"/>
            <a:ext cx="3370521" cy="369332"/>
          </a:xfrm>
          <a:prstGeom prst="rect">
            <a:avLst/>
          </a:prstGeom>
          <a:noFill/>
        </p:spPr>
        <p:txBody>
          <a:bodyPr wrap="square" rtlCol="0">
            <a:spAutoFit/>
          </a:bodyPr>
          <a:lstStyle/>
          <a:p>
            <a:pPr algn="ctr"/>
            <a:r>
              <a:rPr lang="en-GB" dirty="0"/>
              <a:t>Decomposition</a:t>
            </a:r>
          </a:p>
        </p:txBody>
      </p:sp>
      <p:sp>
        <p:nvSpPr>
          <p:cNvPr id="14" name="TextBox 13">
            <a:extLst>
              <a:ext uri="{FF2B5EF4-FFF2-40B4-BE49-F238E27FC236}">
                <a16:creationId xmlns:a16="http://schemas.microsoft.com/office/drawing/2014/main" id="{CCECE386-2FE5-4B09-2221-E7DDDE6140F7}"/>
              </a:ext>
            </a:extLst>
          </p:cNvPr>
          <p:cNvSpPr txBox="1"/>
          <p:nvPr/>
        </p:nvSpPr>
        <p:spPr>
          <a:xfrm>
            <a:off x="5783805" y="4106006"/>
            <a:ext cx="3370521" cy="369332"/>
          </a:xfrm>
          <a:prstGeom prst="rect">
            <a:avLst/>
          </a:prstGeom>
          <a:noFill/>
        </p:spPr>
        <p:txBody>
          <a:bodyPr wrap="square" rtlCol="0">
            <a:spAutoFit/>
          </a:bodyPr>
          <a:lstStyle/>
          <a:p>
            <a:pPr algn="ctr"/>
            <a:r>
              <a:rPr lang="en-GB" dirty="0"/>
              <a:t>Pattern Recognition</a:t>
            </a:r>
          </a:p>
        </p:txBody>
      </p:sp>
      <p:sp>
        <p:nvSpPr>
          <p:cNvPr id="15" name="TextBox 14">
            <a:extLst>
              <a:ext uri="{FF2B5EF4-FFF2-40B4-BE49-F238E27FC236}">
                <a16:creationId xmlns:a16="http://schemas.microsoft.com/office/drawing/2014/main" id="{6CC19792-8ACF-308F-DED3-DD1007484F0A}"/>
              </a:ext>
            </a:extLst>
          </p:cNvPr>
          <p:cNvSpPr txBox="1"/>
          <p:nvPr/>
        </p:nvSpPr>
        <p:spPr>
          <a:xfrm>
            <a:off x="8784912" y="4106006"/>
            <a:ext cx="3370521" cy="369332"/>
          </a:xfrm>
          <a:prstGeom prst="rect">
            <a:avLst/>
          </a:prstGeom>
          <a:noFill/>
        </p:spPr>
        <p:txBody>
          <a:bodyPr wrap="square" rtlCol="0">
            <a:spAutoFit/>
          </a:bodyPr>
          <a:lstStyle/>
          <a:p>
            <a:pPr algn="ctr"/>
            <a:r>
              <a:rPr lang="en-GB" dirty="0"/>
              <a:t>Abstraction</a:t>
            </a:r>
          </a:p>
        </p:txBody>
      </p:sp>
    </p:spTree>
    <p:extLst>
      <p:ext uri="{BB962C8B-B14F-4D97-AF65-F5344CB8AC3E}">
        <p14:creationId xmlns:p14="http://schemas.microsoft.com/office/powerpoint/2010/main" val="422294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72EC-538B-CE02-E3C4-B98C70905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7B760-1F1F-D7F5-1B12-5DB93A0D701F}"/>
              </a:ext>
            </a:extLst>
          </p:cNvPr>
          <p:cNvSpPr>
            <a:spLocks noGrp="1"/>
          </p:cNvSpPr>
          <p:nvPr>
            <p:ph type="title"/>
          </p:nvPr>
        </p:nvSpPr>
        <p:spPr/>
        <p:txBody>
          <a:bodyPr/>
          <a:lstStyle/>
          <a:p>
            <a:r>
              <a:rPr lang="en-GB" dirty="0"/>
              <a:t>The main take away…</a:t>
            </a:r>
          </a:p>
        </p:txBody>
      </p:sp>
      <p:pic>
        <p:nvPicPr>
          <p:cNvPr id="4" name="Graphic 3" descr="Brain in head with solid fill">
            <a:extLst>
              <a:ext uri="{FF2B5EF4-FFF2-40B4-BE49-F238E27FC236}">
                <a16:creationId xmlns:a16="http://schemas.microsoft.com/office/drawing/2014/main" id="{C933153A-4094-A624-7100-4484BEFBD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8207" y="2274277"/>
            <a:ext cx="2309446" cy="2309446"/>
          </a:xfrm>
          <a:prstGeom prst="rect">
            <a:avLst/>
          </a:prstGeom>
        </p:spPr>
      </p:pic>
      <p:pic>
        <p:nvPicPr>
          <p:cNvPr id="8" name="Graphic 7" descr="Computer with solid fill">
            <a:extLst>
              <a:ext uri="{FF2B5EF4-FFF2-40B4-BE49-F238E27FC236}">
                <a16:creationId xmlns:a16="http://schemas.microsoft.com/office/drawing/2014/main" id="{DF63E8B3-5318-71F5-4761-FA556D9132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4331" y="2293377"/>
            <a:ext cx="2948354" cy="2948354"/>
          </a:xfrm>
          <a:prstGeom prst="rect">
            <a:avLst/>
          </a:prstGeom>
        </p:spPr>
      </p:pic>
      <p:sp>
        <p:nvSpPr>
          <p:cNvPr id="16" name="TextBox 15">
            <a:extLst>
              <a:ext uri="{FF2B5EF4-FFF2-40B4-BE49-F238E27FC236}">
                <a16:creationId xmlns:a16="http://schemas.microsoft.com/office/drawing/2014/main" id="{33DC5050-D4A5-C9B5-93F5-B7C7538A7324}"/>
              </a:ext>
            </a:extLst>
          </p:cNvPr>
          <p:cNvSpPr txBox="1"/>
          <p:nvPr/>
        </p:nvSpPr>
        <p:spPr>
          <a:xfrm>
            <a:off x="4410739" y="3167390"/>
            <a:ext cx="3370521" cy="523220"/>
          </a:xfrm>
          <a:prstGeom prst="rect">
            <a:avLst/>
          </a:prstGeom>
          <a:noFill/>
        </p:spPr>
        <p:txBody>
          <a:bodyPr wrap="square" rtlCol="0">
            <a:spAutoFit/>
          </a:bodyPr>
          <a:lstStyle/>
          <a:p>
            <a:pPr algn="ctr"/>
            <a:r>
              <a:rPr lang="en-GB" sz="2800" dirty="0"/>
              <a:t>Then</a:t>
            </a:r>
          </a:p>
        </p:txBody>
      </p:sp>
      <p:sp>
        <p:nvSpPr>
          <p:cNvPr id="17" name="TextBox 16">
            <a:extLst>
              <a:ext uri="{FF2B5EF4-FFF2-40B4-BE49-F238E27FC236}">
                <a16:creationId xmlns:a16="http://schemas.microsoft.com/office/drawing/2014/main" id="{120AF406-EDB3-C211-FFAA-8B87F58067F3}"/>
              </a:ext>
            </a:extLst>
          </p:cNvPr>
          <p:cNvSpPr txBox="1"/>
          <p:nvPr/>
        </p:nvSpPr>
        <p:spPr>
          <a:xfrm>
            <a:off x="2127669" y="4744888"/>
            <a:ext cx="3370521" cy="523220"/>
          </a:xfrm>
          <a:prstGeom prst="rect">
            <a:avLst/>
          </a:prstGeom>
          <a:noFill/>
        </p:spPr>
        <p:txBody>
          <a:bodyPr wrap="square" rtlCol="0">
            <a:spAutoFit/>
          </a:bodyPr>
          <a:lstStyle/>
          <a:p>
            <a:pPr algn="ctr"/>
            <a:r>
              <a:rPr lang="en-GB" sz="2800" dirty="0"/>
              <a:t>Think</a:t>
            </a:r>
          </a:p>
        </p:txBody>
      </p:sp>
      <p:sp>
        <p:nvSpPr>
          <p:cNvPr id="18" name="TextBox 17">
            <a:extLst>
              <a:ext uri="{FF2B5EF4-FFF2-40B4-BE49-F238E27FC236}">
                <a16:creationId xmlns:a16="http://schemas.microsoft.com/office/drawing/2014/main" id="{EA0DDFBA-0B57-CA73-FE85-EECAD43C8570}"/>
              </a:ext>
            </a:extLst>
          </p:cNvPr>
          <p:cNvSpPr txBox="1"/>
          <p:nvPr/>
        </p:nvSpPr>
        <p:spPr>
          <a:xfrm>
            <a:off x="7183247" y="4744888"/>
            <a:ext cx="3370521" cy="523220"/>
          </a:xfrm>
          <a:prstGeom prst="rect">
            <a:avLst/>
          </a:prstGeom>
          <a:noFill/>
        </p:spPr>
        <p:txBody>
          <a:bodyPr wrap="square" rtlCol="0">
            <a:spAutoFit/>
          </a:bodyPr>
          <a:lstStyle/>
          <a:p>
            <a:pPr algn="ctr"/>
            <a:r>
              <a:rPr lang="en-GB" sz="2800" dirty="0"/>
              <a:t>Code</a:t>
            </a:r>
          </a:p>
        </p:txBody>
      </p:sp>
    </p:spTree>
    <p:extLst>
      <p:ext uri="{BB962C8B-B14F-4D97-AF65-F5344CB8AC3E}">
        <p14:creationId xmlns:p14="http://schemas.microsoft.com/office/powerpoint/2010/main" val="309478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7E23-D66C-4578-D986-6127BE32B18D}"/>
              </a:ext>
            </a:extLst>
          </p:cNvPr>
          <p:cNvSpPr>
            <a:spLocks noGrp="1"/>
          </p:cNvSpPr>
          <p:nvPr>
            <p:ph type="title"/>
          </p:nvPr>
        </p:nvSpPr>
        <p:spPr>
          <a:xfrm>
            <a:off x="838200" y="2766218"/>
            <a:ext cx="10515600" cy="1325563"/>
          </a:xfrm>
        </p:spPr>
        <p:txBody>
          <a:bodyPr/>
          <a:lstStyle/>
          <a:p>
            <a:pPr algn="ctr"/>
            <a:r>
              <a:rPr lang="en-GB" dirty="0"/>
              <a:t>Activity: What do you do before coding?</a:t>
            </a:r>
          </a:p>
        </p:txBody>
      </p:sp>
    </p:spTree>
    <p:extLst>
      <p:ext uri="{BB962C8B-B14F-4D97-AF65-F5344CB8AC3E}">
        <p14:creationId xmlns:p14="http://schemas.microsoft.com/office/powerpoint/2010/main" val="257751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116B-5A18-ED27-E328-27D8AC5789AC}"/>
              </a:ext>
            </a:extLst>
          </p:cNvPr>
          <p:cNvSpPr>
            <a:spLocks noGrp="1"/>
          </p:cNvSpPr>
          <p:nvPr>
            <p:ph type="title"/>
          </p:nvPr>
        </p:nvSpPr>
        <p:spPr/>
        <p:txBody>
          <a:bodyPr/>
          <a:lstStyle/>
          <a:p>
            <a:r>
              <a:rPr lang="en-GB" dirty="0"/>
              <a:t>Program or algorithm?</a:t>
            </a:r>
          </a:p>
        </p:txBody>
      </p:sp>
      <p:pic>
        <p:nvPicPr>
          <p:cNvPr id="5" name="Graphic 4" descr="Binary with solid fill">
            <a:extLst>
              <a:ext uri="{FF2B5EF4-FFF2-40B4-BE49-F238E27FC236}">
                <a16:creationId xmlns:a16="http://schemas.microsoft.com/office/drawing/2014/main" id="{84DDE3B3-61DE-200E-01A0-A26F7C7AF9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7858" y="1910089"/>
            <a:ext cx="2514600" cy="2514600"/>
          </a:xfrm>
          <a:prstGeom prst="rect">
            <a:avLst/>
          </a:prstGeom>
        </p:spPr>
      </p:pic>
      <p:pic>
        <p:nvPicPr>
          <p:cNvPr id="7" name="Graphic 6" descr="Flowchart with solid fill">
            <a:extLst>
              <a:ext uri="{FF2B5EF4-FFF2-40B4-BE49-F238E27FC236}">
                <a16:creationId xmlns:a16="http://schemas.microsoft.com/office/drawing/2014/main" id="{0BCDB287-FF37-2FCF-4169-556BE2EFC3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8460" y="2171699"/>
            <a:ext cx="2514600" cy="2514600"/>
          </a:xfrm>
          <a:prstGeom prst="rect">
            <a:avLst/>
          </a:prstGeom>
        </p:spPr>
      </p:pic>
      <p:sp>
        <p:nvSpPr>
          <p:cNvPr id="8" name="TextBox 7">
            <a:extLst>
              <a:ext uri="{FF2B5EF4-FFF2-40B4-BE49-F238E27FC236}">
                <a16:creationId xmlns:a16="http://schemas.microsoft.com/office/drawing/2014/main" id="{3172CF6D-88E5-6B53-4D56-156C6AC1CB6A}"/>
              </a:ext>
            </a:extLst>
          </p:cNvPr>
          <p:cNvSpPr txBox="1"/>
          <p:nvPr/>
        </p:nvSpPr>
        <p:spPr>
          <a:xfrm>
            <a:off x="7233019" y="4424689"/>
            <a:ext cx="3370521" cy="523220"/>
          </a:xfrm>
          <a:prstGeom prst="rect">
            <a:avLst/>
          </a:prstGeom>
          <a:noFill/>
        </p:spPr>
        <p:txBody>
          <a:bodyPr wrap="square" rtlCol="0">
            <a:spAutoFit/>
          </a:bodyPr>
          <a:lstStyle/>
          <a:p>
            <a:pPr algn="ctr"/>
            <a:r>
              <a:rPr lang="en-GB" sz="2800" dirty="0"/>
              <a:t>Program</a:t>
            </a:r>
          </a:p>
        </p:txBody>
      </p:sp>
      <p:sp>
        <p:nvSpPr>
          <p:cNvPr id="9" name="TextBox 8">
            <a:extLst>
              <a:ext uri="{FF2B5EF4-FFF2-40B4-BE49-F238E27FC236}">
                <a16:creationId xmlns:a16="http://schemas.microsoft.com/office/drawing/2014/main" id="{097BE079-07DB-A068-B781-0CBCA7B9DC05}"/>
              </a:ext>
            </a:extLst>
          </p:cNvPr>
          <p:cNvSpPr txBox="1"/>
          <p:nvPr/>
        </p:nvSpPr>
        <p:spPr>
          <a:xfrm>
            <a:off x="1160499" y="4424689"/>
            <a:ext cx="3370521" cy="523220"/>
          </a:xfrm>
          <a:prstGeom prst="rect">
            <a:avLst/>
          </a:prstGeom>
          <a:noFill/>
        </p:spPr>
        <p:txBody>
          <a:bodyPr wrap="square" rtlCol="0">
            <a:spAutoFit/>
          </a:bodyPr>
          <a:lstStyle/>
          <a:p>
            <a:pPr algn="ctr"/>
            <a:r>
              <a:rPr lang="en-GB" sz="2800" dirty="0"/>
              <a:t>Algorithm</a:t>
            </a:r>
          </a:p>
        </p:txBody>
      </p:sp>
      <p:pic>
        <p:nvPicPr>
          <p:cNvPr id="11" name="Graphic 10" descr="Arrow Down outline">
            <a:extLst>
              <a:ext uri="{FF2B5EF4-FFF2-40B4-BE49-F238E27FC236}">
                <a16:creationId xmlns:a16="http://schemas.microsoft.com/office/drawing/2014/main" id="{BBAA09C6-815A-7ECC-92DE-4A4B707ECD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4704020" y="2171700"/>
            <a:ext cx="2699305" cy="2699305"/>
          </a:xfrm>
          <a:prstGeom prst="rect">
            <a:avLst/>
          </a:prstGeom>
        </p:spPr>
      </p:pic>
      <p:sp>
        <p:nvSpPr>
          <p:cNvPr id="12" name="TextBox 11">
            <a:extLst>
              <a:ext uri="{FF2B5EF4-FFF2-40B4-BE49-F238E27FC236}">
                <a16:creationId xmlns:a16="http://schemas.microsoft.com/office/drawing/2014/main" id="{66AC8F48-88A5-2D35-FB08-32FCBCE80A71}"/>
              </a:ext>
            </a:extLst>
          </p:cNvPr>
          <p:cNvSpPr txBox="1"/>
          <p:nvPr/>
        </p:nvSpPr>
        <p:spPr>
          <a:xfrm>
            <a:off x="4196759" y="4424689"/>
            <a:ext cx="3370521" cy="523220"/>
          </a:xfrm>
          <a:prstGeom prst="rect">
            <a:avLst/>
          </a:prstGeom>
          <a:noFill/>
        </p:spPr>
        <p:txBody>
          <a:bodyPr wrap="square" rtlCol="0">
            <a:spAutoFit/>
          </a:bodyPr>
          <a:lstStyle/>
          <a:p>
            <a:pPr algn="ctr"/>
            <a:r>
              <a:rPr lang="en-GB" sz="2800" dirty="0"/>
              <a:t>Informs</a:t>
            </a:r>
          </a:p>
        </p:txBody>
      </p:sp>
    </p:spTree>
    <p:extLst>
      <p:ext uri="{BB962C8B-B14F-4D97-AF65-F5344CB8AC3E}">
        <p14:creationId xmlns:p14="http://schemas.microsoft.com/office/powerpoint/2010/main" val="25028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F26C-A92B-B2E2-A570-79BA8C4EF5B6}"/>
              </a:ext>
            </a:extLst>
          </p:cNvPr>
          <p:cNvSpPr>
            <a:spLocks noGrp="1"/>
          </p:cNvSpPr>
          <p:nvPr>
            <p:ph type="title"/>
          </p:nvPr>
        </p:nvSpPr>
        <p:spPr/>
        <p:txBody>
          <a:bodyPr/>
          <a:lstStyle/>
          <a:p>
            <a:r>
              <a:rPr lang="en-GB" dirty="0"/>
              <a:t>Algorithms</a:t>
            </a:r>
          </a:p>
        </p:txBody>
      </p:sp>
      <p:pic>
        <p:nvPicPr>
          <p:cNvPr id="5" name="Graphic 4" descr="CheckList with solid fill">
            <a:extLst>
              <a:ext uri="{FF2B5EF4-FFF2-40B4-BE49-F238E27FC236}">
                <a16:creationId xmlns:a16="http://schemas.microsoft.com/office/drawing/2014/main" id="{BD1F1AC2-7CE1-D8AB-F2CD-C3EF517FC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6523" y="1899138"/>
            <a:ext cx="1811215" cy="1811215"/>
          </a:xfrm>
          <a:prstGeom prst="rect">
            <a:avLst/>
          </a:prstGeom>
        </p:spPr>
      </p:pic>
      <p:pic>
        <p:nvPicPr>
          <p:cNvPr id="7" name="Graphic 6" descr="Upstairs with solid fill">
            <a:extLst>
              <a:ext uri="{FF2B5EF4-FFF2-40B4-BE49-F238E27FC236}">
                <a16:creationId xmlns:a16="http://schemas.microsoft.com/office/drawing/2014/main" id="{3769CDB9-11D1-BA53-AA2F-E1AA8D59F3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4261" y="1899138"/>
            <a:ext cx="1811215" cy="1811215"/>
          </a:xfrm>
          <a:prstGeom prst="rect">
            <a:avLst/>
          </a:prstGeom>
        </p:spPr>
      </p:pic>
      <p:sp>
        <p:nvSpPr>
          <p:cNvPr id="8" name="TextBox 7">
            <a:extLst>
              <a:ext uri="{FF2B5EF4-FFF2-40B4-BE49-F238E27FC236}">
                <a16:creationId xmlns:a16="http://schemas.microsoft.com/office/drawing/2014/main" id="{D59DC56F-DBF3-CABF-F834-63ACACEE2976}"/>
              </a:ext>
            </a:extLst>
          </p:cNvPr>
          <p:cNvSpPr txBox="1"/>
          <p:nvPr/>
        </p:nvSpPr>
        <p:spPr>
          <a:xfrm>
            <a:off x="1881468" y="3710353"/>
            <a:ext cx="3370521" cy="523220"/>
          </a:xfrm>
          <a:prstGeom prst="rect">
            <a:avLst/>
          </a:prstGeom>
          <a:noFill/>
        </p:spPr>
        <p:txBody>
          <a:bodyPr wrap="square" rtlCol="0">
            <a:spAutoFit/>
          </a:bodyPr>
          <a:lstStyle/>
          <a:p>
            <a:pPr algn="ctr"/>
            <a:r>
              <a:rPr lang="en-GB" sz="2800" dirty="0"/>
              <a:t>Used everyday</a:t>
            </a:r>
          </a:p>
        </p:txBody>
      </p:sp>
      <p:sp>
        <p:nvSpPr>
          <p:cNvPr id="9" name="TextBox 8">
            <a:extLst>
              <a:ext uri="{FF2B5EF4-FFF2-40B4-BE49-F238E27FC236}">
                <a16:creationId xmlns:a16="http://schemas.microsoft.com/office/drawing/2014/main" id="{CFFEB92E-FE41-EE22-2C60-9C021AF5B3A5}"/>
              </a:ext>
            </a:extLst>
          </p:cNvPr>
          <p:cNvSpPr txBox="1"/>
          <p:nvPr/>
        </p:nvSpPr>
        <p:spPr>
          <a:xfrm>
            <a:off x="6744607" y="3710353"/>
            <a:ext cx="3370521" cy="523220"/>
          </a:xfrm>
          <a:prstGeom prst="rect">
            <a:avLst/>
          </a:prstGeom>
          <a:noFill/>
        </p:spPr>
        <p:txBody>
          <a:bodyPr wrap="square" rtlCol="0">
            <a:spAutoFit/>
          </a:bodyPr>
          <a:lstStyle/>
          <a:p>
            <a:pPr algn="ctr"/>
            <a:r>
              <a:rPr lang="en-GB" sz="2800" dirty="0"/>
              <a:t>Range of complexity</a:t>
            </a:r>
          </a:p>
        </p:txBody>
      </p:sp>
    </p:spTree>
    <p:extLst>
      <p:ext uri="{BB962C8B-B14F-4D97-AF65-F5344CB8AC3E}">
        <p14:creationId xmlns:p14="http://schemas.microsoft.com/office/powerpoint/2010/main" val="17758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49F8-A56C-092E-02BC-D89556B81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A9E50-1774-AD7E-EDA7-03F8A703582C}"/>
              </a:ext>
            </a:extLst>
          </p:cNvPr>
          <p:cNvSpPr>
            <a:spLocks noGrp="1"/>
          </p:cNvSpPr>
          <p:nvPr>
            <p:ph type="title"/>
          </p:nvPr>
        </p:nvSpPr>
        <p:spPr/>
        <p:txBody>
          <a:bodyPr/>
          <a:lstStyle/>
          <a:p>
            <a:r>
              <a:rPr lang="en-GB" dirty="0"/>
              <a:t>Example Algorithms</a:t>
            </a:r>
          </a:p>
        </p:txBody>
      </p:sp>
      <p:sp>
        <p:nvSpPr>
          <p:cNvPr id="8" name="TextBox 7">
            <a:extLst>
              <a:ext uri="{FF2B5EF4-FFF2-40B4-BE49-F238E27FC236}">
                <a16:creationId xmlns:a16="http://schemas.microsoft.com/office/drawing/2014/main" id="{C6F58D2B-1EDC-3342-49C4-5CC182695C0C}"/>
              </a:ext>
            </a:extLst>
          </p:cNvPr>
          <p:cNvSpPr txBox="1"/>
          <p:nvPr/>
        </p:nvSpPr>
        <p:spPr>
          <a:xfrm>
            <a:off x="520109" y="3745521"/>
            <a:ext cx="3370521" cy="707886"/>
          </a:xfrm>
          <a:prstGeom prst="rect">
            <a:avLst/>
          </a:prstGeom>
          <a:noFill/>
        </p:spPr>
        <p:txBody>
          <a:bodyPr wrap="square" rtlCol="0">
            <a:spAutoFit/>
          </a:bodyPr>
          <a:lstStyle/>
          <a:p>
            <a:pPr algn="ctr"/>
            <a:r>
              <a:rPr lang="en-GB" sz="2000" dirty="0"/>
              <a:t>Recipe = Algorithms for Meals</a:t>
            </a:r>
          </a:p>
        </p:txBody>
      </p:sp>
      <p:sp>
        <p:nvSpPr>
          <p:cNvPr id="3" name="TextBox 2">
            <a:extLst>
              <a:ext uri="{FF2B5EF4-FFF2-40B4-BE49-F238E27FC236}">
                <a16:creationId xmlns:a16="http://schemas.microsoft.com/office/drawing/2014/main" id="{22053075-A065-9906-ADF4-182AFC8C1FBF}"/>
              </a:ext>
            </a:extLst>
          </p:cNvPr>
          <p:cNvSpPr txBox="1"/>
          <p:nvPr/>
        </p:nvSpPr>
        <p:spPr>
          <a:xfrm>
            <a:off x="4410739" y="3745521"/>
            <a:ext cx="3370521" cy="707886"/>
          </a:xfrm>
          <a:prstGeom prst="rect">
            <a:avLst/>
          </a:prstGeom>
          <a:noFill/>
        </p:spPr>
        <p:txBody>
          <a:bodyPr wrap="square" rtlCol="0">
            <a:spAutoFit/>
          </a:bodyPr>
          <a:lstStyle/>
          <a:p>
            <a:pPr algn="ctr"/>
            <a:r>
              <a:rPr lang="en-GB" sz="2000" dirty="0"/>
              <a:t>Direction = Algorithms for Navigation</a:t>
            </a:r>
          </a:p>
        </p:txBody>
      </p:sp>
      <p:sp>
        <p:nvSpPr>
          <p:cNvPr id="4" name="TextBox 3">
            <a:extLst>
              <a:ext uri="{FF2B5EF4-FFF2-40B4-BE49-F238E27FC236}">
                <a16:creationId xmlns:a16="http://schemas.microsoft.com/office/drawing/2014/main" id="{5D2FF486-D609-064E-9D12-AA1D3B0E6BC8}"/>
              </a:ext>
            </a:extLst>
          </p:cNvPr>
          <p:cNvSpPr txBox="1"/>
          <p:nvPr/>
        </p:nvSpPr>
        <p:spPr>
          <a:xfrm>
            <a:off x="8301369" y="3745521"/>
            <a:ext cx="3370521" cy="707886"/>
          </a:xfrm>
          <a:prstGeom prst="rect">
            <a:avLst/>
          </a:prstGeom>
          <a:noFill/>
        </p:spPr>
        <p:txBody>
          <a:bodyPr wrap="square" rtlCol="0">
            <a:spAutoFit/>
          </a:bodyPr>
          <a:lstStyle/>
          <a:p>
            <a:pPr algn="ctr"/>
            <a:r>
              <a:rPr lang="en-GB" sz="2000" dirty="0"/>
              <a:t>Reading a Clock = Algorithms for Time</a:t>
            </a:r>
          </a:p>
        </p:txBody>
      </p:sp>
      <p:pic>
        <p:nvPicPr>
          <p:cNvPr id="10" name="Graphic 9" descr="Menu outline">
            <a:extLst>
              <a:ext uri="{FF2B5EF4-FFF2-40B4-BE49-F238E27FC236}">
                <a16:creationId xmlns:a16="http://schemas.microsoft.com/office/drawing/2014/main" id="{08EFCB97-4908-0D0D-F845-83AFC70FD2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6065" y="2232496"/>
            <a:ext cx="1478608" cy="1478608"/>
          </a:xfrm>
          <a:prstGeom prst="rect">
            <a:avLst/>
          </a:prstGeom>
        </p:spPr>
      </p:pic>
      <p:pic>
        <p:nvPicPr>
          <p:cNvPr id="12" name="Graphic 11" descr="Treasure Map outline">
            <a:extLst>
              <a:ext uri="{FF2B5EF4-FFF2-40B4-BE49-F238E27FC236}">
                <a16:creationId xmlns:a16="http://schemas.microsoft.com/office/drawing/2014/main" id="{1DD7D730-7973-55F0-E6BE-F5E7C67F34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695" y="2232496"/>
            <a:ext cx="1478608" cy="1478608"/>
          </a:xfrm>
          <a:prstGeom prst="rect">
            <a:avLst/>
          </a:prstGeom>
        </p:spPr>
      </p:pic>
      <p:pic>
        <p:nvPicPr>
          <p:cNvPr id="14" name="Graphic 13" descr="Clock with solid fill">
            <a:extLst>
              <a:ext uri="{FF2B5EF4-FFF2-40B4-BE49-F238E27FC236}">
                <a16:creationId xmlns:a16="http://schemas.microsoft.com/office/drawing/2014/main" id="{84FA64AF-1D27-4F35-42F6-AB0E4D9F70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7325" y="2232496"/>
            <a:ext cx="1478608" cy="1478608"/>
          </a:xfrm>
          <a:prstGeom prst="rect">
            <a:avLst/>
          </a:prstGeom>
        </p:spPr>
      </p:pic>
    </p:spTree>
    <p:extLst>
      <p:ext uri="{BB962C8B-B14F-4D97-AF65-F5344CB8AC3E}">
        <p14:creationId xmlns:p14="http://schemas.microsoft.com/office/powerpoint/2010/main" val="249707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2D13-17DC-0089-0A01-E0B8A54A5B64}"/>
              </a:ext>
            </a:extLst>
          </p:cNvPr>
          <p:cNvSpPr>
            <a:spLocks noGrp="1"/>
          </p:cNvSpPr>
          <p:nvPr>
            <p:ph type="title"/>
          </p:nvPr>
        </p:nvSpPr>
        <p:spPr/>
        <p:txBody>
          <a:bodyPr/>
          <a:lstStyle/>
          <a:p>
            <a:r>
              <a:rPr lang="en-GB" dirty="0"/>
              <a:t>Benefits of algorithms</a:t>
            </a:r>
          </a:p>
        </p:txBody>
      </p:sp>
      <p:sp>
        <p:nvSpPr>
          <p:cNvPr id="4" name="TextBox 3">
            <a:extLst>
              <a:ext uri="{FF2B5EF4-FFF2-40B4-BE49-F238E27FC236}">
                <a16:creationId xmlns:a16="http://schemas.microsoft.com/office/drawing/2014/main" id="{56CCC20A-8843-3717-284C-3FCE5560C6AC}"/>
              </a:ext>
            </a:extLst>
          </p:cNvPr>
          <p:cNvSpPr txBox="1"/>
          <p:nvPr/>
        </p:nvSpPr>
        <p:spPr>
          <a:xfrm>
            <a:off x="0" y="4009290"/>
            <a:ext cx="3370521" cy="400110"/>
          </a:xfrm>
          <a:prstGeom prst="rect">
            <a:avLst/>
          </a:prstGeom>
          <a:noFill/>
        </p:spPr>
        <p:txBody>
          <a:bodyPr wrap="square" rtlCol="0">
            <a:spAutoFit/>
          </a:bodyPr>
          <a:lstStyle/>
          <a:p>
            <a:pPr algn="ctr"/>
            <a:r>
              <a:rPr lang="en-GB" sz="2000" dirty="0"/>
              <a:t>Reproducibility</a:t>
            </a:r>
          </a:p>
        </p:txBody>
      </p:sp>
      <p:sp>
        <p:nvSpPr>
          <p:cNvPr id="5" name="TextBox 4">
            <a:extLst>
              <a:ext uri="{FF2B5EF4-FFF2-40B4-BE49-F238E27FC236}">
                <a16:creationId xmlns:a16="http://schemas.microsoft.com/office/drawing/2014/main" id="{3160E2B0-9D2B-27FA-7F54-B60AD10334C4}"/>
              </a:ext>
            </a:extLst>
          </p:cNvPr>
          <p:cNvSpPr txBox="1"/>
          <p:nvPr/>
        </p:nvSpPr>
        <p:spPr>
          <a:xfrm>
            <a:off x="2205370" y="4009290"/>
            <a:ext cx="3370521" cy="400110"/>
          </a:xfrm>
          <a:prstGeom prst="rect">
            <a:avLst/>
          </a:prstGeom>
          <a:noFill/>
        </p:spPr>
        <p:txBody>
          <a:bodyPr wrap="square" rtlCol="0">
            <a:spAutoFit/>
          </a:bodyPr>
          <a:lstStyle/>
          <a:p>
            <a:pPr algn="ctr"/>
            <a:r>
              <a:rPr lang="en-GB" sz="2000" dirty="0"/>
              <a:t>Efficiency</a:t>
            </a:r>
          </a:p>
        </p:txBody>
      </p:sp>
      <p:sp>
        <p:nvSpPr>
          <p:cNvPr id="6" name="TextBox 5">
            <a:extLst>
              <a:ext uri="{FF2B5EF4-FFF2-40B4-BE49-F238E27FC236}">
                <a16:creationId xmlns:a16="http://schemas.microsoft.com/office/drawing/2014/main" id="{A6AC8B96-4A83-0CAB-C81D-5ED2C7FFD4AD}"/>
              </a:ext>
            </a:extLst>
          </p:cNvPr>
          <p:cNvSpPr txBox="1"/>
          <p:nvPr/>
        </p:nvSpPr>
        <p:spPr>
          <a:xfrm>
            <a:off x="4410740" y="4009290"/>
            <a:ext cx="3370521" cy="400110"/>
          </a:xfrm>
          <a:prstGeom prst="rect">
            <a:avLst/>
          </a:prstGeom>
          <a:noFill/>
        </p:spPr>
        <p:txBody>
          <a:bodyPr wrap="square" rtlCol="0">
            <a:spAutoFit/>
          </a:bodyPr>
          <a:lstStyle/>
          <a:p>
            <a:pPr algn="ctr"/>
            <a:r>
              <a:rPr lang="en-GB" sz="2000" dirty="0"/>
              <a:t>Scalability</a:t>
            </a:r>
          </a:p>
        </p:txBody>
      </p:sp>
      <p:sp>
        <p:nvSpPr>
          <p:cNvPr id="7" name="TextBox 6">
            <a:extLst>
              <a:ext uri="{FF2B5EF4-FFF2-40B4-BE49-F238E27FC236}">
                <a16:creationId xmlns:a16="http://schemas.microsoft.com/office/drawing/2014/main" id="{4C9711DC-2CEC-DB8A-39F0-D078080D3A48}"/>
              </a:ext>
            </a:extLst>
          </p:cNvPr>
          <p:cNvSpPr txBox="1"/>
          <p:nvPr/>
        </p:nvSpPr>
        <p:spPr>
          <a:xfrm>
            <a:off x="8821479" y="4009290"/>
            <a:ext cx="3370521" cy="400110"/>
          </a:xfrm>
          <a:prstGeom prst="rect">
            <a:avLst/>
          </a:prstGeom>
          <a:noFill/>
        </p:spPr>
        <p:txBody>
          <a:bodyPr wrap="square" rtlCol="0">
            <a:spAutoFit/>
          </a:bodyPr>
          <a:lstStyle/>
          <a:p>
            <a:pPr algn="ctr"/>
            <a:r>
              <a:rPr lang="en-GB" sz="2000" dirty="0"/>
              <a:t>Automation</a:t>
            </a:r>
          </a:p>
        </p:txBody>
      </p:sp>
      <p:sp>
        <p:nvSpPr>
          <p:cNvPr id="8" name="TextBox 7">
            <a:extLst>
              <a:ext uri="{FF2B5EF4-FFF2-40B4-BE49-F238E27FC236}">
                <a16:creationId xmlns:a16="http://schemas.microsoft.com/office/drawing/2014/main" id="{5421CE92-3585-6DCC-58CC-D9956396E500}"/>
              </a:ext>
            </a:extLst>
          </p:cNvPr>
          <p:cNvSpPr txBox="1"/>
          <p:nvPr/>
        </p:nvSpPr>
        <p:spPr>
          <a:xfrm>
            <a:off x="6616110" y="4009290"/>
            <a:ext cx="3370521" cy="400110"/>
          </a:xfrm>
          <a:prstGeom prst="rect">
            <a:avLst/>
          </a:prstGeom>
          <a:noFill/>
        </p:spPr>
        <p:txBody>
          <a:bodyPr wrap="square" rtlCol="0">
            <a:spAutoFit/>
          </a:bodyPr>
          <a:lstStyle/>
          <a:p>
            <a:pPr algn="ctr"/>
            <a:r>
              <a:rPr lang="en-GB" sz="2000" dirty="0"/>
              <a:t>Sharable</a:t>
            </a:r>
          </a:p>
        </p:txBody>
      </p:sp>
      <p:pic>
        <p:nvPicPr>
          <p:cNvPr id="10" name="Graphic 9" descr="Repeat outline">
            <a:extLst>
              <a:ext uri="{FF2B5EF4-FFF2-40B4-BE49-F238E27FC236}">
                <a16:creationId xmlns:a16="http://schemas.microsoft.com/office/drawing/2014/main" id="{A11EAAA8-EB9F-C47C-9809-1A85CE1D3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130" y="2705029"/>
            <a:ext cx="1304261" cy="1304261"/>
          </a:xfrm>
          <a:prstGeom prst="rect">
            <a:avLst/>
          </a:prstGeom>
        </p:spPr>
      </p:pic>
      <p:pic>
        <p:nvPicPr>
          <p:cNvPr id="12" name="Graphic 11" descr="Fast Forward with solid fill">
            <a:extLst>
              <a:ext uri="{FF2B5EF4-FFF2-40B4-BE49-F238E27FC236}">
                <a16:creationId xmlns:a16="http://schemas.microsoft.com/office/drawing/2014/main" id="{45060B8E-C1CB-B204-4BBF-0381B82048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8500" y="2705029"/>
            <a:ext cx="1304261" cy="1304261"/>
          </a:xfrm>
          <a:prstGeom prst="rect">
            <a:avLst/>
          </a:prstGeom>
        </p:spPr>
      </p:pic>
      <p:pic>
        <p:nvPicPr>
          <p:cNvPr id="14" name="Graphic 13" descr="Plant with solid fill">
            <a:extLst>
              <a:ext uri="{FF2B5EF4-FFF2-40B4-BE49-F238E27FC236}">
                <a16:creationId xmlns:a16="http://schemas.microsoft.com/office/drawing/2014/main" id="{5AC1E5B1-F6F4-F932-55B7-F18070E850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3870" y="2705028"/>
            <a:ext cx="1304261" cy="1304261"/>
          </a:xfrm>
          <a:prstGeom prst="rect">
            <a:avLst/>
          </a:prstGeom>
        </p:spPr>
      </p:pic>
      <p:pic>
        <p:nvPicPr>
          <p:cNvPr id="16" name="Graphic 15" descr="Share with solid fill">
            <a:extLst>
              <a:ext uri="{FF2B5EF4-FFF2-40B4-BE49-F238E27FC236}">
                <a16:creationId xmlns:a16="http://schemas.microsoft.com/office/drawing/2014/main" id="{68722836-24BB-5C4C-5F88-D542C6DE33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45696" y="2705028"/>
            <a:ext cx="1304261" cy="1304261"/>
          </a:xfrm>
          <a:prstGeom prst="rect">
            <a:avLst/>
          </a:prstGeom>
        </p:spPr>
      </p:pic>
      <p:pic>
        <p:nvPicPr>
          <p:cNvPr id="18" name="Graphic 17" descr="Robot with solid fill">
            <a:extLst>
              <a:ext uri="{FF2B5EF4-FFF2-40B4-BE49-F238E27FC236}">
                <a16:creationId xmlns:a16="http://schemas.microsoft.com/office/drawing/2014/main" id="{3AC28A34-0127-45E5-D5EB-0C30A8A18C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54610" y="2705028"/>
            <a:ext cx="1304261" cy="1304261"/>
          </a:xfrm>
          <a:prstGeom prst="rect">
            <a:avLst/>
          </a:prstGeom>
        </p:spPr>
      </p:pic>
    </p:spTree>
    <p:extLst>
      <p:ext uri="{BB962C8B-B14F-4D97-AF65-F5344CB8AC3E}">
        <p14:creationId xmlns:p14="http://schemas.microsoft.com/office/powerpoint/2010/main" val="635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316E-3720-D247-EAC5-FA05CE0C6517}"/>
              </a:ext>
            </a:extLst>
          </p:cNvPr>
          <p:cNvSpPr>
            <a:spLocks noGrp="1"/>
          </p:cNvSpPr>
          <p:nvPr>
            <p:ph type="title"/>
          </p:nvPr>
        </p:nvSpPr>
        <p:spPr/>
        <p:txBody>
          <a:bodyPr/>
          <a:lstStyle/>
          <a:p>
            <a:r>
              <a:rPr lang="en-GB" dirty="0"/>
              <a:t>Faulty Design vs Faulty Implementation</a:t>
            </a:r>
          </a:p>
        </p:txBody>
      </p:sp>
      <p:sp>
        <p:nvSpPr>
          <p:cNvPr id="4" name="TextBox 3">
            <a:extLst>
              <a:ext uri="{FF2B5EF4-FFF2-40B4-BE49-F238E27FC236}">
                <a16:creationId xmlns:a16="http://schemas.microsoft.com/office/drawing/2014/main" id="{A3FF344A-2509-2C1C-17BC-CF51A2553D7D}"/>
              </a:ext>
            </a:extLst>
          </p:cNvPr>
          <p:cNvSpPr txBox="1"/>
          <p:nvPr/>
        </p:nvSpPr>
        <p:spPr>
          <a:xfrm>
            <a:off x="1" y="4413737"/>
            <a:ext cx="3086100" cy="523220"/>
          </a:xfrm>
          <a:prstGeom prst="rect">
            <a:avLst/>
          </a:prstGeom>
          <a:noFill/>
        </p:spPr>
        <p:txBody>
          <a:bodyPr wrap="square" rtlCol="0">
            <a:spAutoFit/>
          </a:bodyPr>
          <a:lstStyle/>
          <a:p>
            <a:pPr algn="ctr"/>
            <a:r>
              <a:rPr lang="en-GB" sz="1400" dirty="0"/>
              <a:t>Programming Efficiency = More than code</a:t>
            </a:r>
          </a:p>
        </p:txBody>
      </p:sp>
      <p:sp>
        <p:nvSpPr>
          <p:cNvPr id="5" name="TextBox 4">
            <a:extLst>
              <a:ext uri="{FF2B5EF4-FFF2-40B4-BE49-F238E27FC236}">
                <a16:creationId xmlns:a16="http://schemas.microsoft.com/office/drawing/2014/main" id="{8FE477AD-BC1D-F3CA-D7AA-CF10289266F2}"/>
              </a:ext>
            </a:extLst>
          </p:cNvPr>
          <p:cNvSpPr txBox="1"/>
          <p:nvPr/>
        </p:nvSpPr>
        <p:spPr>
          <a:xfrm>
            <a:off x="3273623" y="4413737"/>
            <a:ext cx="2458206" cy="523220"/>
          </a:xfrm>
          <a:prstGeom prst="rect">
            <a:avLst/>
          </a:prstGeom>
          <a:noFill/>
        </p:spPr>
        <p:txBody>
          <a:bodyPr wrap="square" rtlCol="0">
            <a:spAutoFit/>
          </a:bodyPr>
          <a:lstStyle/>
          <a:p>
            <a:pPr algn="ctr"/>
            <a:r>
              <a:rPr lang="en-GB" sz="1400" dirty="0"/>
              <a:t>Problem Solving and Translation to the computer</a:t>
            </a:r>
          </a:p>
        </p:txBody>
      </p:sp>
      <p:sp>
        <p:nvSpPr>
          <p:cNvPr id="6" name="TextBox 5">
            <a:extLst>
              <a:ext uri="{FF2B5EF4-FFF2-40B4-BE49-F238E27FC236}">
                <a16:creationId xmlns:a16="http://schemas.microsoft.com/office/drawing/2014/main" id="{56E6690D-77F9-1B58-E495-7C81DACAEFC6}"/>
              </a:ext>
            </a:extLst>
          </p:cNvPr>
          <p:cNvSpPr txBox="1"/>
          <p:nvPr/>
        </p:nvSpPr>
        <p:spPr>
          <a:xfrm>
            <a:off x="6003634" y="4413737"/>
            <a:ext cx="3370521" cy="307777"/>
          </a:xfrm>
          <a:prstGeom prst="rect">
            <a:avLst/>
          </a:prstGeom>
          <a:noFill/>
        </p:spPr>
        <p:txBody>
          <a:bodyPr wrap="square" rtlCol="0">
            <a:spAutoFit/>
          </a:bodyPr>
          <a:lstStyle/>
          <a:p>
            <a:pPr algn="ctr"/>
            <a:r>
              <a:rPr lang="en-GB" sz="1400" dirty="0"/>
              <a:t>Writing code others understand</a:t>
            </a:r>
          </a:p>
        </p:txBody>
      </p:sp>
      <p:sp>
        <p:nvSpPr>
          <p:cNvPr id="7" name="TextBox 6">
            <a:extLst>
              <a:ext uri="{FF2B5EF4-FFF2-40B4-BE49-F238E27FC236}">
                <a16:creationId xmlns:a16="http://schemas.microsoft.com/office/drawing/2014/main" id="{F97A8095-0B2F-ECFE-C9C9-FED39FBD444C}"/>
              </a:ext>
            </a:extLst>
          </p:cNvPr>
          <p:cNvSpPr txBox="1"/>
          <p:nvPr/>
        </p:nvSpPr>
        <p:spPr>
          <a:xfrm>
            <a:off x="9005451" y="4413737"/>
            <a:ext cx="3370521" cy="307777"/>
          </a:xfrm>
          <a:prstGeom prst="rect">
            <a:avLst/>
          </a:prstGeom>
          <a:noFill/>
        </p:spPr>
        <p:txBody>
          <a:bodyPr wrap="square" rtlCol="0">
            <a:spAutoFit/>
          </a:bodyPr>
          <a:lstStyle/>
          <a:p>
            <a:pPr algn="ctr"/>
            <a:r>
              <a:rPr lang="en-GB" sz="1400" dirty="0"/>
              <a:t>Algorithm vs Program Errors </a:t>
            </a:r>
          </a:p>
        </p:txBody>
      </p:sp>
      <p:pic>
        <p:nvPicPr>
          <p:cNvPr id="10" name="Graphic 9" descr="Morse Code outline">
            <a:extLst>
              <a:ext uri="{FF2B5EF4-FFF2-40B4-BE49-F238E27FC236}">
                <a16:creationId xmlns:a16="http://schemas.microsoft.com/office/drawing/2014/main" id="{46061F9B-A632-364C-E418-4ED357FA54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903" y="2923442"/>
            <a:ext cx="1490295" cy="1490295"/>
          </a:xfrm>
          <a:prstGeom prst="rect">
            <a:avLst/>
          </a:prstGeom>
        </p:spPr>
      </p:pic>
      <p:pic>
        <p:nvPicPr>
          <p:cNvPr id="12" name="Graphic 11" descr="Right And Left Brain outline">
            <a:extLst>
              <a:ext uri="{FF2B5EF4-FFF2-40B4-BE49-F238E27FC236}">
                <a16:creationId xmlns:a16="http://schemas.microsoft.com/office/drawing/2014/main" id="{6659B15A-4C6F-81B1-62E5-45AEC6D0D0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7578" y="2923441"/>
            <a:ext cx="1490295" cy="1490295"/>
          </a:xfrm>
          <a:prstGeom prst="rect">
            <a:avLst/>
          </a:prstGeom>
        </p:spPr>
      </p:pic>
      <p:pic>
        <p:nvPicPr>
          <p:cNvPr id="14" name="Graphic 13" descr="Group of men with solid fill">
            <a:extLst>
              <a:ext uri="{FF2B5EF4-FFF2-40B4-BE49-F238E27FC236}">
                <a16:creationId xmlns:a16="http://schemas.microsoft.com/office/drawing/2014/main" id="{BA659F69-E0BD-A7F8-AC6F-47F55C0F90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3746" y="2923441"/>
            <a:ext cx="1490295" cy="1490295"/>
          </a:xfrm>
          <a:prstGeom prst="rect">
            <a:avLst/>
          </a:prstGeom>
        </p:spPr>
      </p:pic>
      <p:pic>
        <p:nvPicPr>
          <p:cNvPr id="16" name="Graphic 15" descr="Ladybug with solid fill">
            <a:extLst>
              <a:ext uri="{FF2B5EF4-FFF2-40B4-BE49-F238E27FC236}">
                <a16:creationId xmlns:a16="http://schemas.microsoft.com/office/drawing/2014/main" id="{1BB9410C-F712-86BC-1607-038D46DA66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45565" y="2923440"/>
            <a:ext cx="1490295" cy="1490295"/>
          </a:xfrm>
          <a:prstGeom prst="rect">
            <a:avLst/>
          </a:prstGeom>
        </p:spPr>
      </p:pic>
    </p:spTree>
    <p:extLst>
      <p:ext uri="{BB962C8B-B14F-4D97-AF65-F5344CB8AC3E}">
        <p14:creationId xmlns:p14="http://schemas.microsoft.com/office/powerpoint/2010/main" val="400473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100D-4C78-2AC0-D14B-9EA9961740E7}"/>
              </a:ext>
            </a:extLst>
          </p:cNvPr>
          <p:cNvSpPr>
            <a:spLocks noGrp="1"/>
          </p:cNvSpPr>
          <p:nvPr>
            <p:ph type="title"/>
          </p:nvPr>
        </p:nvSpPr>
        <p:spPr/>
        <p:txBody>
          <a:bodyPr/>
          <a:lstStyle/>
          <a:p>
            <a:r>
              <a:rPr lang="en-GB" dirty="0"/>
              <a:t>The example of directions</a:t>
            </a:r>
          </a:p>
        </p:txBody>
      </p:sp>
      <p:sp>
        <p:nvSpPr>
          <p:cNvPr id="3" name="Content Placeholder 2">
            <a:extLst>
              <a:ext uri="{FF2B5EF4-FFF2-40B4-BE49-F238E27FC236}">
                <a16:creationId xmlns:a16="http://schemas.microsoft.com/office/drawing/2014/main" id="{30585A01-1024-AB9C-97EF-2D6BE73A30A8}"/>
              </a:ext>
            </a:extLst>
          </p:cNvPr>
          <p:cNvSpPr>
            <a:spLocks noGrp="1"/>
          </p:cNvSpPr>
          <p:nvPr>
            <p:ph idx="1"/>
          </p:nvPr>
        </p:nvSpPr>
        <p:spPr/>
        <p:txBody>
          <a:bodyPr>
            <a:normAutofit fontScale="77500" lnSpcReduction="20000"/>
          </a:bodyPr>
          <a:lstStyle/>
          <a:p>
            <a:pPr fontAlgn="base"/>
            <a:r>
              <a:rPr lang="en-US" dirty="0"/>
              <a:t>Lets say you’ve arrived in London at Paddington train station and you need to go to Edgware. ​</a:t>
            </a:r>
          </a:p>
          <a:p>
            <a:pPr fontAlgn="base"/>
            <a:r>
              <a:rPr lang="en-US" dirty="0"/>
              <a:t>A friend has helpfully written down the route by the underground.​</a:t>
            </a:r>
          </a:p>
          <a:p>
            <a:pPr fontAlgn="base"/>
            <a:r>
              <a:rPr lang="en-US" dirty="0"/>
              <a:t>The algorithm you have is:​</a:t>
            </a:r>
          </a:p>
          <a:p>
            <a:pPr lvl="1" fontAlgn="base"/>
            <a:r>
              <a:rPr lang="en-US" dirty="0"/>
              <a:t>Get on the Hammersmith and City, Circle or District line ​</a:t>
            </a:r>
          </a:p>
          <a:p>
            <a:pPr lvl="1" fontAlgn="base"/>
            <a:r>
              <a:rPr lang="en-US" dirty="0"/>
              <a:t>Ride one stop ​</a:t>
            </a:r>
          </a:p>
          <a:p>
            <a:pPr fontAlgn="base"/>
            <a:r>
              <a:rPr lang="en-US" dirty="0"/>
              <a:t>You follow these instructions and when you get off the tube, the sign at the station says Edgware Road. That’s not the right destination ​</a:t>
            </a:r>
          </a:p>
          <a:p>
            <a:pPr fontAlgn="base"/>
            <a:r>
              <a:rPr lang="en-US" dirty="0"/>
              <a:t>You call your friend. </a:t>
            </a:r>
            <a:r>
              <a:rPr lang="en-GB" dirty="0"/>
              <a:t>Their response is "Oh I thought you wanted to get to </a:t>
            </a:r>
            <a:r>
              <a:rPr lang="en-GB" dirty="0" err="1"/>
              <a:t>EdgwareROAD</a:t>
            </a:r>
            <a:r>
              <a:rPr lang="en-GB" dirty="0"/>
              <a:t> not Edgware". </a:t>
            </a:r>
            <a:r>
              <a:rPr lang="en-US" dirty="0"/>
              <a:t>​</a:t>
            </a:r>
          </a:p>
          <a:p>
            <a:pPr fontAlgn="base"/>
            <a:r>
              <a:rPr lang="en-GB" dirty="0"/>
              <a:t>This isn't a problem with the instructions (i.e. the code) the problem is the </a:t>
            </a:r>
            <a:r>
              <a:rPr lang="en-GB" dirty="0" err="1"/>
              <a:t>algorithmhad</a:t>
            </a:r>
            <a:r>
              <a:rPr lang="en-GB" dirty="0"/>
              <a:t> the wrong destination in mind when designing it. </a:t>
            </a:r>
            <a:r>
              <a:rPr lang="en-US" dirty="0"/>
              <a:t>​</a:t>
            </a:r>
          </a:p>
          <a:p>
            <a:pPr fontAlgn="base"/>
            <a:r>
              <a:rPr lang="en-GB" dirty="0"/>
              <a:t>The instructions to get to the incorrect destination were correct and you followed them as planned</a:t>
            </a:r>
            <a:r>
              <a:rPr lang="en-US" dirty="0"/>
              <a:t> ​</a:t>
            </a:r>
          </a:p>
          <a:p>
            <a:endParaRPr lang="en-GB" dirty="0"/>
          </a:p>
        </p:txBody>
      </p:sp>
    </p:spTree>
    <p:extLst>
      <p:ext uri="{BB962C8B-B14F-4D97-AF65-F5344CB8AC3E}">
        <p14:creationId xmlns:p14="http://schemas.microsoft.com/office/powerpoint/2010/main" val="63898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EC9E-5A5E-2E42-2321-AD80153A9752}"/>
              </a:ext>
            </a:extLst>
          </p:cNvPr>
          <p:cNvSpPr>
            <a:spLocks noGrp="1"/>
          </p:cNvSpPr>
          <p:nvPr>
            <p:ph type="title"/>
          </p:nvPr>
        </p:nvSpPr>
        <p:spPr>
          <a:xfrm>
            <a:off x="0" y="1"/>
            <a:ext cx="7060019" cy="1265273"/>
          </a:xfrm>
        </p:spPr>
        <p:txBody>
          <a:bodyPr/>
          <a:lstStyle/>
          <a:p>
            <a:r>
              <a:rPr lang="en-US" dirty="0"/>
              <a:t>Why bother with this content?</a:t>
            </a:r>
          </a:p>
        </p:txBody>
      </p:sp>
      <p:pic>
        <p:nvPicPr>
          <p:cNvPr id="5" name="Graphic 4" descr="Bug under magnifying glass with solid fill">
            <a:extLst>
              <a:ext uri="{FF2B5EF4-FFF2-40B4-BE49-F238E27FC236}">
                <a16:creationId xmlns:a16="http://schemas.microsoft.com/office/drawing/2014/main" id="{EFFCC35A-822C-93FC-F6DF-31AFAFAD47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2412" y="1977658"/>
            <a:ext cx="1834117" cy="1834117"/>
          </a:xfrm>
          <a:prstGeom prst="rect">
            <a:avLst/>
          </a:prstGeom>
        </p:spPr>
      </p:pic>
      <p:sp>
        <p:nvSpPr>
          <p:cNvPr id="8" name="TextBox 7">
            <a:extLst>
              <a:ext uri="{FF2B5EF4-FFF2-40B4-BE49-F238E27FC236}">
                <a16:creationId xmlns:a16="http://schemas.microsoft.com/office/drawing/2014/main" id="{FB7B27D2-86CD-0674-8337-2BB1E9FA3902}"/>
              </a:ext>
            </a:extLst>
          </p:cNvPr>
          <p:cNvSpPr txBox="1"/>
          <p:nvPr/>
        </p:nvSpPr>
        <p:spPr>
          <a:xfrm>
            <a:off x="520109" y="4008485"/>
            <a:ext cx="3370521" cy="477054"/>
          </a:xfrm>
          <a:prstGeom prst="rect">
            <a:avLst/>
          </a:prstGeom>
          <a:noFill/>
        </p:spPr>
        <p:txBody>
          <a:bodyPr wrap="square" rtlCol="0">
            <a:spAutoFit/>
          </a:bodyPr>
          <a:lstStyle/>
          <a:p>
            <a:pPr algn="ctr"/>
            <a:r>
              <a:rPr lang="en-GB" sz="2500" dirty="0"/>
              <a:t>Problem Analysis</a:t>
            </a:r>
          </a:p>
        </p:txBody>
      </p:sp>
      <p:pic>
        <p:nvPicPr>
          <p:cNvPr id="10" name="Graphic 9" descr="Blueprint with solid fill">
            <a:extLst>
              <a:ext uri="{FF2B5EF4-FFF2-40B4-BE49-F238E27FC236}">
                <a16:creationId xmlns:a16="http://schemas.microsoft.com/office/drawing/2014/main" id="{8B600AC9-A3A0-DAB6-41F4-B61C3437E7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8941" y="1977658"/>
            <a:ext cx="1834117" cy="1834117"/>
          </a:xfrm>
          <a:prstGeom prst="rect">
            <a:avLst/>
          </a:prstGeom>
        </p:spPr>
      </p:pic>
      <p:pic>
        <p:nvPicPr>
          <p:cNvPr id="12" name="Graphic 11" descr="Morse Code with solid fill">
            <a:extLst>
              <a:ext uri="{FF2B5EF4-FFF2-40B4-BE49-F238E27FC236}">
                <a16:creationId xmlns:a16="http://schemas.microsoft.com/office/drawing/2014/main" id="{C33548C5-43B5-90F4-541D-E792524594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85470" y="1977658"/>
            <a:ext cx="1834117" cy="1834117"/>
          </a:xfrm>
          <a:prstGeom prst="rect">
            <a:avLst/>
          </a:prstGeom>
        </p:spPr>
      </p:pic>
      <p:sp>
        <p:nvSpPr>
          <p:cNvPr id="13" name="TextBox 12">
            <a:extLst>
              <a:ext uri="{FF2B5EF4-FFF2-40B4-BE49-F238E27FC236}">
                <a16:creationId xmlns:a16="http://schemas.microsoft.com/office/drawing/2014/main" id="{E5E7843B-0D4C-F422-0891-D4ACF04E6EE1}"/>
              </a:ext>
            </a:extLst>
          </p:cNvPr>
          <p:cNvSpPr txBox="1"/>
          <p:nvPr/>
        </p:nvSpPr>
        <p:spPr>
          <a:xfrm>
            <a:off x="4410739" y="4008485"/>
            <a:ext cx="3370521" cy="477054"/>
          </a:xfrm>
          <a:prstGeom prst="rect">
            <a:avLst/>
          </a:prstGeom>
          <a:noFill/>
        </p:spPr>
        <p:txBody>
          <a:bodyPr wrap="square" rtlCol="0">
            <a:spAutoFit/>
          </a:bodyPr>
          <a:lstStyle/>
          <a:p>
            <a:pPr algn="ctr"/>
            <a:r>
              <a:rPr lang="en-GB" sz="2500" dirty="0"/>
              <a:t>Design Solutions</a:t>
            </a:r>
          </a:p>
        </p:txBody>
      </p:sp>
      <p:sp>
        <p:nvSpPr>
          <p:cNvPr id="14" name="TextBox 13">
            <a:extLst>
              <a:ext uri="{FF2B5EF4-FFF2-40B4-BE49-F238E27FC236}">
                <a16:creationId xmlns:a16="http://schemas.microsoft.com/office/drawing/2014/main" id="{233B9623-D894-F952-053A-979975168597}"/>
              </a:ext>
            </a:extLst>
          </p:cNvPr>
          <p:cNvSpPr txBox="1"/>
          <p:nvPr/>
        </p:nvSpPr>
        <p:spPr>
          <a:xfrm>
            <a:off x="8301369" y="4008485"/>
            <a:ext cx="3370521" cy="477054"/>
          </a:xfrm>
          <a:prstGeom prst="rect">
            <a:avLst/>
          </a:prstGeom>
          <a:noFill/>
        </p:spPr>
        <p:txBody>
          <a:bodyPr wrap="square" rtlCol="0">
            <a:spAutoFit/>
          </a:bodyPr>
          <a:lstStyle/>
          <a:p>
            <a:pPr algn="ctr"/>
            <a:r>
              <a:rPr lang="en-GB" sz="2500" dirty="0"/>
              <a:t>Agnostic to any code</a:t>
            </a:r>
          </a:p>
        </p:txBody>
      </p:sp>
    </p:spTree>
    <p:extLst>
      <p:ext uri="{BB962C8B-B14F-4D97-AF65-F5344CB8AC3E}">
        <p14:creationId xmlns:p14="http://schemas.microsoft.com/office/powerpoint/2010/main" val="105109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1FA4-B216-2762-D62C-5E48C9DD677C}"/>
              </a:ext>
            </a:extLst>
          </p:cNvPr>
          <p:cNvSpPr>
            <a:spLocks noGrp="1"/>
          </p:cNvSpPr>
          <p:nvPr>
            <p:ph type="title"/>
          </p:nvPr>
        </p:nvSpPr>
        <p:spPr/>
        <p:txBody>
          <a:bodyPr/>
          <a:lstStyle/>
          <a:p>
            <a:r>
              <a:rPr lang="en-GB" dirty="0"/>
              <a:t>Corrected: The example of directions</a:t>
            </a:r>
          </a:p>
        </p:txBody>
      </p:sp>
      <p:sp>
        <p:nvSpPr>
          <p:cNvPr id="3" name="Content Placeholder 2">
            <a:extLst>
              <a:ext uri="{FF2B5EF4-FFF2-40B4-BE49-F238E27FC236}">
                <a16:creationId xmlns:a16="http://schemas.microsoft.com/office/drawing/2014/main" id="{9A82C205-7E97-0030-AA01-24BE64CBE260}"/>
              </a:ext>
            </a:extLst>
          </p:cNvPr>
          <p:cNvSpPr>
            <a:spLocks noGrp="1"/>
          </p:cNvSpPr>
          <p:nvPr>
            <p:ph idx="1"/>
          </p:nvPr>
        </p:nvSpPr>
        <p:spPr/>
        <p:txBody>
          <a:bodyPr>
            <a:normAutofit fontScale="92500" lnSpcReduction="20000"/>
          </a:bodyPr>
          <a:lstStyle/>
          <a:p>
            <a:pPr fontAlgn="base"/>
            <a:r>
              <a:rPr lang="en-US" dirty="0"/>
              <a:t>Now clear, on your required final destination, your friend now gives </a:t>
            </a:r>
            <a:r>
              <a:rPr lang="en-US" dirty="0" err="1"/>
              <a:t>yousome</a:t>
            </a:r>
            <a:r>
              <a:rPr lang="en-US" dirty="0"/>
              <a:t> new directions. You write the down and follow them: ​</a:t>
            </a:r>
          </a:p>
          <a:p>
            <a:pPr lvl="1" fontAlgn="base"/>
            <a:r>
              <a:rPr lang="en-US" dirty="0"/>
              <a:t>Get on Hammersmith and City or Circle line ​</a:t>
            </a:r>
          </a:p>
          <a:p>
            <a:pPr lvl="1" fontAlgn="base"/>
            <a:r>
              <a:rPr lang="en-US" dirty="0"/>
              <a:t>Ride four stops to Kings Cross​</a:t>
            </a:r>
          </a:p>
          <a:p>
            <a:pPr lvl="1" fontAlgn="base"/>
            <a:r>
              <a:rPr lang="en-US" dirty="0"/>
              <a:t>Change to Northbound Northern Line ​</a:t>
            </a:r>
          </a:p>
          <a:p>
            <a:pPr lvl="1" fontAlgn="base"/>
            <a:r>
              <a:rPr lang="en-US" dirty="0"/>
              <a:t>Ride to end of line ​</a:t>
            </a:r>
          </a:p>
          <a:p>
            <a:pPr fontAlgn="base"/>
            <a:r>
              <a:rPr lang="en-GB" dirty="0"/>
              <a:t>Again you get out at your final destination, where the sign says </a:t>
            </a:r>
            <a:r>
              <a:rPr lang="en-GB" dirty="0" err="1"/>
              <a:t>HighBarnet</a:t>
            </a:r>
            <a:r>
              <a:rPr lang="en-GB" dirty="0"/>
              <a:t>. </a:t>
            </a:r>
            <a:r>
              <a:rPr lang="en-US" dirty="0"/>
              <a:t>​</a:t>
            </a:r>
          </a:p>
          <a:p>
            <a:pPr fontAlgn="base"/>
            <a:r>
              <a:rPr lang="en-GB" dirty="0"/>
              <a:t>The wrong location again! You call your friend, she runs through </a:t>
            </a:r>
            <a:r>
              <a:rPr lang="en-GB" dirty="0" err="1"/>
              <a:t>theinstructions</a:t>
            </a:r>
            <a:r>
              <a:rPr lang="en-GB" dirty="0"/>
              <a:t> with you again and you compare to your written notes. </a:t>
            </a:r>
            <a:r>
              <a:rPr lang="en-US" dirty="0"/>
              <a:t>​</a:t>
            </a:r>
          </a:p>
          <a:p>
            <a:pPr fontAlgn="base"/>
            <a:r>
              <a:rPr lang="en-GB" dirty="0"/>
              <a:t>This time you incorrectly wrote the instructions down. In this </a:t>
            </a:r>
            <a:r>
              <a:rPr lang="en-GB" dirty="0" err="1"/>
              <a:t>instancethe</a:t>
            </a:r>
            <a:r>
              <a:rPr lang="en-GB" dirty="0"/>
              <a:t> problem was a coding error, the algorithm was fine, but you had </a:t>
            </a:r>
            <a:r>
              <a:rPr lang="en-GB" dirty="0" err="1"/>
              <a:t>anerror</a:t>
            </a:r>
            <a:r>
              <a:rPr lang="en-GB" dirty="0"/>
              <a:t> in the set of instructions you used to navigate.</a:t>
            </a:r>
            <a:r>
              <a:rPr lang="en-US" dirty="0"/>
              <a:t>​</a:t>
            </a:r>
          </a:p>
          <a:p>
            <a:endParaRPr lang="en-GB" dirty="0"/>
          </a:p>
        </p:txBody>
      </p:sp>
    </p:spTree>
    <p:extLst>
      <p:ext uri="{BB962C8B-B14F-4D97-AF65-F5344CB8AC3E}">
        <p14:creationId xmlns:p14="http://schemas.microsoft.com/office/powerpoint/2010/main" val="171039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DFE4-F261-F7CD-6693-39480FA16B8F}"/>
              </a:ext>
            </a:extLst>
          </p:cNvPr>
          <p:cNvSpPr>
            <a:spLocks noGrp="1"/>
          </p:cNvSpPr>
          <p:nvPr>
            <p:ph type="title"/>
          </p:nvPr>
        </p:nvSpPr>
        <p:spPr/>
        <p:txBody>
          <a:bodyPr/>
          <a:lstStyle/>
          <a:p>
            <a:r>
              <a:rPr lang="en-GB" dirty="0"/>
              <a:t>“Bugs” or coding errors </a:t>
            </a:r>
          </a:p>
        </p:txBody>
      </p:sp>
      <p:sp>
        <p:nvSpPr>
          <p:cNvPr id="4" name="TextBox 3">
            <a:extLst>
              <a:ext uri="{FF2B5EF4-FFF2-40B4-BE49-F238E27FC236}">
                <a16:creationId xmlns:a16="http://schemas.microsoft.com/office/drawing/2014/main" id="{75221CF5-DD70-8353-68CB-9F831B3AAE92}"/>
              </a:ext>
            </a:extLst>
          </p:cNvPr>
          <p:cNvSpPr txBox="1"/>
          <p:nvPr/>
        </p:nvSpPr>
        <p:spPr>
          <a:xfrm>
            <a:off x="576776" y="3692982"/>
            <a:ext cx="2312376" cy="575542"/>
          </a:xfrm>
          <a:prstGeom prst="rect">
            <a:avLst/>
          </a:prstGeom>
          <a:noFill/>
        </p:spPr>
        <p:txBody>
          <a:bodyPr wrap="square" rtlCol="0">
            <a:spAutoFit/>
          </a:bodyPr>
          <a:lstStyle/>
          <a:p>
            <a:pPr algn="ctr"/>
            <a:r>
              <a:rPr lang="en-GB" sz="1400" dirty="0"/>
              <a:t>Coding Errors = Easier to Detect</a:t>
            </a:r>
          </a:p>
        </p:txBody>
      </p:sp>
      <p:sp>
        <p:nvSpPr>
          <p:cNvPr id="5" name="TextBox 4">
            <a:extLst>
              <a:ext uri="{FF2B5EF4-FFF2-40B4-BE49-F238E27FC236}">
                <a16:creationId xmlns:a16="http://schemas.microsoft.com/office/drawing/2014/main" id="{49CE8E75-6A07-801F-AACB-6B0950C86E8C}"/>
              </a:ext>
            </a:extLst>
          </p:cNvPr>
          <p:cNvSpPr txBox="1"/>
          <p:nvPr/>
        </p:nvSpPr>
        <p:spPr>
          <a:xfrm>
            <a:off x="3465928" y="3703754"/>
            <a:ext cx="3086100" cy="338555"/>
          </a:xfrm>
          <a:prstGeom prst="rect">
            <a:avLst/>
          </a:prstGeom>
          <a:noFill/>
        </p:spPr>
        <p:txBody>
          <a:bodyPr wrap="square" rtlCol="0">
            <a:spAutoFit/>
          </a:bodyPr>
          <a:lstStyle/>
          <a:p>
            <a:pPr algn="ctr"/>
            <a:r>
              <a:rPr lang="en-GB" sz="1400" dirty="0"/>
              <a:t>Text Editor Support </a:t>
            </a:r>
          </a:p>
        </p:txBody>
      </p:sp>
      <p:sp>
        <p:nvSpPr>
          <p:cNvPr id="6" name="TextBox 5">
            <a:extLst>
              <a:ext uri="{FF2B5EF4-FFF2-40B4-BE49-F238E27FC236}">
                <a16:creationId xmlns:a16="http://schemas.microsoft.com/office/drawing/2014/main" id="{A23C15DE-F6BD-F8AC-83CA-3CF7451665F7}"/>
              </a:ext>
            </a:extLst>
          </p:cNvPr>
          <p:cNvSpPr txBox="1"/>
          <p:nvPr/>
        </p:nvSpPr>
        <p:spPr>
          <a:xfrm>
            <a:off x="7128804" y="3692982"/>
            <a:ext cx="1954822" cy="575542"/>
          </a:xfrm>
          <a:prstGeom prst="rect">
            <a:avLst/>
          </a:prstGeom>
          <a:noFill/>
        </p:spPr>
        <p:txBody>
          <a:bodyPr wrap="square" rtlCol="0">
            <a:spAutoFit/>
          </a:bodyPr>
          <a:lstStyle/>
          <a:p>
            <a:pPr algn="ctr"/>
            <a:r>
              <a:rPr lang="en-GB" sz="1400" dirty="0"/>
              <a:t>Algorithm Errors = Harder to Detect</a:t>
            </a:r>
          </a:p>
        </p:txBody>
      </p:sp>
      <p:sp>
        <p:nvSpPr>
          <p:cNvPr id="7" name="TextBox 6">
            <a:extLst>
              <a:ext uri="{FF2B5EF4-FFF2-40B4-BE49-F238E27FC236}">
                <a16:creationId xmlns:a16="http://schemas.microsoft.com/office/drawing/2014/main" id="{3C72B8AA-4207-C293-515D-4E2E014CCAB7}"/>
              </a:ext>
            </a:extLst>
          </p:cNvPr>
          <p:cNvSpPr txBox="1"/>
          <p:nvPr/>
        </p:nvSpPr>
        <p:spPr>
          <a:xfrm>
            <a:off x="9660402" y="3682210"/>
            <a:ext cx="1954822" cy="812530"/>
          </a:xfrm>
          <a:prstGeom prst="rect">
            <a:avLst/>
          </a:prstGeom>
          <a:noFill/>
        </p:spPr>
        <p:txBody>
          <a:bodyPr wrap="square" rtlCol="0">
            <a:spAutoFit/>
          </a:bodyPr>
          <a:lstStyle/>
          <a:p>
            <a:pPr algn="ctr"/>
            <a:r>
              <a:rPr lang="en-GB" sz="1400" dirty="0"/>
              <a:t>Predicting and Evaluating (Debugging Algorithms)</a:t>
            </a:r>
          </a:p>
        </p:txBody>
      </p:sp>
      <p:pic>
        <p:nvPicPr>
          <p:cNvPr id="9" name="Graphic 8" descr="Ladybug with solid fill">
            <a:extLst>
              <a:ext uri="{FF2B5EF4-FFF2-40B4-BE49-F238E27FC236}">
                <a16:creationId xmlns:a16="http://schemas.microsoft.com/office/drawing/2014/main" id="{BA08579E-C9B6-B5E6-2C21-40A0DA95BF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346" y="2256418"/>
            <a:ext cx="1240595" cy="1240595"/>
          </a:xfrm>
          <a:prstGeom prst="rect">
            <a:avLst/>
          </a:prstGeom>
        </p:spPr>
      </p:pic>
      <p:pic>
        <p:nvPicPr>
          <p:cNvPr id="11" name="Graphic 10" descr="Document outline">
            <a:extLst>
              <a:ext uri="{FF2B5EF4-FFF2-40B4-BE49-F238E27FC236}">
                <a16:creationId xmlns:a16="http://schemas.microsoft.com/office/drawing/2014/main" id="{8C7E4213-A930-6BA3-8182-834F2726BB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8680" y="2257256"/>
            <a:ext cx="1240595" cy="1240595"/>
          </a:xfrm>
          <a:prstGeom prst="rect">
            <a:avLst/>
          </a:prstGeom>
        </p:spPr>
      </p:pic>
      <p:pic>
        <p:nvPicPr>
          <p:cNvPr id="13" name="Graphic 12" descr="Brain outline">
            <a:extLst>
              <a:ext uri="{FF2B5EF4-FFF2-40B4-BE49-F238E27FC236}">
                <a16:creationId xmlns:a16="http://schemas.microsoft.com/office/drawing/2014/main" id="{BA08E340-CB4F-8CB4-7BCD-4970B62BF9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85917" y="2188405"/>
            <a:ext cx="1240595" cy="1240595"/>
          </a:xfrm>
          <a:prstGeom prst="rect">
            <a:avLst/>
          </a:prstGeom>
        </p:spPr>
      </p:pic>
      <p:pic>
        <p:nvPicPr>
          <p:cNvPr id="15" name="Graphic 14" descr="Research with solid fill">
            <a:extLst>
              <a:ext uri="{FF2B5EF4-FFF2-40B4-BE49-F238E27FC236}">
                <a16:creationId xmlns:a16="http://schemas.microsoft.com/office/drawing/2014/main" id="{154E70C2-F21C-0564-6903-4D53E8E2F1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17515" y="2188404"/>
            <a:ext cx="1240595" cy="1240595"/>
          </a:xfrm>
          <a:prstGeom prst="rect">
            <a:avLst/>
          </a:prstGeom>
        </p:spPr>
      </p:pic>
    </p:spTree>
    <p:extLst>
      <p:ext uri="{BB962C8B-B14F-4D97-AF65-F5344CB8AC3E}">
        <p14:creationId xmlns:p14="http://schemas.microsoft.com/office/powerpoint/2010/main" val="316173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1C7F-A194-8ADC-8A85-AED16C34D16E}"/>
              </a:ext>
            </a:extLst>
          </p:cNvPr>
          <p:cNvSpPr>
            <a:spLocks noGrp="1"/>
          </p:cNvSpPr>
          <p:nvPr>
            <p:ph type="title"/>
          </p:nvPr>
        </p:nvSpPr>
        <p:spPr/>
        <p:txBody>
          <a:bodyPr/>
          <a:lstStyle/>
          <a:p>
            <a:r>
              <a:rPr lang="en-US" dirty="0"/>
              <a:t>Activity: Addition</a:t>
            </a:r>
          </a:p>
        </p:txBody>
      </p:sp>
      <p:sp>
        <p:nvSpPr>
          <p:cNvPr id="3" name="Content Placeholder 2">
            <a:extLst>
              <a:ext uri="{FF2B5EF4-FFF2-40B4-BE49-F238E27FC236}">
                <a16:creationId xmlns:a16="http://schemas.microsoft.com/office/drawing/2014/main" id="{92E67E24-770D-1D21-1A72-53C1423AA5C9}"/>
              </a:ext>
            </a:extLst>
          </p:cNvPr>
          <p:cNvSpPr>
            <a:spLocks noGrp="1"/>
          </p:cNvSpPr>
          <p:nvPr>
            <p:ph idx="1"/>
          </p:nvPr>
        </p:nvSpPr>
        <p:spPr/>
        <p:txBody>
          <a:bodyPr/>
          <a:lstStyle/>
          <a:p>
            <a:r>
              <a:rPr lang="en-US" dirty="0"/>
              <a:t>We have created a program that asks a user for x and y values and then returns the sum of them</a:t>
            </a:r>
          </a:p>
          <a:p>
            <a:endParaRPr lang="en-US" dirty="0"/>
          </a:p>
          <a:p>
            <a:endParaRPr lang="en-US" dirty="0"/>
          </a:p>
          <a:p>
            <a:endParaRPr lang="en-US" dirty="0"/>
          </a:p>
          <a:p>
            <a:r>
              <a:rPr lang="en-US" dirty="0"/>
              <a:t>You can type this program using this online console: </a:t>
            </a:r>
          </a:p>
          <a:p>
            <a:pPr lvl="1"/>
            <a:r>
              <a:rPr lang="en-US" dirty="0"/>
              <a:t>https://</a:t>
            </a:r>
            <a:r>
              <a:rPr lang="en-US" dirty="0" err="1"/>
              <a:t>tio.run</a:t>
            </a:r>
            <a:r>
              <a:rPr lang="en-US" dirty="0"/>
              <a:t>/#python3</a:t>
            </a:r>
          </a:p>
          <a:p>
            <a:r>
              <a:rPr lang="en-US" dirty="0"/>
              <a:t>Type the three lines of the program into the ‘Code’ box</a:t>
            </a:r>
          </a:p>
        </p:txBody>
      </p:sp>
      <p:pic>
        <p:nvPicPr>
          <p:cNvPr id="6" name="Picture 5">
            <a:extLst>
              <a:ext uri="{FF2B5EF4-FFF2-40B4-BE49-F238E27FC236}">
                <a16:creationId xmlns:a16="http://schemas.microsoft.com/office/drawing/2014/main" id="{7C1E348D-D5E3-A34C-8C75-E6A7D267CEFC}"/>
              </a:ext>
            </a:extLst>
          </p:cNvPr>
          <p:cNvPicPr>
            <a:picLocks noChangeAspect="1"/>
          </p:cNvPicPr>
          <p:nvPr/>
        </p:nvPicPr>
        <p:blipFill>
          <a:blip r:embed="rId2"/>
          <a:stretch>
            <a:fillRect/>
          </a:stretch>
        </p:blipFill>
        <p:spPr>
          <a:xfrm>
            <a:off x="2663329" y="2973763"/>
            <a:ext cx="7772400" cy="854865"/>
          </a:xfrm>
          <a:prstGeom prst="rect">
            <a:avLst/>
          </a:prstGeom>
        </p:spPr>
      </p:pic>
    </p:spTree>
    <p:extLst>
      <p:ext uri="{BB962C8B-B14F-4D97-AF65-F5344CB8AC3E}">
        <p14:creationId xmlns:p14="http://schemas.microsoft.com/office/powerpoint/2010/main" val="58245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602A-F067-9FEB-C044-A03507077E88}"/>
              </a:ext>
            </a:extLst>
          </p:cNvPr>
          <p:cNvSpPr>
            <a:spLocks noGrp="1"/>
          </p:cNvSpPr>
          <p:nvPr>
            <p:ph type="title"/>
          </p:nvPr>
        </p:nvSpPr>
        <p:spPr/>
        <p:txBody>
          <a:bodyPr/>
          <a:lstStyle/>
          <a:p>
            <a:r>
              <a:rPr lang="en-US" dirty="0"/>
              <a:t>Activity: Addition</a:t>
            </a:r>
          </a:p>
        </p:txBody>
      </p:sp>
      <p:sp>
        <p:nvSpPr>
          <p:cNvPr id="3" name="Content Placeholder 2">
            <a:extLst>
              <a:ext uri="{FF2B5EF4-FFF2-40B4-BE49-F238E27FC236}">
                <a16:creationId xmlns:a16="http://schemas.microsoft.com/office/drawing/2014/main" id="{4A1A00A7-8445-7FF1-2574-605BA64819A8}"/>
              </a:ext>
            </a:extLst>
          </p:cNvPr>
          <p:cNvSpPr>
            <a:spLocks noGrp="1"/>
          </p:cNvSpPr>
          <p:nvPr>
            <p:ph idx="1"/>
          </p:nvPr>
        </p:nvSpPr>
        <p:spPr/>
        <p:txBody>
          <a:bodyPr/>
          <a:lstStyle/>
          <a:p>
            <a:r>
              <a:rPr lang="en-US" dirty="0"/>
              <a:t>Type your numeric input into the ’Input’ box as shown below:</a:t>
            </a:r>
          </a:p>
        </p:txBody>
      </p:sp>
      <p:pic>
        <p:nvPicPr>
          <p:cNvPr id="4" name="Picture 3">
            <a:extLst>
              <a:ext uri="{FF2B5EF4-FFF2-40B4-BE49-F238E27FC236}">
                <a16:creationId xmlns:a16="http://schemas.microsoft.com/office/drawing/2014/main" id="{20CD7B26-6F31-F871-0EC6-7C31DDF87A1D}"/>
              </a:ext>
            </a:extLst>
          </p:cNvPr>
          <p:cNvPicPr>
            <a:picLocks noChangeAspect="1"/>
          </p:cNvPicPr>
          <p:nvPr/>
        </p:nvPicPr>
        <p:blipFill>
          <a:blip r:embed="rId2"/>
          <a:stretch>
            <a:fillRect/>
          </a:stretch>
        </p:blipFill>
        <p:spPr>
          <a:xfrm>
            <a:off x="4108809" y="2656077"/>
            <a:ext cx="4188026" cy="2476132"/>
          </a:xfrm>
          <a:prstGeom prst="rect">
            <a:avLst/>
          </a:prstGeom>
        </p:spPr>
      </p:pic>
    </p:spTree>
    <p:extLst>
      <p:ext uri="{BB962C8B-B14F-4D97-AF65-F5344CB8AC3E}">
        <p14:creationId xmlns:p14="http://schemas.microsoft.com/office/powerpoint/2010/main" val="133606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C2A3-CF1B-BAB7-5863-FD3102119827}"/>
              </a:ext>
            </a:extLst>
          </p:cNvPr>
          <p:cNvSpPr>
            <a:spLocks noGrp="1"/>
          </p:cNvSpPr>
          <p:nvPr>
            <p:ph type="title"/>
          </p:nvPr>
        </p:nvSpPr>
        <p:spPr/>
        <p:txBody>
          <a:bodyPr/>
          <a:lstStyle/>
          <a:p>
            <a:r>
              <a:rPr lang="en-US" dirty="0"/>
              <a:t>Activity: Addition</a:t>
            </a:r>
          </a:p>
        </p:txBody>
      </p:sp>
      <p:sp>
        <p:nvSpPr>
          <p:cNvPr id="3" name="Content Placeholder 2">
            <a:extLst>
              <a:ext uri="{FF2B5EF4-FFF2-40B4-BE49-F238E27FC236}">
                <a16:creationId xmlns:a16="http://schemas.microsoft.com/office/drawing/2014/main" id="{65E6C2CA-AF11-23F9-3947-E19A3B2C244E}"/>
              </a:ext>
            </a:extLst>
          </p:cNvPr>
          <p:cNvSpPr>
            <a:spLocks noGrp="1"/>
          </p:cNvSpPr>
          <p:nvPr>
            <p:ph idx="1"/>
          </p:nvPr>
        </p:nvSpPr>
        <p:spPr/>
        <p:txBody>
          <a:bodyPr/>
          <a:lstStyle/>
          <a:p>
            <a:r>
              <a:rPr lang="en-US" dirty="0"/>
              <a:t>Was the output as you expected?</a:t>
            </a:r>
          </a:p>
          <a:p>
            <a:r>
              <a:rPr lang="en-US" dirty="0"/>
              <a:t>To help decipher why it went wrong try setting ‘computational’ and ‘thinking’ as your input for X and Y </a:t>
            </a:r>
          </a:p>
          <a:p>
            <a:endParaRPr lang="en-US" dirty="0"/>
          </a:p>
          <a:p>
            <a:r>
              <a:rPr lang="en-US" dirty="0"/>
              <a:t>Clue type()</a:t>
            </a:r>
          </a:p>
        </p:txBody>
      </p:sp>
    </p:spTree>
    <p:extLst>
      <p:ext uri="{BB962C8B-B14F-4D97-AF65-F5344CB8AC3E}">
        <p14:creationId xmlns:p14="http://schemas.microsoft.com/office/powerpoint/2010/main" val="3612552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B34D-C0F7-C9BE-4DF5-FB8AFFD916FE}"/>
              </a:ext>
            </a:extLst>
          </p:cNvPr>
          <p:cNvSpPr>
            <a:spLocks noGrp="1"/>
          </p:cNvSpPr>
          <p:nvPr>
            <p:ph type="title"/>
          </p:nvPr>
        </p:nvSpPr>
        <p:spPr>
          <a:xfrm>
            <a:off x="838200" y="32325"/>
            <a:ext cx="10515600" cy="1325563"/>
          </a:xfrm>
        </p:spPr>
        <p:txBody>
          <a:bodyPr/>
          <a:lstStyle/>
          <a:p>
            <a:r>
              <a:rPr lang="en-US" dirty="0"/>
              <a:t>Activity: Addition</a:t>
            </a:r>
          </a:p>
        </p:txBody>
      </p:sp>
      <p:sp>
        <p:nvSpPr>
          <p:cNvPr id="3" name="Content Placeholder 2">
            <a:extLst>
              <a:ext uri="{FF2B5EF4-FFF2-40B4-BE49-F238E27FC236}">
                <a16:creationId xmlns:a16="http://schemas.microsoft.com/office/drawing/2014/main" id="{E6096000-AA16-5423-9C79-F3A4E8A2BA4A}"/>
              </a:ext>
            </a:extLst>
          </p:cNvPr>
          <p:cNvSpPr>
            <a:spLocks noGrp="1"/>
          </p:cNvSpPr>
          <p:nvPr>
            <p:ph idx="1"/>
          </p:nvPr>
        </p:nvSpPr>
        <p:spPr>
          <a:xfrm>
            <a:off x="161365" y="1156447"/>
            <a:ext cx="11927541" cy="5669228"/>
          </a:xfrm>
        </p:spPr>
        <p:txBody>
          <a:bodyPr>
            <a:normAutofit fontScale="92500"/>
          </a:bodyPr>
          <a:lstStyle/>
          <a:p>
            <a:r>
              <a:rPr lang="en-US" dirty="0"/>
              <a:t>The problem here is that the code is not accepting the input as numeric values, it is treating them as text strings. </a:t>
            </a:r>
          </a:p>
          <a:p>
            <a:r>
              <a:rPr lang="en-US" dirty="0"/>
              <a:t>Our algorithm is missing a critical step where it converts the text input into numeric values. The correct algorithm would be:</a:t>
            </a:r>
          </a:p>
          <a:p>
            <a:endParaRPr lang="en-US" dirty="0"/>
          </a:p>
          <a:p>
            <a:endParaRPr lang="en-US" dirty="0"/>
          </a:p>
          <a:p>
            <a:endParaRPr lang="en-US" dirty="0"/>
          </a:p>
          <a:p>
            <a:r>
              <a:rPr lang="en-US" dirty="0"/>
              <a:t>Often what we think are issues with implementation are actually issues of algorithms.</a:t>
            </a:r>
          </a:p>
          <a:p>
            <a:r>
              <a:rPr lang="en-US" dirty="0"/>
              <a:t>The claim there is something wrong with my code/script infers that the problem is syntax, when more likely the problem is with what you are asking the code to do.</a:t>
            </a:r>
          </a:p>
          <a:p>
            <a:r>
              <a:rPr lang="en-US" dirty="0"/>
              <a:t>This phrasing can be misleading as it fails to recognize the two possible sources of errors.</a:t>
            </a:r>
          </a:p>
        </p:txBody>
      </p:sp>
      <p:pic>
        <p:nvPicPr>
          <p:cNvPr id="4" name="Picture 3">
            <a:extLst>
              <a:ext uri="{FF2B5EF4-FFF2-40B4-BE49-F238E27FC236}">
                <a16:creationId xmlns:a16="http://schemas.microsoft.com/office/drawing/2014/main" id="{08999005-3808-820E-FC3A-2E44AB2AECB1}"/>
              </a:ext>
            </a:extLst>
          </p:cNvPr>
          <p:cNvPicPr>
            <a:picLocks noChangeAspect="1"/>
          </p:cNvPicPr>
          <p:nvPr/>
        </p:nvPicPr>
        <p:blipFill>
          <a:blip r:embed="rId2"/>
          <a:stretch>
            <a:fillRect/>
          </a:stretch>
        </p:blipFill>
        <p:spPr>
          <a:xfrm>
            <a:off x="2317376" y="2868674"/>
            <a:ext cx="7772400" cy="1335804"/>
          </a:xfrm>
          <a:prstGeom prst="rect">
            <a:avLst/>
          </a:prstGeom>
        </p:spPr>
      </p:pic>
    </p:spTree>
    <p:extLst>
      <p:ext uri="{BB962C8B-B14F-4D97-AF65-F5344CB8AC3E}">
        <p14:creationId xmlns:p14="http://schemas.microsoft.com/office/powerpoint/2010/main" val="3719709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C8FE-885E-B0BE-75F9-AF45A89A181B}"/>
              </a:ext>
            </a:extLst>
          </p:cNvPr>
          <p:cNvSpPr>
            <a:spLocks noGrp="1"/>
          </p:cNvSpPr>
          <p:nvPr>
            <p:ph type="title"/>
          </p:nvPr>
        </p:nvSpPr>
        <p:spPr>
          <a:xfrm>
            <a:off x="0" y="0"/>
            <a:ext cx="10515600" cy="1325563"/>
          </a:xfrm>
        </p:spPr>
        <p:txBody>
          <a:bodyPr/>
          <a:lstStyle/>
          <a:p>
            <a:r>
              <a:rPr lang="en-US" dirty="0"/>
              <a:t>Designing an Algorithm</a:t>
            </a:r>
          </a:p>
        </p:txBody>
      </p:sp>
      <p:pic>
        <p:nvPicPr>
          <p:cNvPr id="2050" name="Picture 2" descr="toEdgware">
            <a:extLst>
              <a:ext uri="{FF2B5EF4-FFF2-40B4-BE49-F238E27FC236}">
                <a16:creationId xmlns:a16="http://schemas.microsoft.com/office/drawing/2014/main" id="{EC41507E-B87E-67D6-496A-ED268C678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805" y="634206"/>
            <a:ext cx="1176758" cy="605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21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Edgeware2">
            <a:extLst>
              <a:ext uri="{FF2B5EF4-FFF2-40B4-BE49-F238E27FC236}">
                <a16:creationId xmlns:a16="http://schemas.microsoft.com/office/drawing/2014/main" id="{42CB1EAD-48D0-58B8-2255-B826CDF9B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906" y="0"/>
            <a:ext cx="3024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vigation">
            <a:extLst>
              <a:ext uri="{FF2B5EF4-FFF2-40B4-BE49-F238E27FC236}">
                <a16:creationId xmlns:a16="http://schemas.microsoft.com/office/drawing/2014/main" id="{0CAF563A-EE4C-F859-7C9B-43C4F94A3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781" y="0"/>
            <a:ext cx="5024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8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5AB2-E553-05BD-D4B7-008234691840}"/>
              </a:ext>
            </a:extLst>
          </p:cNvPr>
          <p:cNvSpPr>
            <a:spLocks noGrp="1"/>
          </p:cNvSpPr>
          <p:nvPr>
            <p:ph type="title"/>
          </p:nvPr>
        </p:nvSpPr>
        <p:spPr>
          <a:xfrm>
            <a:off x="838200" y="72931"/>
            <a:ext cx="10515600" cy="1325563"/>
          </a:xfrm>
        </p:spPr>
        <p:txBody>
          <a:bodyPr/>
          <a:lstStyle/>
          <a:p>
            <a:r>
              <a:rPr lang="en-US" dirty="0"/>
              <a:t>Activity: Snakes, ladders and flowcharts</a:t>
            </a:r>
          </a:p>
        </p:txBody>
      </p:sp>
      <p:sp>
        <p:nvSpPr>
          <p:cNvPr id="3" name="Content Placeholder 2">
            <a:extLst>
              <a:ext uri="{FF2B5EF4-FFF2-40B4-BE49-F238E27FC236}">
                <a16:creationId xmlns:a16="http://schemas.microsoft.com/office/drawing/2014/main" id="{DFE044F2-D9CC-189C-2993-DDE1F414CC63}"/>
              </a:ext>
            </a:extLst>
          </p:cNvPr>
          <p:cNvSpPr>
            <a:spLocks noGrp="1"/>
          </p:cNvSpPr>
          <p:nvPr>
            <p:ph idx="1"/>
          </p:nvPr>
        </p:nvSpPr>
        <p:spPr>
          <a:xfrm>
            <a:off x="0" y="1398494"/>
            <a:ext cx="8001000" cy="5204012"/>
          </a:xfrm>
        </p:spPr>
        <p:txBody>
          <a:bodyPr>
            <a:normAutofit lnSpcReduction="10000"/>
          </a:bodyPr>
          <a:lstStyle/>
          <a:p>
            <a:r>
              <a:rPr lang="en-US" dirty="0"/>
              <a:t>Snakes and ladders is a dice game where players advance along the board based on the roll of the dice. </a:t>
            </a:r>
          </a:p>
          <a:p>
            <a:r>
              <a:rPr lang="en-US" dirty="0"/>
              <a:t>Upon landing on a square on the board, a play may either encounter </a:t>
            </a:r>
          </a:p>
          <a:p>
            <a:r>
              <a:rPr lang="en-US" dirty="0"/>
              <a:t>a snake, where they are forced backwards a number of squares, </a:t>
            </a:r>
          </a:p>
          <a:p>
            <a:r>
              <a:rPr lang="en-US" dirty="0"/>
              <a:t>a ladder, where they advance a number of square, or </a:t>
            </a:r>
          </a:p>
          <a:p>
            <a:r>
              <a:rPr lang="en-US" dirty="0"/>
              <a:t>nothing, in which case they remain on that square. </a:t>
            </a:r>
          </a:p>
          <a:p>
            <a:r>
              <a:rPr lang="en-US" dirty="0"/>
              <a:t>A play wins when they reach the end of the board. </a:t>
            </a:r>
          </a:p>
        </p:txBody>
      </p:sp>
      <p:pic>
        <p:nvPicPr>
          <p:cNvPr id="5122" name="Picture 2" descr="snakes-and-ladders">
            <a:extLst>
              <a:ext uri="{FF2B5EF4-FFF2-40B4-BE49-F238E27FC236}">
                <a16:creationId xmlns:a16="http://schemas.microsoft.com/office/drawing/2014/main" id="{BC5E1815-ED67-BCF1-3D3F-3BA2836C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690688"/>
            <a:ext cx="4191000" cy="413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8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60C1-4282-3908-29B9-B9F5FC2DBDBA}"/>
              </a:ext>
            </a:extLst>
          </p:cNvPr>
          <p:cNvSpPr>
            <a:spLocks noGrp="1"/>
          </p:cNvSpPr>
          <p:nvPr>
            <p:ph type="title"/>
          </p:nvPr>
        </p:nvSpPr>
        <p:spPr/>
        <p:txBody>
          <a:bodyPr/>
          <a:lstStyle/>
          <a:p>
            <a:r>
              <a:rPr lang="en-US" dirty="0"/>
              <a:t>What is computational thinking?</a:t>
            </a:r>
          </a:p>
        </p:txBody>
      </p:sp>
      <p:pic>
        <p:nvPicPr>
          <p:cNvPr id="7" name="Graphic 6" descr="Cmd Terminal with solid fill">
            <a:extLst>
              <a:ext uri="{FF2B5EF4-FFF2-40B4-BE49-F238E27FC236}">
                <a16:creationId xmlns:a16="http://schemas.microsoft.com/office/drawing/2014/main" id="{653A0934-EA9B-0763-ACB1-2F504127E4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4815" y="1988291"/>
            <a:ext cx="1724247" cy="1724247"/>
          </a:xfrm>
          <a:prstGeom prst="rect">
            <a:avLst/>
          </a:prstGeom>
        </p:spPr>
      </p:pic>
      <p:pic>
        <p:nvPicPr>
          <p:cNvPr id="9" name="Graphic 8" descr="Flowchart with solid fill">
            <a:extLst>
              <a:ext uri="{FF2B5EF4-FFF2-40B4-BE49-F238E27FC236}">
                <a16:creationId xmlns:a16="http://schemas.microsoft.com/office/drawing/2014/main" id="{BA8988D4-FA36-AB61-A60F-05954D5D4E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3877" y="1988291"/>
            <a:ext cx="1724247" cy="1724247"/>
          </a:xfrm>
          <a:prstGeom prst="rect">
            <a:avLst/>
          </a:prstGeom>
        </p:spPr>
      </p:pic>
      <p:pic>
        <p:nvPicPr>
          <p:cNvPr id="11" name="Graphic 10" descr="Lightbulb and gear with solid fill">
            <a:extLst>
              <a:ext uri="{FF2B5EF4-FFF2-40B4-BE49-F238E27FC236}">
                <a16:creationId xmlns:a16="http://schemas.microsoft.com/office/drawing/2014/main" id="{97C75915-491C-02C8-9BE9-14A679F946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2939" y="1988291"/>
            <a:ext cx="1724247" cy="1724247"/>
          </a:xfrm>
          <a:prstGeom prst="rect">
            <a:avLst/>
          </a:prstGeom>
        </p:spPr>
      </p:pic>
      <p:sp>
        <p:nvSpPr>
          <p:cNvPr id="12" name="TextBox 11">
            <a:extLst>
              <a:ext uri="{FF2B5EF4-FFF2-40B4-BE49-F238E27FC236}">
                <a16:creationId xmlns:a16="http://schemas.microsoft.com/office/drawing/2014/main" id="{513FCFC1-F795-A3F9-E49C-711A35BA6405}"/>
              </a:ext>
            </a:extLst>
          </p:cNvPr>
          <p:cNvSpPr txBox="1"/>
          <p:nvPr/>
        </p:nvSpPr>
        <p:spPr>
          <a:xfrm>
            <a:off x="520109" y="4008485"/>
            <a:ext cx="3370521" cy="477054"/>
          </a:xfrm>
          <a:prstGeom prst="rect">
            <a:avLst/>
          </a:prstGeom>
          <a:noFill/>
        </p:spPr>
        <p:txBody>
          <a:bodyPr wrap="square" rtlCol="0">
            <a:spAutoFit/>
          </a:bodyPr>
          <a:lstStyle/>
          <a:p>
            <a:pPr algn="ctr"/>
            <a:r>
              <a:rPr lang="en-GB" sz="2500" dirty="0"/>
              <a:t>Writing Commands</a:t>
            </a:r>
          </a:p>
        </p:txBody>
      </p:sp>
      <p:sp>
        <p:nvSpPr>
          <p:cNvPr id="13" name="TextBox 12">
            <a:extLst>
              <a:ext uri="{FF2B5EF4-FFF2-40B4-BE49-F238E27FC236}">
                <a16:creationId xmlns:a16="http://schemas.microsoft.com/office/drawing/2014/main" id="{5A3971BD-2A63-688F-5684-BEB7D1353B8D}"/>
              </a:ext>
            </a:extLst>
          </p:cNvPr>
          <p:cNvSpPr txBox="1"/>
          <p:nvPr/>
        </p:nvSpPr>
        <p:spPr>
          <a:xfrm>
            <a:off x="4410739" y="4008485"/>
            <a:ext cx="3370521" cy="477054"/>
          </a:xfrm>
          <a:prstGeom prst="rect">
            <a:avLst/>
          </a:prstGeom>
          <a:noFill/>
        </p:spPr>
        <p:txBody>
          <a:bodyPr wrap="square" rtlCol="0">
            <a:spAutoFit/>
          </a:bodyPr>
          <a:lstStyle/>
          <a:p>
            <a:pPr algn="ctr"/>
            <a:r>
              <a:rPr lang="en-GB" sz="2500" dirty="0"/>
              <a:t>Designing </a:t>
            </a:r>
          </a:p>
        </p:txBody>
      </p:sp>
      <p:sp>
        <p:nvSpPr>
          <p:cNvPr id="14" name="TextBox 13">
            <a:extLst>
              <a:ext uri="{FF2B5EF4-FFF2-40B4-BE49-F238E27FC236}">
                <a16:creationId xmlns:a16="http://schemas.microsoft.com/office/drawing/2014/main" id="{EE8D5D6F-9374-906A-665D-D7BED511FC55}"/>
              </a:ext>
            </a:extLst>
          </p:cNvPr>
          <p:cNvSpPr txBox="1"/>
          <p:nvPr/>
        </p:nvSpPr>
        <p:spPr>
          <a:xfrm>
            <a:off x="7889801" y="4008485"/>
            <a:ext cx="3370521" cy="477054"/>
          </a:xfrm>
          <a:prstGeom prst="rect">
            <a:avLst/>
          </a:prstGeom>
          <a:noFill/>
        </p:spPr>
        <p:txBody>
          <a:bodyPr wrap="square" rtlCol="0">
            <a:spAutoFit/>
          </a:bodyPr>
          <a:lstStyle/>
          <a:p>
            <a:pPr algn="ctr"/>
            <a:r>
              <a:rPr lang="en-GB" sz="2500" dirty="0"/>
              <a:t>Ideas </a:t>
            </a:r>
          </a:p>
        </p:txBody>
      </p:sp>
    </p:spTree>
    <p:extLst>
      <p:ext uri="{BB962C8B-B14F-4D97-AF65-F5344CB8AC3E}">
        <p14:creationId xmlns:p14="http://schemas.microsoft.com/office/powerpoint/2010/main" val="3909411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1672-579C-28CE-574E-AF8695AFC887}"/>
              </a:ext>
            </a:extLst>
          </p:cNvPr>
          <p:cNvSpPr>
            <a:spLocks noGrp="1"/>
          </p:cNvSpPr>
          <p:nvPr>
            <p:ph type="title"/>
          </p:nvPr>
        </p:nvSpPr>
        <p:spPr/>
        <p:txBody>
          <a:bodyPr/>
          <a:lstStyle/>
          <a:p>
            <a:r>
              <a:rPr lang="en-US" dirty="0"/>
              <a:t>Activity: Snakes and ladders and flowcharts</a:t>
            </a:r>
          </a:p>
        </p:txBody>
      </p:sp>
      <p:sp>
        <p:nvSpPr>
          <p:cNvPr id="3" name="Content Placeholder 2">
            <a:extLst>
              <a:ext uri="{FF2B5EF4-FFF2-40B4-BE49-F238E27FC236}">
                <a16:creationId xmlns:a16="http://schemas.microsoft.com/office/drawing/2014/main" id="{DB1C595D-F277-2016-5EA0-777FB6DAF882}"/>
              </a:ext>
            </a:extLst>
          </p:cNvPr>
          <p:cNvSpPr>
            <a:spLocks noGrp="1"/>
          </p:cNvSpPr>
          <p:nvPr>
            <p:ph idx="1"/>
          </p:nvPr>
        </p:nvSpPr>
        <p:spPr>
          <a:xfrm>
            <a:off x="838200" y="1825625"/>
            <a:ext cx="5024718" cy="4351338"/>
          </a:xfrm>
        </p:spPr>
        <p:txBody>
          <a:bodyPr>
            <a:normAutofit lnSpcReduction="10000"/>
          </a:bodyPr>
          <a:lstStyle/>
          <a:p>
            <a:r>
              <a:rPr lang="en-US" dirty="0"/>
              <a:t>Design a flowchart for the game, where:</a:t>
            </a:r>
          </a:p>
          <a:p>
            <a:r>
              <a:rPr lang="en-US" dirty="0"/>
              <a:t>The max number of squares is 100</a:t>
            </a:r>
          </a:p>
          <a:p>
            <a:r>
              <a:rPr lang="en-US" dirty="0"/>
              <a:t>And the maximum number of squares a player is advanced or returned should be 30. </a:t>
            </a:r>
          </a:p>
          <a:p>
            <a:endParaRPr lang="en-US" dirty="0"/>
          </a:p>
          <a:p>
            <a:r>
              <a:rPr lang="en-US" dirty="0"/>
              <a:t>You can create this digitally at </a:t>
            </a:r>
            <a:r>
              <a:rPr lang="en-US" dirty="0" err="1"/>
              <a:t>draw.io</a:t>
            </a:r>
            <a:endParaRPr lang="en-US" dirty="0"/>
          </a:p>
        </p:txBody>
      </p:sp>
      <p:pic>
        <p:nvPicPr>
          <p:cNvPr id="6146" name="Picture 2" descr="snakes-and-ladders">
            <a:extLst>
              <a:ext uri="{FF2B5EF4-FFF2-40B4-BE49-F238E27FC236}">
                <a16:creationId xmlns:a16="http://schemas.microsoft.com/office/drawing/2014/main" id="{FF9C40DB-3192-D8A1-7A53-33836845A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435" y="1690688"/>
            <a:ext cx="4419226" cy="436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92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4EB4-1D8E-DBAC-8E1F-41B59FF545B3}"/>
              </a:ext>
            </a:extLst>
          </p:cNvPr>
          <p:cNvSpPr>
            <a:spLocks noGrp="1"/>
          </p:cNvSpPr>
          <p:nvPr>
            <p:ph type="title"/>
          </p:nvPr>
        </p:nvSpPr>
        <p:spPr/>
        <p:txBody>
          <a:bodyPr/>
          <a:lstStyle/>
          <a:p>
            <a:r>
              <a:rPr lang="en-US" dirty="0"/>
              <a:t>Techniques for Designing </a:t>
            </a:r>
          </a:p>
        </p:txBody>
      </p:sp>
      <p:pic>
        <p:nvPicPr>
          <p:cNvPr id="7" name="Graphic 6" descr="Puzzle pieces with solid fill">
            <a:extLst>
              <a:ext uri="{FF2B5EF4-FFF2-40B4-BE49-F238E27FC236}">
                <a16:creationId xmlns:a16="http://schemas.microsoft.com/office/drawing/2014/main" id="{5B8B55C4-E765-960D-E6A6-A5EC7755D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8534" y="2228858"/>
            <a:ext cx="1919288" cy="1919288"/>
          </a:xfrm>
          <a:prstGeom prst="rect">
            <a:avLst/>
          </a:prstGeom>
        </p:spPr>
      </p:pic>
      <p:pic>
        <p:nvPicPr>
          <p:cNvPr id="13" name="Graphic 12" descr="Mandala with solid fill">
            <a:extLst>
              <a:ext uri="{FF2B5EF4-FFF2-40B4-BE49-F238E27FC236}">
                <a16:creationId xmlns:a16="http://schemas.microsoft.com/office/drawing/2014/main" id="{14A0B5E0-73D6-3CE1-89B0-70D3978E63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6356" y="2228858"/>
            <a:ext cx="1919288" cy="1919288"/>
          </a:xfrm>
          <a:prstGeom prst="rect">
            <a:avLst/>
          </a:prstGeom>
        </p:spPr>
      </p:pic>
      <p:pic>
        <p:nvPicPr>
          <p:cNvPr id="15" name="Graphic 14" descr="Priorities with solid fill">
            <a:extLst>
              <a:ext uri="{FF2B5EF4-FFF2-40B4-BE49-F238E27FC236}">
                <a16:creationId xmlns:a16="http://schemas.microsoft.com/office/drawing/2014/main" id="{629AEA20-3FF5-EC74-0E50-B8363AAC20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4178" y="2228858"/>
            <a:ext cx="1919288" cy="1919288"/>
          </a:xfrm>
          <a:prstGeom prst="rect">
            <a:avLst/>
          </a:prstGeom>
        </p:spPr>
      </p:pic>
      <p:sp>
        <p:nvSpPr>
          <p:cNvPr id="16" name="TextBox 15">
            <a:extLst>
              <a:ext uri="{FF2B5EF4-FFF2-40B4-BE49-F238E27FC236}">
                <a16:creationId xmlns:a16="http://schemas.microsoft.com/office/drawing/2014/main" id="{D9FB0F9E-F7E2-7264-06CA-23014647C386}"/>
              </a:ext>
            </a:extLst>
          </p:cNvPr>
          <p:cNvSpPr txBox="1"/>
          <p:nvPr/>
        </p:nvSpPr>
        <p:spPr>
          <a:xfrm>
            <a:off x="882917" y="4148146"/>
            <a:ext cx="3370521" cy="477054"/>
          </a:xfrm>
          <a:prstGeom prst="rect">
            <a:avLst/>
          </a:prstGeom>
          <a:noFill/>
        </p:spPr>
        <p:txBody>
          <a:bodyPr wrap="square" rtlCol="0">
            <a:spAutoFit/>
          </a:bodyPr>
          <a:lstStyle/>
          <a:p>
            <a:pPr algn="ctr"/>
            <a:r>
              <a:rPr lang="en-GB" sz="2500" dirty="0"/>
              <a:t>Decomposition</a:t>
            </a:r>
          </a:p>
        </p:txBody>
      </p:sp>
      <p:sp>
        <p:nvSpPr>
          <p:cNvPr id="17" name="TextBox 16">
            <a:extLst>
              <a:ext uri="{FF2B5EF4-FFF2-40B4-BE49-F238E27FC236}">
                <a16:creationId xmlns:a16="http://schemas.microsoft.com/office/drawing/2014/main" id="{FE44FD7C-CEE3-F4EC-8A12-0AAD35408CD7}"/>
              </a:ext>
            </a:extLst>
          </p:cNvPr>
          <p:cNvSpPr txBox="1"/>
          <p:nvPr/>
        </p:nvSpPr>
        <p:spPr>
          <a:xfrm>
            <a:off x="4410739" y="4148146"/>
            <a:ext cx="3370521" cy="477054"/>
          </a:xfrm>
          <a:prstGeom prst="rect">
            <a:avLst/>
          </a:prstGeom>
          <a:noFill/>
        </p:spPr>
        <p:txBody>
          <a:bodyPr wrap="square" rtlCol="0">
            <a:spAutoFit/>
          </a:bodyPr>
          <a:lstStyle/>
          <a:p>
            <a:pPr algn="ctr"/>
            <a:r>
              <a:rPr lang="en-GB" sz="2500" dirty="0"/>
              <a:t>Pattern Recognition</a:t>
            </a:r>
          </a:p>
        </p:txBody>
      </p:sp>
      <p:sp>
        <p:nvSpPr>
          <p:cNvPr id="18" name="TextBox 17">
            <a:extLst>
              <a:ext uri="{FF2B5EF4-FFF2-40B4-BE49-F238E27FC236}">
                <a16:creationId xmlns:a16="http://schemas.microsoft.com/office/drawing/2014/main" id="{4BE8DD51-8127-8A3C-0E21-F4FB26B79F50}"/>
              </a:ext>
            </a:extLst>
          </p:cNvPr>
          <p:cNvSpPr txBox="1"/>
          <p:nvPr/>
        </p:nvSpPr>
        <p:spPr>
          <a:xfrm>
            <a:off x="7938561" y="4148146"/>
            <a:ext cx="3370521" cy="477054"/>
          </a:xfrm>
          <a:prstGeom prst="rect">
            <a:avLst/>
          </a:prstGeom>
          <a:noFill/>
        </p:spPr>
        <p:txBody>
          <a:bodyPr wrap="square" rtlCol="0">
            <a:spAutoFit/>
          </a:bodyPr>
          <a:lstStyle/>
          <a:p>
            <a:pPr algn="ctr"/>
            <a:r>
              <a:rPr lang="en-GB" sz="2500" dirty="0"/>
              <a:t>Abstraction</a:t>
            </a:r>
          </a:p>
        </p:txBody>
      </p:sp>
    </p:spTree>
    <p:extLst>
      <p:ext uri="{BB962C8B-B14F-4D97-AF65-F5344CB8AC3E}">
        <p14:creationId xmlns:p14="http://schemas.microsoft.com/office/powerpoint/2010/main" val="139448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26A2-1263-11E4-F5BB-5CCC48379545}"/>
              </a:ext>
            </a:extLst>
          </p:cNvPr>
          <p:cNvSpPr>
            <a:spLocks noGrp="1"/>
          </p:cNvSpPr>
          <p:nvPr>
            <p:ph type="title"/>
          </p:nvPr>
        </p:nvSpPr>
        <p:spPr/>
        <p:txBody>
          <a:bodyPr/>
          <a:lstStyle/>
          <a:p>
            <a:r>
              <a:rPr lang="en-US" dirty="0"/>
              <a:t>Decomposition</a:t>
            </a:r>
          </a:p>
        </p:txBody>
      </p:sp>
      <p:pic>
        <p:nvPicPr>
          <p:cNvPr id="9" name="Graphic 8" descr="Puzzle outline">
            <a:extLst>
              <a:ext uri="{FF2B5EF4-FFF2-40B4-BE49-F238E27FC236}">
                <a16:creationId xmlns:a16="http://schemas.microsoft.com/office/drawing/2014/main" id="{1D6AD0E2-1FC7-4F0C-6D3C-B8167775A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7140" y="1814520"/>
            <a:ext cx="1614480" cy="1614480"/>
          </a:xfrm>
          <a:prstGeom prst="rect">
            <a:avLst/>
          </a:prstGeom>
        </p:spPr>
      </p:pic>
      <p:pic>
        <p:nvPicPr>
          <p:cNvPr id="11" name="Graphic 10" descr="Puzzle pieces outline">
            <a:extLst>
              <a:ext uri="{FF2B5EF4-FFF2-40B4-BE49-F238E27FC236}">
                <a16:creationId xmlns:a16="http://schemas.microsoft.com/office/drawing/2014/main" id="{1E53BEE8-7150-C02A-125D-C5D09EA669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8760" y="1814520"/>
            <a:ext cx="1614480" cy="1614480"/>
          </a:xfrm>
          <a:prstGeom prst="rect">
            <a:avLst/>
          </a:prstGeom>
        </p:spPr>
      </p:pic>
      <p:pic>
        <p:nvPicPr>
          <p:cNvPr id="13" name="Graphic 12" descr="Flowchart with solid fill">
            <a:extLst>
              <a:ext uri="{FF2B5EF4-FFF2-40B4-BE49-F238E27FC236}">
                <a16:creationId xmlns:a16="http://schemas.microsoft.com/office/drawing/2014/main" id="{56ECDA14-01D9-7B06-31E3-9D631E722E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40380" y="1814520"/>
            <a:ext cx="1614480" cy="1614480"/>
          </a:xfrm>
          <a:prstGeom prst="rect">
            <a:avLst/>
          </a:prstGeom>
        </p:spPr>
      </p:pic>
      <p:sp>
        <p:nvSpPr>
          <p:cNvPr id="14" name="TextBox 13">
            <a:extLst>
              <a:ext uri="{FF2B5EF4-FFF2-40B4-BE49-F238E27FC236}">
                <a16:creationId xmlns:a16="http://schemas.microsoft.com/office/drawing/2014/main" id="{4343CB6B-0AA9-3F5B-0A84-26BBFF3340EE}"/>
              </a:ext>
            </a:extLst>
          </p:cNvPr>
          <p:cNvSpPr txBox="1"/>
          <p:nvPr/>
        </p:nvSpPr>
        <p:spPr>
          <a:xfrm>
            <a:off x="882917" y="4148146"/>
            <a:ext cx="3370521" cy="477054"/>
          </a:xfrm>
          <a:prstGeom prst="rect">
            <a:avLst/>
          </a:prstGeom>
          <a:noFill/>
        </p:spPr>
        <p:txBody>
          <a:bodyPr wrap="square" rtlCol="0">
            <a:spAutoFit/>
          </a:bodyPr>
          <a:lstStyle/>
          <a:p>
            <a:pPr algn="ctr"/>
            <a:r>
              <a:rPr lang="en-GB" sz="2500" dirty="0"/>
              <a:t>Break Down</a:t>
            </a:r>
          </a:p>
        </p:txBody>
      </p:sp>
      <p:sp>
        <p:nvSpPr>
          <p:cNvPr id="15" name="TextBox 14">
            <a:extLst>
              <a:ext uri="{FF2B5EF4-FFF2-40B4-BE49-F238E27FC236}">
                <a16:creationId xmlns:a16="http://schemas.microsoft.com/office/drawing/2014/main" id="{F6FA2524-56E4-BA97-BB1F-34C78C0C6BDD}"/>
              </a:ext>
            </a:extLst>
          </p:cNvPr>
          <p:cNvSpPr txBox="1"/>
          <p:nvPr/>
        </p:nvSpPr>
        <p:spPr>
          <a:xfrm>
            <a:off x="4190333" y="4148146"/>
            <a:ext cx="3370521" cy="477054"/>
          </a:xfrm>
          <a:prstGeom prst="rect">
            <a:avLst/>
          </a:prstGeom>
          <a:noFill/>
        </p:spPr>
        <p:txBody>
          <a:bodyPr wrap="square" rtlCol="0">
            <a:spAutoFit/>
          </a:bodyPr>
          <a:lstStyle/>
          <a:p>
            <a:pPr algn="ctr"/>
            <a:r>
              <a:rPr lang="en-GB" sz="2500" dirty="0"/>
              <a:t>Put Together</a:t>
            </a:r>
          </a:p>
        </p:txBody>
      </p:sp>
      <p:sp>
        <p:nvSpPr>
          <p:cNvPr id="16" name="TextBox 15">
            <a:extLst>
              <a:ext uri="{FF2B5EF4-FFF2-40B4-BE49-F238E27FC236}">
                <a16:creationId xmlns:a16="http://schemas.microsoft.com/office/drawing/2014/main" id="{1E49DDB5-0117-BB3B-F66A-64DAEA37CEF9}"/>
              </a:ext>
            </a:extLst>
          </p:cNvPr>
          <p:cNvSpPr txBox="1"/>
          <p:nvPr/>
        </p:nvSpPr>
        <p:spPr>
          <a:xfrm>
            <a:off x="7862359" y="4148146"/>
            <a:ext cx="3370521" cy="477054"/>
          </a:xfrm>
          <a:prstGeom prst="rect">
            <a:avLst/>
          </a:prstGeom>
          <a:noFill/>
        </p:spPr>
        <p:txBody>
          <a:bodyPr wrap="square" rtlCol="0">
            <a:spAutoFit/>
          </a:bodyPr>
          <a:lstStyle/>
          <a:p>
            <a:pPr algn="ctr"/>
            <a:r>
              <a:rPr lang="en-GB" sz="2500" dirty="0"/>
              <a:t>Integrate</a:t>
            </a:r>
          </a:p>
        </p:txBody>
      </p:sp>
    </p:spTree>
    <p:extLst>
      <p:ext uri="{BB962C8B-B14F-4D97-AF65-F5344CB8AC3E}">
        <p14:creationId xmlns:p14="http://schemas.microsoft.com/office/powerpoint/2010/main" val="121832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4C6C-119E-40AE-BF6F-8ADF94A4FF1B}"/>
              </a:ext>
            </a:extLst>
          </p:cNvPr>
          <p:cNvSpPr>
            <a:spLocks noGrp="1"/>
          </p:cNvSpPr>
          <p:nvPr>
            <p:ph type="title"/>
          </p:nvPr>
        </p:nvSpPr>
        <p:spPr/>
        <p:txBody>
          <a:bodyPr/>
          <a:lstStyle/>
          <a:p>
            <a:r>
              <a:rPr lang="en-US" dirty="0"/>
              <a:t>Actionable Steps</a:t>
            </a:r>
          </a:p>
        </p:txBody>
      </p:sp>
      <p:pic>
        <p:nvPicPr>
          <p:cNvPr id="9" name="Graphic 8" descr="Inbox outline">
            <a:extLst>
              <a:ext uri="{FF2B5EF4-FFF2-40B4-BE49-F238E27FC236}">
                <a16:creationId xmlns:a16="http://schemas.microsoft.com/office/drawing/2014/main" id="{7BD83277-9367-3EA1-C0A4-5D20711C3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3831" y="2228858"/>
            <a:ext cx="1595437" cy="1595437"/>
          </a:xfrm>
          <a:prstGeom prst="rect">
            <a:avLst/>
          </a:prstGeom>
        </p:spPr>
      </p:pic>
      <p:pic>
        <p:nvPicPr>
          <p:cNvPr id="11" name="Graphic 10" descr="Single gear with solid fill">
            <a:extLst>
              <a:ext uri="{FF2B5EF4-FFF2-40B4-BE49-F238E27FC236}">
                <a16:creationId xmlns:a16="http://schemas.microsoft.com/office/drawing/2014/main" id="{272BF366-F44A-2259-73B7-24081D28A0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3465" y="2228858"/>
            <a:ext cx="1595437" cy="1595437"/>
          </a:xfrm>
          <a:prstGeom prst="rect">
            <a:avLst/>
          </a:prstGeom>
        </p:spPr>
      </p:pic>
      <p:pic>
        <p:nvPicPr>
          <p:cNvPr id="13" name="Graphic 12" descr="Stop with solid fill">
            <a:extLst>
              <a:ext uri="{FF2B5EF4-FFF2-40B4-BE49-F238E27FC236}">
                <a16:creationId xmlns:a16="http://schemas.microsoft.com/office/drawing/2014/main" id="{90018B22-8CA7-85E1-2D50-241CEE055F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3099" y="2228858"/>
            <a:ext cx="1595437" cy="1595437"/>
          </a:xfrm>
          <a:prstGeom prst="rect">
            <a:avLst/>
          </a:prstGeom>
        </p:spPr>
      </p:pic>
      <p:pic>
        <p:nvPicPr>
          <p:cNvPr id="15" name="Graphic 14" descr="Play with solid fill">
            <a:extLst>
              <a:ext uri="{FF2B5EF4-FFF2-40B4-BE49-F238E27FC236}">
                <a16:creationId xmlns:a16="http://schemas.microsoft.com/office/drawing/2014/main" id="{BC6AA758-B9C3-9AED-C666-B3B460147A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4197" y="2228858"/>
            <a:ext cx="1595437" cy="1595437"/>
          </a:xfrm>
          <a:prstGeom prst="rect">
            <a:avLst/>
          </a:prstGeom>
        </p:spPr>
      </p:pic>
      <p:pic>
        <p:nvPicPr>
          <p:cNvPr id="17" name="Graphic 16" descr="Presentation with pie chart outline">
            <a:extLst>
              <a:ext uri="{FF2B5EF4-FFF2-40B4-BE49-F238E27FC236}">
                <a16:creationId xmlns:a16="http://schemas.microsoft.com/office/drawing/2014/main" id="{65F19AE3-98A1-66DA-6BF7-F9E950B13A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52733" y="2228858"/>
            <a:ext cx="1595437" cy="1595437"/>
          </a:xfrm>
          <a:prstGeom prst="rect">
            <a:avLst/>
          </a:prstGeom>
        </p:spPr>
      </p:pic>
      <p:pic>
        <p:nvPicPr>
          <p:cNvPr id="19" name="Graphic 18" descr="Bullseye with solid fill">
            <a:extLst>
              <a:ext uri="{FF2B5EF4-FFF2-40B4-BE49-F238E27FC236}">
                <a16:creationId xmlns:a16="http://schemas.microsoft.com/office/drawing/2014/main" id="{FD2FF2E2-2785-CEFC-9F13-EE413C5B39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22367" y="2228858"/>
            <a:ext cx="1595437" cy="1595437"/>
          </a:xfrm>
          <a:prstGeom prst="rect">
            <a:avLst/>
          </a:prstGeom>
        </p:spPr>
      </p:pic>
      <p:sp>
        <p:nvSpPr>
          <p:cNvPr id="20" name="TextBox 19">
            <a:extLst>
              <a:ext uri="{FF2B5EF4-FFF2-40B4-BE49-F238E27FC236}">
                <a16:creationId xmlns:a16="http://schemas.microsoft.com/office/drawing/2014/main" id="{9CB3A6D9-7282-33D3-8949-8CECB745F7F2}"/>
              </a:ext>
            </a:extLst>
          </p:cNvPr>
          <p:cNvSpPr txBox="1"/>
          <p:nvPr/>
        </p:nvSpPr>
        <p:spPr>
          <a:xfrm>
            <a:off x="0" y="3931578"/>
            <a:ext cx="2346784" cy="430887"/>
          </a:xfrm>
          <a:prstGeom prst="rect">
            <a:avLst/>
          </a:prstGeom>
          <a:noFill/>
        </p:spPr>
        <p:txBody>
          <a:bodyPr wrap="square" rtlCol="0">
            <a:spAutoFit/>
          </a:bodyPr>
          <a:lstStyle/>
          <a:p>
            <a:pPr algn="ctr"/>
            <a:r>
              <a:rPr lang="en-GB" sz="2200" dirty="0"/>
              <a:t>Start Points</a:t>
            </a:r>
          </a:p>
        </p:txBody>
      </p:sp>
      <p:sp>
        <p:nvSpPr>
          <p:cNvPr id="21" name="TextBox 20">
            <a:extLst>
              <a:ext uri="{FF2B5EF4-FFF2-40B4-BE49-F238E27FC236}">
                <a16:creationId xmlns:a16="http://schemas.microsoft.com/office/drawing/2014/main" id="{C7B7D3D0-86D7-62E1-6B44-8CCC5287BB24}"/>
              </a:ext>
            </a:extLst>
          </p:cNvPr>
          <p:cNvSpPr txBox="1"/>
          <p:nvPr/>
        </p:nvSpPr>
        <p:spPr>
          <a:xfrm>
            <a:off x="1969634" y="3931578"/>
            <a:ext cx="2346784" cy="430887"/>
          </a:xfrm>
          <a:prstGeom prst="rect">
            <a:avLst/>
          </a:prstGeom>
          <a:noFill/>
        </p:spPr>
        <p:txBody>
          <a:bodyPr wrap="square" rtlCol="0">
            <a:spAutoFit/>
          </a:bodyPr>
          <a:lstStyle/>
          <a:p>
            <a:pPr algn="ctr"/>
            <a:r>
              <a:rPr lang="en-GB" sz="2200" dirty="0"/>
              <a:t>Inputs</a:t>
            </a:r>
          </a:p>
        </p:txBody>
      </p:sp>
      <p:sp>
        <p:nvSpPr>
          <p:cNvPr id="22" name="TextBox 21">
            <a:extLst>
              <a:ext uri="{FF2B5EF4-FFF2-40B4-BE49-F238E27FC236}">
                <a16:creationId xmlns:a16="http://schemas.microsoft.com/office/drawing/2014/main" id="{D37288B2-5BA6-BAC9-3192-56025E0FD368}"/>
              </a:ext>
            </a:extLst>
          </p:cNvPr>
          <p:cNvSpPr txBox="1"/>
          <p:nvPr/>
        </p:nvSpPr>
        <p:spPr>
          <a:xfrm>
            <a:off x="3936315" y="3931577"/>
            <a:ext cx="2346784" cy="430887"/>
          </a:xfrm>
          <a:prstGeom prst="rect">
            <a:avLst/>
          </a:prstGeom>
          <a:noFill/>
        </p:spPr>
        <p:txBody>
          <a:bodyPr wrap="square" rtlCol="0">
            <a:spAutoFit/>
          </a:bodyPr>
          <a:lstStyle/>
          <a:p>
            <a:pPr algn="ctr"/>
            <a:r>
              <a:rPr lang="en-GB" sz="2200" dirty="0"/>
              <a:t>Initial Conditions</a:t>
            </a:r>
          </a:p>
        </p:txBody>
      </p:sp>
      <p:sp>
        <p:nvSpPr>
          <p:cNvPr id="23" name="TextBox 22">
            <a:extLst>
              <a:ext uri="{FF2B5EF4-FFF2-40B4-BE49-F238E27FC236}">
                <a16:creationId xmlns:a16="http://schemas.microsoft.com/office/drawing/2014/main" id="{4BDA60AA-F946-0E33-ECC5-317941515845}"/>
              </a:ext>
            </a:extLst>
          </p:cNvPr>
          <p:cNvSpPr txBox="1"/>
          <p:nvPr/>
        </p:nvSpPr>
        <p:spPr>
          <a:xfrm>
            <a:off x="5907425" y="3931576"/>
            <a:ext cx="2346784" cy="430887"/>
          </a:xfrm>
          <a:prstGeom prst="rect">
            <a:avLst/>
          </a:prstGeom>
          <a:noFill/>
        </p:spPr>
        <p:txBody>
          <a:bodyPr wrap="square" rtlCol="0">
            <a:spAutoFit/>
          </a:bodyPr>
          <a:lstStyle/>
          <a:p>
            <a:pPr algn="ctr"/>
            <a:r>
              <a:rPr lang="en-GB" sz="2200" dirty="0"/>
              <a:t>End Point</a:t>
            </a:r>
          </a:p>
        </p:txBody>
      </p:sp>
      <p:sp>
        <p:nvSpPr>
          <p:cNvPr id="24" name="TextBox 23">
            <a:extLst>
              <a:ext uri="{FF2B5EF4-FFF2-40B4-BE49-F238E27FC236}">
                <a16:creationId xmlns:a16="http://schemas.microsoft.com/office/drawing/2014/main" id="{C663AF0C-8822-71E2-299F-56EC2EA9965B}"/>
              </a:ext>
            </a:extLst>
          </p:cNvPr>
          <p:cNvSpPr txBox="1"/>
          <p:nvPr/>
        </p:nvSpPr>
        <p:spPr>
          <a:xfrm>
            <a:off x="7877059" y="3931575"/>
            <a:ext cx="2346784" cy="430887"/>
          </a:xfrm>
          <a:prstGeom prst="rect">
            <a:avLst/>
          </a:prstGeom>
          <a:noFill/>
        </p:spPr>
        <p:txBody>
          <a:bodyPr wrap="square" rtlCol="0">
            <a:spAutoFit/>
          </a:bodyPr>
          <a:lstStyle/>
          <a:p>
            <a:pPr algn="ctr"/>
            <a:r>
              <a:rPr lang="en-GB" sz="2200" dirty="0"/>
              <a:t>Result</a:t>
            </a:r>
          </a:p>
        </p:txBody>
      </p:sp>
      <p:sp>
        <p:nvSpPr>
          <p:cNvPr id="25" name="TextBox 24">
            <a:extLst>
              <a:ext uri="{FF2B5EF4-FFF2-40B4-BE49-F238E27FC236}">
                <a16:creationId xmlns:a16="http://schemas.microsoft.com/office/drawing/2014/main" id="{43E50844-47A4-50F5-297C-4A700717BB5F}"/>
              </a:ext>
            </a:extLst>
          </p:cNvPr>
          <p:cNvSpPr txBox="1"/>
          <p:nvPr/>
        </p:nvSpPr>
        <p:spPr>
          <a:xfrm>
            <a:off x="9846693" y="3931574"/>
            <a:ext cx="2346784" cy="430887"/>
          </a:xfrm>
          <a:prstGeom prst="rect">
            <a:avLst/>
          </a:prstGeom>
          <a:noFill/>
        </p:spPr>
        <p:txBody>
          <a:bodyPr wrap="square" rtlCol="0">
            <a:spAutoFit/>
          </a:bodyPr>
          <a:lstStyle/>
          <a:p>
            <a:pPr algn="ctr"/>
            <a:r>
              <a:rPr lang="en-GB" sz="2200" dirty="0"/>
              <a:t>Target</a:t>
            </a:r>
          </a:p>
        </p:txBody>
      </p:sp>
    </p:spTree>
    <p:extLst>
      <p:ext uri="{BB962C8B-B14F-4D97-AF65-F5344CB8AC3E}">
        <p14:creationId xmlns:p14="http://schemas.microsoft.com/office/powerpoint/2010/main" val="180647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69A5-17A7-E1EE-B85F-DD149C38CA19}"/>
              </a:ext>
            </a:extLst>
          </p:cNvPr>
          <p:cNvSpPr>
            <a:spLocks noGrp="1"/>
          </p:cNvSpPr>
          <p:nvPr>
            <p:ph type="title"/>
          </p:nvPr>
        </p:nvSpPr>
        <p:spPr/>
        <p:txBody>
          <a:bodyPr/>
          <a:lstStyle/>
          <a:p>
            <a:r>
              <a:rPr lang="en-US" dirty="0"/>
              <a:t>The incorrect starting point</a:t>
            </a:r>
          </a:p>
        </p:txBody>
      </p:sp>
      <p:grpSp>
        <p:nvGrpSpPr>
          <p:cNvPr id="12" name="Group 11">
            <a:extLst>
              <a:ext uri="{FF2B5EF4-FFF2-40B4-BE49-F238E27FC236}">
                <a16:creationId xmlns:a16="http://schemas.microsoft.com/office/drawing/2014/main" id="{056E90CF-5EE5-4CDB-7BE0-7F3CAF1E2CD2}"/>
              </a:ext>
            </a:extLst>
          </p:cNvPr>
          <p:cNvGrpSpPr/>
          <p:nvPr/>
        </p:nvGrpSpPr>
        <p:grpSpPr>
          <a:xfrm>
            <a:off x="1354455" y="2514608"/>
            <a:ext cx="2676524" cy="1395412"/>
            <a:chOff x="300038" y="2457450"/>
            <a:chExt cx="2676524" cy="1395412"/>
          </a:xfrm>
        </p:grpSpPr>
        <p:pic>
          <p:nvPicPr>
            <p:cNvPr id="9" name="Graphic 8" descr="Train with solid fill">
              <a:extLst>
                <a:ext uri="{FF2B5EF4-FFF2-40B4-BE49-F238E27FC236}">
                  <a16:creationId xmlns:a16="http://schemas.microsoft.com/office/drawing/2014/main" id="{6DEBDA5A-B36D-FB58-957F-EBCE8C8DE8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038" y="2457450"/>
              <a:ext cx="1395412" cy="1395412"/>
            </a:xfrm>
            <a:prstGeom prst="rect">
              <a:avLst/>
            </a:prstGeom>
          </p:spPr>
        </p:pic>
        <p:pic>
          <p:nvPicPr>
            <p:cNvPr id="11" name="Graphic 10" descr="Streetcar with solid fill">
              <a:extLst>
                <a:ext uri="{FF2B5EF4-FFF2-40B4-BE49-F238E27FC236}">
                  <a16:creationId xmlns:a16="http://schemas.microsoft.com/office/drawing/2014/main" id="{6C797E31-4294-2106-925E-CFAD0931E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1150" y="2457450"/>
              <a:ext cx="1395412" cy="1395412"/>
            </a:xfrm>
            <a:prstGeom prst="rect">
              <a:avLst/>
            </a:prstGeom>
          </p:spPr>
        </p:pic>
      </p:grpSp>
      <p:pic>
        <p:nvPicPr>
          <p:cNvPr id="14" name="Graphic 13" descr="Shoe footprints with solid fill">
            <a:extLst>
              <a:ext uri="{FF2B5EF4-FFF2-40B4-BE49-F238E27FC236}">
                <a16:creationId xmlns:a16="http://schemas.microsoft.com/office/drawing/2014/main" id="{DECDB3C9-BB53-96E5-9AC9-CD8E3C7779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091" y="2766219"/>
            <a:ext cx="1325562" cy="1325562"/>
          </a:xfrm>
          <a:prstGeom prst="rect">
            <a:avLst/>
          </a:prstGeom>
        </p:spPr>
      </p:pic>
      <p:pic>
        <p:nvPicPr>
          <p:cNvPr id="16" name="Graphic 15" descr="CheckList outline">
            <a:extLst>
              <a:ext uri="{FF2B5EF4-FFF2-40B4-BE49-F238E27FC236}">
                <a16:creationId xmlns:a16="http://schemas.microsoft.com/office/drawing/2014/main" id="{061D8C63-9BEC-C572-8C0D-D7CF1B0242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80946" y="2766219"/>
            <a:ext cx="1325562" cy="1325562"/>
          </a:xfrm>
          <a:prstGeom prst="rect">
            <a:avLst/>
          </a:prstGeom>
        </p:spPr>
      </p:pic>
      <p:pic>
        <p:nvPicPr>
          <p:cNvPr id="18" name="Graphic 17" descr="Monitor outline">
            <a:extLst>
              <a:ext uri="{FF2B5EF4-FFF2-40B4-BE49-F238E27FC236}">
                <a16:creationId xmlns:a16="http://schemas.microsoft.com/office/drawing/2014/main" id="{8A7DB283-FD2F-BD6B-3871-2AEA789614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49801" y="2766219"/>
            <a:ext cx="1325562" cy="1325562"/>
          </a:xfrm>
          <a:prstGeom prst="rect">
            <a:avLst/>
          </a:prstGeom>
        </p:spPr>
      </p:pic>
      <p:sp>
        <p:nvSpPr>
          <p:cNvPr id="20" name="TextBox 19">
            <a:extLst>
              <a:ext uri="{FF2B5EF4-FFF2-40B4-BE49-F238E27FC236}">
                <a16:creationId xmlns:a16="http://schemas.microsoft.com/office/drawing/2014/main" id="{13D64E99-91AD-2461-42CE-925CD0229461}"/>
              </a:ext>
            </a:extLst>
          </p:cNvPr>
          <p:cNvSpPr txBox="1"/>
          <p:nvPr/>
        </p:nvSpPr>
        <p:spPr>
          <a:xfrm>
            <a:off x="1323542" y="4349219"/>
            <a:ext cx="2624050" cy="769441"/>
          </a:xfrm>
          <a:prstGeom prst="rect">
            <a:avLst/>
          </a:prstGeom>
          <a:noFill/>
        </p:spPr>
        <p:txBody>
          <a:bodyPr wrap="square" rtlCol="0">
            <a:spAutoFit/>
          </a:bodyPr>
          <a:lstStyle/>
          <a:p>
            <a:pPr algn="ctr"/>
            <a:r>
              <a:rPr lang="en-GB" sz="2200" dirty="0"/>
              <a:t>Incorrect Starting Point</a:t>
            </a:r>
          </a:p>
        </p:txBody>
      </p:sp>
      <p:sp>
        <p:nvSpPr>
          <p:cNvPr id="21" name="TextBox 20">
            <a:extLst>
              <a:ext uri="{FF2B5EF4-FFF2-40B4-BE49-F238E27FC236}">
                <a16:creationId xmlns:a16="http://schemas.microsoft.com/office/drawing/2014/main" id="{167F041B-61DF-0342-E1F1-C7D40827E25A}"/>
              </a:ext>
            </a:extLst>
          </p:cNvPr>
          <p:cNvSpPr txBox="1"/>
          <p:nvPr/>
        </p:nvSpPr>
        <p:spPr>
          <a:xfrm>
            <a:off x="4662847" y="4349218"/>
            <a:ext cx="2624050" cy="430887"/>
          </a:xfrm>
          <a:prstGeom prst="rect">
            <a:avLst/>
          </a:prstGeom>
          <a:noFill/>
        </p:spPr>
        <p:txBody>
          <a:bodyPr wrap="square" rtlCol="0">
            <a:spAutoFit/>
          </a:bodyPr>
          <a:lstStyle/>
          <a:p>
            <a:pPr algn="ctr"/>
            <a:r>
              <a:rPr lang="en-GB" sz="2200" dirty="0"/>
              <a:t>Missing Step</a:t>
            </a:r>
          </a:p>
        </p:txBody>
      </p:sp>
      <p:sp>
        <p:nvSpPr>
          <p:cNvPr id="22" name="TextBox 21">
            <a:extLst>
              <a:ext uri="{FF2B5EF4-FFF2-40B4-BE49-F238E27FC236}">
                <a16:creationId xmlns:a16="http://schemas.microsoft.com/office/drawing/2014/main" id="{8843608E-E910-CF91-0F4A-F4510571B92F}"/>
              </a:ext>
            </a:extLst>
          </p:cNvPr>
          <p:cNvSpPr txBox="1"/>
          <p:nvPr/>
        </p:nvSpPr>
        <p:spPr>
          <a:xfrm>
            <a:off x="6931702" y="4367150"/>
            <a:ext cx="2624050" cy="430887"/>
          </a:xfrm>
          <a:prstGeom prst="rect">
            <a:avLst/>
          </a:prstGeom>
          <a:noFill/>
        </p:spPr>
        <p:txBody>
          <a:bodyPr wrap="square" rtlCol="0">
            <a:spAutoFit/>
          </a:bodyPr>
          <a:lstStyle/>
          <a:p>
            <a:pPr algn="ctr"/>
            <a:r>
              <a:rPr lang="en-GB" sz="2200" dirty="0"/>
              <a:t>Complete Steps</a:t>
            </a:r>
          </a:p>
        </p:txBody>
      </p:sp>
      <p:sp>
        <p:nvSpPr>
          <p:cNvPr id="23" name="TextBox 22">
            <a:extLst>
              <a:ext uri="{FF2B5EF4-FFF2-40B4-BE49-F238E27FC236}">
                <a16:creationId xmlns:a16="http://schemas.microsoft.com/office/drawing/2014/main" id="{38DE16E2-316A-A0A2-9E92-ADD1E9F68D23}"/>
              </a:ext>
            </a:extLst>
          </p:cNvPr>
          <p:cNvSpPr txBox="1"/>
          <p:nvPr/>
        </p:nvSpPr>
        <p:spPr>
          <a:xfrm>
            <a:off x="9200557" y="4385082"/>
            <a:ext cx="2624050" cy="430887"/>
          </a:xfrm>
          <a:prstGeom prst="rect">
            <a:avLst/>
          </a:prstGeom>
          <a:noFill/>
        </p:spPr>
        <p:txBody>
          <a:bodyPr wrap="square" rtlCol="0">
            <a:spAutoFit/>
          </a:bodyPr>
          <a:lstStyle/>
          <a:p>
            <a:pPr algn="ctr"/>
            <a:r>
              <a:rPr lang="en-GB" sz="2200" dirty="0"/>
              <a:t>Blank Slate</a:t>
            </a:r>
          </a:p>
        </p:txBody>
      </p:sp>
    </p:spTree>
    <p:extLst>
      <p:ext uri="{BB962C8B-B14F-4D97-AF65-F5344CB8AC3E}">
        <p14:creationId xmlns:p14="http://schemas.microsoft.com/office/powerpoint/2010/main" val="2777092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A9D2-60F1-C9AE-D86E-C7A33ED6445E}"/>
              </a:ext>
            </a:extLst>
          </p:cNvPr>
          <p:cNvSpPr>
            <a:spLocks noGrp="1"/>
          </p:cNvSpPr>
          <p:nvPr>
            <p:ph type="title"/>
          </p:nvPr>
        </p:nvSpPr>
        <p:spPr>
          <a:xfrm>
            <a:off x="838200" y="18255"/>
            <a:ext cx="10515600" cy="1325563"/>
          </a:xfrm>
        </p:spPr>
        <p:txBody>
          <a:bodyPr/>
          <a:lstStyle/>
          <a:p>
            <a:r>
              <a:rPr lang="en-US" dirty="0"/>
              <a:t>Activity: Caesar Cypher</a:t>
            </a:r>
          </a:p>
        </p:txBody>
      </p:sp>
      <p:sp>
        <p:nvSpPr>
          <p:cNvPr id="3" name="Content Placeholder 2">
            <a:extLst>
              <a:ext uri="{FF2B5EF4-FFF2-40B4-BE49-F238E27FC236}">
                <a16:creationId xmlns:a16="http://schemas.microsoft.com/office/drawing/2014/main" id="{182E53FE-243F-F58D-B8A2-8EC54A8EE84C}"/>
              </a:ext>
            </a:extLst>
          </p:cNvPr>
          <p:cNvSpPr>
            <a:spLocks noGrp="1"/>
          </p:cNvSpPr>
          <p:nvPr>
            <p:ph idx="1"/>
          </p:nvPr>
        </p:nvSpPr>
        <p:spPr>
          <a:xfrm>
            <a:off x="165846" y="1086036"/>
            <a:ext cx="11842377" cy="5650939"/>
          </a:xfrm>
        </p:spPr>
        <p:txBody>
          <a:bodyPr>
            <a:normAutofit fontScale="85000" lnSpcReduction="20000"/>
          </a:bodyPr>
          <a:lstStyle/>
          <a:p>
            <a:pPr algn="l" fontAlgn="base"/>
            <a:r>
              <a:rPr lang="en-GB" b="0" i="0" dirty="0">
                <a:effectLst/>
                <a:latin typeface="Source Sans Pro" panose="020B0503030403020204" pitchFamily="34" charset="0"/>
              </a:rPr>
              <a:t>In cryptography, a Caesar cipher is a very simple encryption technique in which each letter in the plain text is replaced by a letter some fixed number of positions down the alphabet. </a:t>
            </a:r>
          </a:p>
          <a:p>
            <a:pPr algn="l" fontAlgn="base"/>
            <a:r>
              <a:rPr lang="en-GB" b="0" i="0" dirty="0">
                <a:effectLst/>
                <a:latin typeface="Source Sans Pro" panose="020B0503030403020204" pitchFamily="34" charset="0"/>
              </a:rPr>
              <a:t>For example, with a shift of 3, A would be replaced by D, B would become E, and so on. </a:t>
            </a:r>
          </a:p>
          <a:p>
            <a:pPr algn="l" fontAlgn="base"/>
            <a:r>
              <a:rPr lang="en-GB" b="0" i="0" dirty="0">
                <a:effectLst/>
                <a:latin typeface="Source Sans Pro" panose="020B0503030403020204" pitchFamily="34" charset="0"/>
              </a:rPr>
              <a:t>The method is named after Julius Caesar, who used it to communicate with his generals. ROT-13 ("rotate by 13 places") is a widely used example of a Caesar cipher where the shift is 13.</a:t>
            </a:r>
          </a:p>
          <a:p>
            <a:pPr algn="l" fontAlgn="base"/>
            <a:r>
              <a:rPr lang="en-GB" b="0" i="0" dirty="0">
                <a:effectLst/>
                <a:latin typeface="Source Sans Pro" panose="020B0503030403020204" pitchFamily="34" charset="0"/>
              </a:rPr>
              <a:t>Your task in this exercise is to design the algorithm that a computer would need to follow to encode/decode a message using ROT-13. How does the idea of decomposition apply here? What would you do to implement this?</a:t>
            </a:r>
          </a:p>
          <a:p>
            <a:pPr algn="l" fontAlgn="base"/>
            <a:r>
              <a:rPr lang="en-GB" b="0" i="0" dirty="0">
                <a:effectLst/>
                <a:latin typeface="Source Sans Pro" panose="020B0503030403020204" pitchFamily="34" charset="0"/>
              </a:rPr>
              <a:t>It might be helpful to think through how you would manually decode the following message:</a:t>
            </a:r>
          </a:p>
          <a:p>
            <a:pPr algn="l" fontAlgn="base"/>
            <a:endParaRPr lang="en-GB" dirty="0">
              <a:latin typeface="Source Sans Pro" panose="020B0503030403020204" pitchFamily="34" charset="0"/>
            </a:endParaRPr>
          </a:p>
          <a:p>
            <a:pPr algn="l" fontAlgn="base"/>
            <a:endParaRPr lang="en-GB" b="0" i="0" dirty="0">
              <a:effectLst/>
              <a:latin typeface="Source Sans Pro" panose="020B0503030403020204" pitchFamily="34" charset="0"/>
            </a:endParaRPr>
          </a:p>
          <a:p>
            <a:pPr algn="l" fontAlgn="base"/>
            <a:endParaRPr lang="en-GB" dirty="0">
              <a:latin typeface="Source Sans Pro" panose="020B0503030403020204" pitchFamily="34" charset="0"/>
            </a:endParaRPr>
          </a:p>
          <a:p>
            <a:pPr algn="l" fontAlgn="base"/>
            <a:r>
              <a:rPr lang="en-GB" b="0" i="0" dirty="0">
                <a:effectLst/>
                <a:latin typeface="Source Sans Pro" panose="020B0503030403020204" pitchFamily="34" charset="0"/>
              </a:rPr>
              <a:t>Additionally, why was ROT-13 common in the Caesar Cypher?</a:t>
            </a:r>
          </a:p>
          <a:p>
            <a:pPr lvl="1" fontAlgn="base"/>
            <a:r>
              <a:rPr lang="en-GB" dirty="0">
                <a:latin typeface="Source Sans Pro" panose="020B0503030403020204" pitchFamily="34" charset="0"/>
              </a:rPr>
              <a:t>CLUE: Try performing the encryption twice on ‘HELLO’</a:t>
            </a:r>
            <a:endParaRPr lang="en-GB" b="0" i="0" dirty="0">
              <a:effectLst/>
              <a:latin typeface="Source Sans Pro" panose="020B0503030403020204" pitchFamily="34" charset="0"/>
            </a:endParaRPr>
          </a:p>
          <a:p>
            <a:endParaRPr lang="en-US" dirty="0"/>
          </a:p>
        </p:txBody>
      </p:sp>
      <p:pic>
        <p:nvPicPr>
          <p:cNvPr id="4" name="Picture 3">
            <a:extLst>
              <a:ext uri="{FF2B5EF4-FFF2-40B4-BE49-F238E27FC236}">
                <a16:creationId xmlns:a16="http://schemas.microsoft.com/office/drawing/2014/main" id="{5448C0E7-4225-E9A2-4D84-E400F008AB74}"/>
              </a:ext>
            </a:extLst>
          </p:cNvPr>
          <p:cNvPicPr>
            <a:picLocks noChangeAspect="1"/>
          </p:cNvPicPr>
          <p:nvPr/>
        </p:nvPicPr>
        <p:blipFill>
          <a:blip r:embed="rId2"/>
          <a:stretch>
            <a:fillRect/>
          </a:stretch>
        </p:blipFill>
        <p:spPr>
          <a:xfrm>
            <a:off x="552989" y="5038727"/>
            <a:ext cx="11086022" cy="478938"/>
          </a:xfrm>
          <a:prstGeom prst="rect">
            <a:avLst/>
          </a:prstGeom>
        </p:spPr>
      </p:pic>
    </p:spTree>
    <p:extLst>
      <p:ext uri="{BB962C8B-B14F-4D97-AF65-F5344CB8AC3E}">
        <p14:creationId xmlns:p14="http://schemas.microsoft.com/office/powerpoint/2010/main" val="3085404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6170-C325-9BC8-67E7-A631A4A19606}"/>
              </a:ext>
            </a:extLst>
          </p:cNvPr>
          <p:cNvSpPr>
            <a:spLocks noGrp="1"/>
          </p:cNvSpPr>
          <p:nvPr>
            <p:ph type="title"/>
          </p:nvPr>
        </p:nvSpPr>
        <p:spPr/>
        <p:txBody>
          <a:bodyPr/>
          <a:lstStyle/>
          <a:p>
            <a:r>
              <a:rPr lang="en-US" dirty="0"/>
              <a:t>Pattern Recognition</a:t>
            </a:r>
          </a:p>
        </p:txBody>
      </p:sp>
      <p:pic>
        <p:nvPicPr>
          <p:cNvPr id="7" name="Graphic 6" descr="Magnifying glass with solid fill">
            <a:extLst>
              <a:ext uri="{FF2B5EF4-FFF2-40B4-BE49-F238E27FC236}">
                <a16:creationId xmlns:a16="http://schemas.microsoft.com/office/drawing/2014/main" id="{31F16FE9-6C6A-9DFF-D639-8F9D2F885A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70" y="1814524"/>
            <a:ext cx="1585913" cy="1585913"/>
          </a:xfrm>
          <a:prstGeom prst="rect">
            <a:avLst/>
          </a:prstGeom>
        </p:spPr>
      </p:pic>
      <p:pic>
        <p:nvPicPr>
          <p:cNvPr id="9" name="Graphic 8" descr="Tic Tac Toe outline">
            <a:extLst>
              <a:ext uri="{FF2B5EF4-FFF2-40B4-BE49-F238E27FC236}">
                <a16:creationId xmlns:a16="http://schemas.microsoft.com/office/drawing/2014/main" id="{7091D02B-CE69-16CC-1013-DB1B72426A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5253" y="1814524"/>
            <a:ext cx="1585913" cy="1585913"/>
          </a:xfrm>
          <a:prstGeom prst="rect">
            <a:avLst/>
          </a:prstGeom>
        </p:spPr>
      </p:pic>
      <p:pic>
        <p:nvPicPr>
          <p:cNvPr id="11" name="Graphic 10" descr="Fingerprint with solid fill">
            <a:extLst>
              <a:ext uri="{FF2B5EF4-FFF2-40B4-BE49-F238E27FC236}">
                <a16:creationId xmlns:a16="http://schemas.microsoft.com/office/drawing/2014/main" id="{F9744135-D822-4810-49CC-5C5EA22059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80836" y="1814524"/>
            <a:ext cx="1585913" cy="1585913"/>
          </a:xfrm>
          <a:prstGeom prst="rect">
            <a:avLst/>
          </a:prstGeom>
        </p:spPr>
      </p:pic>
      <p:pic>
        <p:nvPicPr>
          <p:cNvPr id="13" name="Graphic 12" descr="Circular flowchart with solid fill">
            <a:extLst>
              <a:ext uri="{FF2B5EF4-FFF2-40B4-BE49-F238E27FC236}">
                <a16:creationId xmlns:a16="http://schemas.microsoft.com/office/drawing/2014/main" id="{6EA6999F-2C68-599B-9FFB-460D0D50F6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36419" y="1814524"/>
            <a:ext cx="1585913" cy="1585913"/>
          </a:xfrm>
          <a:prstGeom prst="rect">
            <a:avLst/>
          </a:prstGeom>
        </p:spPr>
      </p:pic>
      <p:sp>
        <p:nvSpPr>
          <p:cNvPr id="14" name="TextBox 13">
            <a:extLst>
              <a:ext uri="{FF2B5EF4-FFF2-40B4-BE49-F238E27FC236}">
                <a16:creationId xmlns:a16="http://schemas.microsoft.com/office/drawing/2014/main" id="{A8DCFB84-E9E9-22D9-9120-0A1B3B38D673}"/>
              </a:ext>
            </a:extLst>
          </p:cNvPr>
          <p:cNvSpPr txBox="1"/>
          <p:nvPr/>
        </p:nvSpPr>
        <p:spPr>
          <a:xfrm>
            <a:off x="683484" y="3918329"/>
            <a:ext cx="2624050" cy="430887"/>
          </a:xfrm>
          <a:prstGeom prst="rect">
            <a:avLst/>
          </a:prstGeom>
          <a:noFill/>
        </p:spPr>
        <p:txBody>
          <a:bodyPr wrap="square" rtlCol="0">
            <a:spAutoFit/>
          </a:bodyPr>
          <a:lstStyle/>
          <a:p>
            <a:pPr algn="ctr"/>
            <a:r>
              <a:rPr lang="en-GB" sz="2200" dirty="0"/>
              <a:t>Spot Patterns</a:t>
            </a:r>
          </a:p>
        </p:txBody>
      </p:sp>
      <p:sp>
        <p:nvSpPr>
          <p:cNvPr id="15" name="TextBox 14">
            <a:extLst>
              <a:ext uri="{FF2B5EF4-FFF2-40B4-BE49-F238E27FC236}">
                <a16:creationId xmlns:a16="http://schemas.microsoft.com/office/drawing/2014/main" id="{D0AB0D14-E20F-91F0-031C-E94C35154CB5}"/>
              </a:ext>
            </a:extLst>
          </p:cNvPr>
          <p:cNvSpPr txBox="1"/>
          <p:nvPr/>
        </p:nvSpPr>
        <p:spPr>
          <a:xfrm>
            <a:off x="3406184" y="3918330"/>
            <a:ext cx="2624050" cy="430887"/>
          </a:xfrm>
          <a:prstGeom prst="rect">
            <a:avLst/>
          </a:prstGeom>
          <a:noFill/>
        </p:spPr>
        <p:txBody>
          <a:bodyPr wrap="square" rtlCol="0">
            <a:spAutoFit/>
          </a:bodyPr>
          <a:lstStyle/>
          <a:p>
            <a:pPr algn="ctr"/>
            <a:r>
              <a:rPr lang="en-GB" sz="2200" dirty="0"/>
              <a:t>Reuse Patterns</a:t>
            </a:r>
          </a:p>
        </p:txBody>
      </p:sp>
      <p:sp>
        <p:nvSpPr>
          <p:cNvPr id="16" name="TextBox 15">
            <a:extLst>
              <a:ext uri="{FF2B5EF4-FFF2-40B4-BE49-F238E27FC236}">
                <a16:creationId xmlns:a16="http://schemas.microsoft.com/office/drawing/2014/main" id="{63BD60B0-5F0B-72C0-6BAD-4932280ADDA2}"/>
              </a:ext>
            </a:extLst>
          </p:cNvPr>
          <p:cNvSpPr txBox="1"/>
          <p:nvPr/>
        </p:nvSpPr>
        <p:spPr>
          <a:xfrm>
            <a:off x="6096000" y="3795220"/>
            <a:ext cx="2624050" cy="769441"/>
          </a:xfrm>
          <a:prstGeom prst="rect">
            <a:avLst/>
          </a:prstGeom>
          <a:noFill/>
        </p:spPr>
        <p:txBody>
          <a:bodyPr wrap="square" rtlCol="0">
            <a:spAutoFit/>
          </a:bodyPr>
          <a:lstStyle/>
          <a:p>
            <a:pPr algn="ctr"/>
            <a:r>
              <a:rPr lang="en-GB" sz="2200" dirty="0"/>
              <a:t>Recognise Signatures</a:t>
            </a:r>
          </a:p>
        </p:txBody>
      </p:sp>
      <p:sp>
        <p:nvSpPr>
          <p:cNvPr id="17" name="TextBox 16">
            <a:extLst>
              <a:ext uri="{FF2B5EF4-FFF2-40B4-BE49-F238E27FC236}">
                <a16:creationId xmlns:a16="http://schemas.microsoft.com/office/drawing/2014/main" id="{C8D54768-A2F9-FCEA-249E-EC9DCB5770C3}"/>
              </a:ext>
            </a:extLst>
          </p:cNvPr>
          <p:cNvSpPr txBox="1"/>
          <p:nvPr/>
        </p:nvSpPr>
        <p:spPr>
          <a:xfrm>
            <a:off x="8917350" y="3918331"/>
            <a:ext cx="2624050" cy="430887"/>
          </a:xfrm>
          <a:prstGeom prst="rect">
            <a:avLst/>
          </a:prstGeom>
          <a:noFill/>
        </p:spPr>
        <p:txBody>
          <a:bodyPr wrap="square" rtlCol="0">
            <a:spAutoFit/>
          </a:bodyPr>
          <a:lstStyle/>
          <a:p>
            <a:pPr algn="ctr"/>
            <a:r>
              <a:rPr lang="en-GB" sz="2200" dirty="0"/>
              <a:t>Repeat Sequence</a:t>
            </a:r>
          </a:p>
        </p:txBody>
      </p:sp>
    </p:spTree>
    <p:extLst>
      <p:ext uri="{BB962C8B-B14F-4D97-AF65-F5344CB8AC3E}">
        <p14:creationId xmlns:p14="http://schemas.microsoft.com/office/powerpoint/2010/main" val="3799827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4CC0-CA4C-675F-CACE-8017655C3569}"/>
              </a:ext>
            </a:extLst>
          </p:cNvPr>
          <p:cNvSpPr>
            <a:spLocks noGrp="1"/>
          </p:cNvSpPr>
          <p:nvPr>
            <p:ph type="title"/>
          </p:nvPr>
        </p:nvSpPr>
        <p:spPr/>
        <p:txBody>
          <a:bodyPr/>
          <a:lstStyle/>
          <a:p>
            <a:r>
              <a:rPr lang="en-US" dirty="0"/>
              <a:t>Pattern Recognition Example</a:t>
            </a:r>
          </a:p>
        </p:txBody>
      </p:sp>
      <p:sp>
        <p:nvSpPr>
          <p:cNvPr id="3" name="Content Placeholder 2">
            <a:extLst>
              <a:ext uri="{FF2B5EF4-FFF2-40B4-BE49-F238E27FC236}">
                <a16:creationId xmlns:a16="http://schemas.microsoft.com/office/drawing/2014/main" id="{4F098D1A-16B5-1F58-F33E-C69E84476E58}"/>
              </a:ext>
            </a:extLst>
          </p:cNvPr>
          <p:cNvSpPr>
            <a:spLocks noGrp="1"/>
          </p:cNvSpPr>
          <p:nvPr>
            <p:ph idx="1"/>
          </p:nvPr>
        </p:nvSpPr>
        <p:spPr/>
        <p:txBody>
          <a:bodyPr>
            <a:normAutofit lnSpcReduction="10000"/>
          </a:bodyPr>
          <a:lstStyle/>
          <a:p>
            <a:r>
              <a:rPr lang="en-US" dirty="0"/>
              <a:t>Sometimes the redundancy can be simple to spot</a:t>
            </a:r>
          </a:p>
          <a:p>
            <a:r>
              <a:rPr lang="en-US" dirty="0"/>
              <a:t>For example, let 's say we want to calculate the first 5 square numbers. This involved five sums: </a:t>
            </a:r>
          </a:p>
          <a:p>
            <a:pPr lvl="1"/>
            <a:r>
              <a:rPr lang="en-US" dirty="0"/>
              <a:t>1*1</a:t>
            </a:r>
          </a:p>
          <a:p>
            <a:pPr lvl="1"/>
            <a:r>
              <a:rPr lang="en-US" dirty="0"/>
              <a:t>2*2</a:t>
            </a:r>
          </a:p>
          <a:p>
            <a:pPr lvl="1"/>
            <a:r>
              <a:rPr lang="en-US" dirty="0"/>
              <a:t>3*3</a:t>
            </a:r>
          </a:p>
          <a:p>
            <a:pPr lvl="1"/>
            <a:r>
              <a:rPr lang="en-US" dirty="0"/>
              <a:t>4*4</a:t>
            </a:r>
          </a:p>
          <a:p>
            <a:pPr lvl="1"/>
            <a:r>
              <a:rPr lang="en-US" dirty="0"/>
              <a:t>5*5</a:t>
            </a:r>
          </a:p>
          <a:p>
            <a:r>
              <a:rPr lang="en-US" dirty="0"/>
              <a:t>For each number we are doing the same thing: multiplying it by itself. We can easily take advantage of that fact to write a function, or use a for loop or similar construct</a:t>
            </a:r>
          </a:p>
          <a:p>
            <a:pPr lvl="1"/>
            <a:endParaRPr lang="en-US" dirty="0"/>
          </a:p>
        </p:txBody>
      </p:sp>
    </p:spTree>
    <p:extLst>
      <p:ext uri="{BB962C8B-B14F-4D97-AF65-F5344CB8AC3E}">
        <p14:creationId xmlns:p14="http://schemas.microsoft.com/office/powerpoint/2010/main" val="2765525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0748-E679-2546-55AD-2CED6AD97B0A}"/>
              </a:ext>
            </a:extLst>
          </p:cNvPr>
          <p:cNvSpPr>
            <a:spLocks noGrp="1"/>
          </p:cNvSpPr>
          <p:nvPr>
            <p:ph type="title"/>
          </p:nvPr>
        </p:nvSpPr>
        <p:spPr/>
        <p:txBody>
          <a:bodyPr/>
          <a:lstStyle/>
          <a:p>
            <a:r>
              <a:rPr lang="en-US" dirty="0"/>
              <a:t>Pattern Recognition Example 2</a:t>
            </a:r>
          </a:p>
        </p:txBody>
      </p:sp>
      <p:sp>
        <p:nvSpPr>
          <p:cNvPr id="3" name="Content Placeholder 2">
            <a:extLst>
              <a:ext uri="{FF2B5EF4-FFF2-40B4-BE49-F238E27FC236}">
                <a16:creationId xmlns:a16="http://schemas.microsoft.com/office/drawing/2014/main" id="{B3EE6EBC-B578-13BD-B28D-6DFBE28FA9F6}"/>
              </a:ext>
            </a:extLst>
          </p:cNvPr>
          <p:cNvSpPr>
            <a:spLocks noGrp="1"/>
          </p:cNvSpPr>
          <p:nvPr>
            <p:ph idx="1"/>
          </p:nvPr>
        </p:nvSpPr>
        <p:spPr/>
        <p:txBody>
          <a:bodyPr>
            <a:normAutofit fontScale="85000" lnSpcReduction="10000"/>
          </a:bodyPr>
          <a:lstStyle/>
          <a:p>
            <a:r>
              <a:rPr lang="en-US" dirty="0"/>
              <a:t>Sometimes it’s a little harder to define a pattern </a:t>
            </a:r>
          </a:p>
          <a:p>
            <a:r>
              <a:rPr lang="en-US" dirty="0"/>
              <a:t>For example, lets say we want to calculate the first 5 triangular numbers:</a:t>
            </a:r>
          </a:p>
          <a:p>
            <a:pPr lvl="1"/>
            <a:r>
              <a:rPr lang="en-US" dirty="0"/>
              <a:t>1</a:t>
            </a:r>
          </a:p>
          <a:p>
            <a:pPr lvl="1"/>
            <a:r>
              <a:rPr lang="en-US" dirty="0"/>
              <a:t>1+2</a:t>
            </a:r>
          </a:p>
          <a:p>
            <a:pPr lvl="1"/>
            <a:r>
              <a:rPr lang="en-US" dirty="0"/>
              <a:t>1+2+3</a:t>
            </a:r>
          </a:p>
          <a:p>
            <a:pPr lvl="1"/>
            <a:r>
              <a:rPr lang="en-US" dirty="0"/>
              <a:t>1+2+3+4</a:t>
            </a:r>
          </a:p>
          <a:p>
            <a:pPr lvl="1"/>
            <a:r>
              <a:rPr lang="en-US" dirty="0"/>
              <a:t>1+2+3+4+5</a:t>
            </a:r>
          </a:p>
          <a:p>
            <a:r>
              <a:rPr lang="en-GB" b="0" i="0" dirty="0">
                <a:effectLst/>
                <a:latin typeface="Source Sans Pro" panose="020B0503030403020204" pitchFamily="34" charset="0"/>
              </a:rPr>
              <a:t>We can see a pattern here but it's not as simple as the square number example. </a:t>
            </a:r>
          </a:p>
          <a:p>
            <a:r>
              <a:rPr lang="en-GB" b="0" i="0" dirty="0">
                <a:effectLst/>
                <a:latin typeface="Source Sans Pro" panose="020B0503030403020204" pitchFamily="34" charset="0"/>
              </a:rPr>
              <a:t>It is a pattern of two stages: first we need to create a list or sequence of the numbers, before we can sum them. </a:t>
            </a:r>
          </a:p>
          <a:p>
            <a:r>
              <a:rPr lang="en-GB" b="0" i="0" dirty="0">
                <a:effectLst/>
                <a:latin typeface="Source Sans Pro" panose="020B0503030403020204" pitchFamily="34" charset="0"/>
              </a:rPr>
              <a:t>Now that we have identified the pattern, we can try to construct some code to automate/simplify its implementation.</a:t>
            </a:r>
            <a:endParaRPr lang="en-US" dirty="0"/>
          </a:p>
        </p:txBody>
      </p:sp>
    </p:spTree>
    <p:extLst>
      <p:ext uri="{BB962C8B-B14F-4D97-AF65-F5344CB8AC3E}">
        <p14:creationId xmlns:p14="http://schemas.microsoft.com/office/powerpoint/2010/main" val="554212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FF11-F2BC-3D17-8B7C-B57104FCBCEB}"/>
              </a:ext>
            </a:extLst>
          </p:cNvPr>
          <p:cNvSpPr>
            <a:spLocks noGrp="1"/>
          </p:cNvSpPr>
          <p:nvPr>
            <p:ph type="title"/>
          </p:nvPr>
        </p:nvSpPr>
        <p:spPr>
          <a:xfrm>
            <a:off x="0" y="18255"/>
            <a:ext cx="10515600" cy="1325563"/>
          </a:xfrm>
        </p:spPr>
        <p:txBody>
          <a:bodyPr/>
          <a:lstStyle/>
          <a:p>
            <a:r>
              <a:rPr lang="en-US" dirty="0"/>
              <a:t>Activity: The swap puzzle </a:t>
            </a:r>
          </a:p>
        </p:txBody>
      </p:sp>
      <p:sp>
        <p:nvSpPr>
          <p:cNvPr id="3" name="Content Placeholder 2">
            <a:extLst>
              <a:ext uri="{FF2B5EF4-FFF2-40B4-BE49-F238E27FC236}">
                <a16:creationId xmlns:a16="http://schemas.microsoft.com/office/drawing/2014/main" id="{A24A2A73-28A8-E52A-102F-997088F4C0CA}"/>
              </a:ext>
            </a:extLst>
          </p:cNvPr>
          <p:cNvSpPr>
            <a:spLocks noGrp="1"/>
          </p:cNvSpPr>
          <p:nvPr>
            <p:ph idx="1"/>
          </p:nvPr>
        </p:nvSpPr>
        <p:spPr>
          <a:xfrm>
            <a:off x="0" y="1045695"/>
            <a:ext cx="7315200" cy="5794049"/>
          </a:xfrm>
        </p:spPr>
        <p:txBody>
          <a:bodyPr>
            <a:normAutofit/>
          </a:bodyPr>
          <a:lstStyle/>
          <a:p>
            <a:pPr algn="l"/>
            <a:r>
              <a:rPr lang="en-GB" b="0" i="0" dirty="0">
                <a:solidFill>
                  <a:srgbClr val="222832"/>
                </a:solidFill>
                <a:effectLst/>
                <a:latin typeface="-apple-system"/>
              </a:rPr>
              <a:t>Place small coins heads up on the squares marked H and tails up on the squares marked T. Swap the positions of the Heads for the Tails in as few moves as possible.</a:t>
            </a:r>
          </a:p>
          <a:p>
            <a:pPr algn="l"/>
            <a:r>
              <a:rPr lang="en-GB" b="0" i="0" dirty="0">
                <a:solidFill>
                  <a:srgbClr val="222832"/>
                </a:solidFill>
                <a:effectLst/>
                <a:latin typeface="-apple-system"/>
              </a:rPr>
              <a:t>There are two ways to move a piece:</a:t>
            </a:r>
          </a:p>
          <a:p>
            <a:pPr lvl="1">
              <a:buFont typeface="+mj-lt"/>
              <a:buAutoNum type="arabicPeriod"/>
            </a:pPr>
            <a:r>
              <a:rPr lang="en-GB" b="0" i="0" dirty="0">
                <a:solidFill>
                  <a:srgbClr val="222832"/>
                </a:solidFill>
                <a:effectLst/>
                <a:latin typeface="-apple-system"/>
              </a:rPr>
              <a:t>Move left or right to an adjacent empty square</a:t>
            </a:r>
          </a:p>
          <a:p>
            <a:pPr lvl="1">
              <a:buFont typeface="+mj-lt"/>
              <a:buAutoNum type="arabicPeriod"/>
            </a:pPr>
            <a:r>
              <a:rPr lang="en-GB" b="0" i="0" dirty="0">
                <a:solidFill>
                  <a:srgbClr val="222832"/>
                </a:solidFill>
                <a:effectLst/>
                <a:latin typeface="-apple-system"/>
              </a:rPr>
              <a:t>Jump over a single adjacent piece into an empty space.</a:t>
            </a:r>
          </a:p>
          <a:p>
            <a:pPr algn="l"/>
            <a:r>
              <a:rPr lang="en-GB" b="0" i="0" dirty="0">
                <a:solidFill>
                  <a:srgbClr val="222832"/>
                </a:solidFill>
                <a:effectLst/>
                <a:latin typeface="-apple-system"/>
              </a:rPr>
              <a:t>There are three increasingly larger boards that get harder. Complete the first in 3 moves, the second in 8 moves and the third in 15 moves.</a:t>
            </a:r>
          </a:p>
          <a:p>
            <a:pPr algn="l"/>
            <a:r>
              <a:rPr lang="en-GB" b="0" i="0" dirty="0">
                <a:solidFill>
                  <a:srgbClr val="222832"/>
                </a:solidFill>
                <a:effectLst/>
                <a:latin typeface="-apple-system"/>
              </a:rPr>
              <a:t>Can you identify the pattern for a general solution for each board?</a:t>
            </a:r>
          </a:p>
        </p:txBody>
      </p:sp>
      <p:pic>
        <p:nvPicPr>
          <p:cNvPr id="7170" name="Picture 2" descr="coin">
            <a:extLst>
              <a:ext uri="{FF2B5EF4-FFF2-40B4-BE49-F238E27FC236}">
                <a16:creationId xmlns:a16="http://schemas.microsoft.com/office/drawing/2014/main" id="{CE1EA470-B1EF-D9D6-DDB3-20E7980AF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223" y="1638636"/>
            <a:ext cx="4316600" cy="316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38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4A87-1697-EFCE-CD07-7C7AA7722F03}"/>
              </a:ext>
            </a:extLst>
          </p:cNvPr>
          <p:cNvSpPr>
            <a:spLocks noGrp="1"/>
          </p:cNvSpPr>
          <p:nvPr>
            <p:ph type="title"/>
          </p:nvPr>
        </p:nvSpPr>
        <p:spPr/>
        <p:txBody>
          <a:bodyPr/>
          <a:lstStyle/>
          <a:p>
            <a:r>
              <a:rPr lang="en-US" dirty="0"/>
              <a:t>Activity: Defining Computational Thinking</a:t>
            </a:r>
          </a:p>
        </p:txBody>
      </p:sp>
      <p:sp>
        <p:nvSpPr>
          <p:cNvPr id="3" name="Content Placeholder 2">
            <a:extLst>
              <a:ext uri="{FF2B5EF4-FFF2-40B4-BE49-F238E27FC236}">
                <a16:creationId xmlns:a16="http://schemas.microsoft.com/office/drawing/2014/main" id="{E98E9360-849C-0D6A-721A-56A28916C552}"/>
              </a:ext>
            </a:extLst>
          </p:cNvPr>
          <p:cNvSpPr>
            <a:spLocks noGrp="1"/>
          </p:cNvSpPr>
          <p:nvPr>
            <p:ph idx="1"/>
          </p:nvPr>
        </p:nvSpPr>
        <p:spPr/>
        <p:txBody>
          <a:bodyPr/>
          <a:lstStyle/>
          <a:p>
            <a:r>
              <a:rPr lang="en-US" dirty="0"/>
              <a:t>My experience:</a:t>
            </a:r>
          </a:p>
          <a:p>
            <a:pPr lvl="1"/>
            <a:r>
              <a:rPr lang="en-US" dirty="0"/>
              <a:t>Has anyone used pseudocode before?</a:t>
            </a:r>
          </a:p>
          <a:p>
            <a:pPr lvl="1"/>
            <a:r>
              <a:rPr lang="en-US" dirty="0"/>
              <a:t>Rubber duck programming?</a:t>
            </a:r>
          </a:p>
          <a:p>
            <a:endParaRPr lang="en-US" dirty="0"/>
          </a:p>
          <a:p>
            <a:r>
              <a:rPr lang="en-US" dirty="0"/>
              <a:t>In groups, discuss what computational thinking means to you?</a:t>
            </a:r>
          </a:p>
          <a:p>
            <a:endParaRPr lang="en-US" dirty="0"/>
          </a:p>
          <a:p>
            <a:r>
              <a:rPr lang="en-US" dirty="0"/>
              <a:t>Do you have prior experience in this area (particularly if its not programming related!), what are your strengths?</a:t>
            </a:r>
          </a:p>
          <a:p>
            <a:endParaRPr lang="en-US" dirty="0"/>
          </a:p>
        </p:txBody>
      </p:sp>
    </p:spTree>
    <p:extLst>
      <p:ext uri="{BB962C8B-B14F-4D97-AF65-F5344CB8AC3E}">
        <p14:creationId xmlns:p14="http://schemas.microsoft.com/office/powerpoint/2010/main" val="274181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90E41-CDDC-229D-43BE-8285BE0FB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2A829-F341-FB1A-E88F-F157F5B1A719}"/>
              </a:ext>
            </a:extLst>
          </p:cNvPr>
          <p:cNvSpPr>
            <a:spLocks noGrp="1"/>
          </p:cNvSpPr>
          <p:nvPr>
            <p:ph type="title"/>
          </p:nvPr>
        </p:nvSpPr>
        <p:spPr>
          <a:xfrm>
            <a:off x="518877" y="2036695"/>
            <a:ext cx="6034324" cy="2286128"/>
          </a:xfrm>
        </p:spPr>
        <p:txBody>
          <a:bodyPr/>
          <a:lstStyle/>
          <a:p>
            <a:pPr algn="ctr"/>
            <a:r>
              <a:rPr lang="en-US" sz="4267" dirty="0">
                <a:latin typeface="Outfit"/>
                <a:cs typeface="Outfit"/>
              </a:rPr>
              <a:t>Computational Thinking</a:t>
            </a:r>
            <a:br>
              <a:rPr lang="en-US" sz="4267" dirty="0">
                <a:latin typeface="Outfit"/>
                <a:cs typeface="Outfit"/>
              </a:rPr>
            </a:br>
            <a:br>
              <a:rPr lang="en-US" sz="4267" dirty="0">
                <a:latin typeface="Outfit"/>
                <a:cs typeface="Outfit"/>
              </a:rPr>
            </a:br>
            <a:r>
              <a:rPr lang="en-US" sz="4267" dirty="0">
                <a:latin typeface="Outfit"/>
                <a:cs typeface="Outfit"/>
              </a:rPr>
              <a:t>Session 2</a:t>
            </a:r>
            <a:br>
              <a:rPr lang="en-US" sz="4267" dirty="0"/>
            </a:br>
            <a:br>
              <a:rPr lang="en-US" sz="4267" dirty="0"/>
            </a:br>
            <a:r>
              <a:rPr lang="en-US" sz="2667" dirty="0">
                <a:latin typeface="Outfit"/>
                <a:cs typeface="Outfit"/>
              </a:rPr>
              <a:t>Coding for Reproducible Research</a:t>
            </a:r>
            <a:endParaRPr lang="en-GB" sz="2667" dirty="0">
              <a:latin typeface="Outfit"/>
              <a:cs typeface="Outfit"/>
            </a:endParaRPr>
          </a:p>
        </p:txBody>
      </p:sp>
      <p:sp>
        <p:nvSpPr>
          <p:cNvPr id="3" name="Subtitle 2">
            <a:extLst>
              <a:ext uri="{FF2B5EF4-FFF2-40B4-BE49-F238E27FC236}">
                <a16:creationId xmlns:a16="http://schemas.microsoft.com/office/drawing/2014/main" id="{5135E52B-2FF9-32F1-F124-A71D3AEF01A9}"/>
              </a:ext>
            </a:extLst>
          </p:cNvPr>
          <p:cNvSpPr>
            <a:spLocks noGrp="1"/>
          </p:cNvSpPr>
          <p:nvPr>
            <p:ph type="subTitle" idx="1"/>
          </p:nvPr>
        </p:nvSpPr>
        <p:spPr>
          <a:xfrm>
            <a:off x="824559" y="5696619"/>
            <a:ext cx="5271441" cy="567655"/>
          </a:xfrm>
        </p:spPr>
        <p:txBody>
          <a:bodyPr vert="horz" lIns="121920" tIns="60960" rIns="121920" bIns="60960" rtlCol="0" anchor="t">
            <a:normAutofit/>
          </a:bodyPr>
          <a:lstStyle/>
          <a:p>
            <a:pPr algn="ctr"/>
            <a:r>
              <a:rPr lang="en-GB" sz="3067" dirty="0">
                <a:latin typeface="Outfit"/>
              </a:rPr>
              <a:t>October 2025</a:t>
            </a:r>
            <a:endParaRPr lang="en-US" sz="3067" dirty="0"/>
          </a:p>
        </p:txBody>
      </p:sp>
    </p:spTree>
    <p:extLst>
      <p:ext uri="{BB962C8B-B14F-4D97-AF65-F5344CB8AC3E}">
        <p14:creationId xmlns:p14="http://schemas.microsoft.com/office/powerpoint/2010/main" val="4182041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6B65C-E8DC-B0B1-EFD8-EEACEEE48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14543-3AD9-C987-9B56-4D5A48BB5783}"/>
              </a:ext>
            </a:extLst>
          </p:cNvPr>
          <p:cNvSpPr>
            <a:spLocks noGrp="1"/>
          </p:cNvSpPr>
          <p:nvPr>
            <p:ph type="title"/>
          </p:nvPr>
        </p:nvSpPr>
        <p:spPr/>
        <p:txBody>
          <a:bodyPr/>
          <a:lstStyle/>
          <a:p>
            <a:r>
              <a:rPr lang="en-US" dirty="0"/>
              <a:t>The four key steps of computational thinking</a:t>
            </a:r>
          </a:p>
        </p:txBody>
      </p:sp>
      <p:pic>
        <p:nvPicPr>
          <p:cNvPr id="1026" name="Picture 2">
            <a:extLst>
              <a:ext uri="{FF2B5EF4-FFF2-40B4-BE49-F238E27FC236}">
                <a16:creationId xmlns:a16="http://schemas.microsoft.com/office/drawing/2014/main" id="{7DC8C27E-62AC-183A-05F5-65F584706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53" y="1785097"/>
            <a:ext cx="9018494" cy="507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31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B6F7-DD53-07A4-C93B-AA4A67C27380}"/>
              </a:ext>
            </a:extLst>
          </p:cNvPr>
          <p:cNvSpPr>
            <a:spLocks noGrp="1"/>
          </p:cNvSpPr>
          <p:nvPr>
            <p:ph type="title"/>
          </p:nvPr>
        </p:nvSpPr>
        <p:spPr/>
        <p:txBody>
          <a:bodyPr/>
          <a:lstStyle/>
          <a:p>
            <a:r>
              <a:rPr lang="en-US" dirty="0"/>
              <a:t>Abstraction </a:t>
            </a:r>
          </a:p>
        </p:txBody>
      </p:sp>
      <p:pic>
        <p:nvPicPr>
          <p:cNvPr id="7" name="Graphic 6" descr="Filter with solid fill">
            <a:extLst>
              <a:ext uri="{FF2B5EF4-FFF2-40B4-BE49-F238E27FC236}">
                <a16:creationId xmlns:a16="http://schemas.microsoft.com/office/drawing/2014/main" id="{E1D4AE13-FED8-6E75-C513-E4D7B66A3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430" y="2085983"/>
            <a:ext cx="1604963" cy="1604963"/>
          </a:xfrm>
          <a:prstGeom prst="rect">
            <a:avLst/>
          </a:prstGeom>
        </p:spPr>
      </p:pic>
      <p:pic>
        <p:nvPicPr>
          <p:cNvPr id="9" name="Graphic 8" descr="Layers Design with solid fill">
            <a:extLst>
              <a:ext uri="{FF2B5EF4-FFF2-40B4-BE49-F238E27FC236}">
                <a16:creationId xmlns:a16="http://schemas.microsoft.com/office/drawing/2014/main" id="{68E70CBD-0071-ED54-0D3E-41FA1C7D4F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13823" y="2085983"/>
            <a:ext cx="1604963" cy="1604963"/>
          </a:xfrm>
          <a:prstGeom prst="rect">
            <a:avLst/>
          </a:prstGeom>
        </p:spPr>
      </p:pic>
      <p:pic>
        <p:nvPicPr>
          <p:cNvPr id="13" name="Graphic 12" descr="Iceberg with solid fill">
            <a:extLst>
              <a:ext uri="{FF2B5EF4-FFF2-40B4-BE49-F238E27FC236}">
                <a16:creationId xmlns:a16="http://schemas.microsoft.com/office/drawing/2014/main" id="{30CC7107-04EF-EBC0-BDE2-38FB848052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2609" y="2085983"/>
            <a:ext cx="1604963" cy="1604963"/>
          </a:xfrm>
          <a:prstGeom prst="rect">
            <a:avLst/>
          </a:prstGeom>
        </p:spPr>
      </p:pic>
      <p:sp>
        <p:nvSpPr>
          <p:cNvPr id="14" name="TextBox 13">
            <a:extLst>
              <a:ext uri="{FF2B5EF4-FFF2-40B4-BE49-F238E27FC236}">
                <a16:creationId xmlns:a16="http://schemas.microsoft.com/office/drawing/2014/main" id="{59ECD696-4DD1-832F-E42E-4D69D9BB0D82}"/>
              </a:ext>
            </a:extLst>
          </p:cNvPr>
          <p:cNvSpPr txBox="1"/>
          <p:nvPr/>
        </p:nvSpPr>
        <p:spPr>
          <a:xfrm>
            <a:off x="683484" y="3918329"/>
            <a:ext cx="2624050" cy="430887"/>
          </a:xfrm>
          <a:prstGeom prst="rect">
            <a:avLst/>
          </a:prstGeom>
          <a:noFill/>
        </p:spPr>
        <p:txBody>
          <a:bodyPr wrap="square" rtlCol="0">
            <a:spAutoFit/>
          </a:bodyPr>
          <a:lstStyle/>
          <a:p>
            <a:pPr algn="ctr"/>
            <a:r>
              <a:rPr lang="en-GB" sz="2200" dirty="0"/>
              <a:t>Filter Details</a:t>
            </a:r>
          </a:p>
        </p:txBody>
      </p:sp>
      <p:sp>
        <p:nvSpPr>
          <p:cNvPr id="15" name="TextBox 14">
            <a:extLst>
              <a:ext uri="{FF2B5EF4-FFF2-40B4-BE49-F238E27FC236}">
                <a16:creationId xmlns:a16="http://schemas.microsoft.com/office/drawing/2014/main" id="{ADCF843B-0936-EF8D-3348-E8E7BD924679}"/>
              </a:ext>
            </a:extLst>
          </p:cNvPr>
          <p:cNvSpPr txBox="1"/>
          <p:nvPr/>
        </p:nvSpPr>
        <p:spPr>
          <a:xfrm>
            <a:off x="3404279" y="3918329"/>
            <a:ext cx="2624050" cy="430887"/>
          </a:xfrm>
          <a:prstGeom prst="rect">
            <a:avLst/>
          </a:prstGeom>
          <a:noFill/>
        </p:spPr>
        <p:txBody>
          <a:bodyPr wrap="square" rtlCol="0">
            <a:spAutoFit/>
          </a:bodyPr>
          <a:lstStyle/>
          <a:p>
            <a:pPr algn="ctr"/>
            <a:r>
              <a:rPr lang="en-GB" sz="2200" dirty="0"/>
              <a:t>Hide Layers</a:t>
            </a:r>
          </a:p>
        </p:txBody>
      </p:sp>
      <p:sp>
        <p:nvSpPr>
          <p:cNvPr id="16" name="TextBox 15">
            <a:extLst>
              <a:ext uri="{FF2B5EF4-FFF2-40B4-BE49-F238E27FC236}">
                <a16:creationId xmlns:a16="http://schemas.microsoft.com/office/drawing/2014/main" id="{AC67D33C-B3B3-63F9-6043-F94E8F96E1C8}"/>
              </a:ext>
            </a:extLst>
          </p:cNvPr>
          <p:cNvSpPr txBox="1"/>
          <p:nvPr/>
        </p:nvSpPr>
        <p:spPr>
          <a:xfrm>
            <a:off x="6125074" y="3918328"/>
            <a:ext cx="2624050" cy="430887"/>
          </a:xfrm>
          <a:prstGeom prst="rect">
            <a:avLst/>
          </a:prstGeom>
          <a:noFill/>
        </p:spPr>
        <p:txBody>
          <a:bodyPr wrap="square" rtlCol="0">
            <a:spAutoFit/>
          </a:bodyPr>
          <a:lstStyle/>
          <a:p>
            <a:pPr algn="ctr"/>
            <a:r>
              <a:rPr lang="en-GB" sz="2200" dirty="0"/>
              <a:t>Black Box</a:t>
            </a:r>
          </a:p>
        </p:txBody>
      </p:sp>
      <p:sp>
        <p:nvSpPr>
          <p:cNvPr id="17" name="TextBox 16">
            <a:extLst>
              <a:ext uri="{FF2B5EF4-FFF2-40B4-BE49-F238E27FC236}">
                <a16:creationId xmlns:a16="http://schemas.microsoft.com/office/drawing/2014/main" id="{4484EFD8-B624-6460-730F-37A3D6AA629E}"/>
              </a:ext>
            </a:extLst>
          </p:cNvPr>
          <p:cNvSpPr txBox="1"/>
          <p:nvPr/>
        </p:nvSpPr>
        <p:spPr>
          <a:xfrm>
            <a:off x="8942614" y="3918328"/>
            <a:ext cx="2624050" cy="430887"/>
          </a:xfrm>
          <a:prstGeom prst="rect">
            <a:avLst/>
          </a:prstGeom>
          <a:noFill/>
        </p:spPr>
        <p:txBody>
          <a:bodyPr wrap="square" rtlCol="0">
            <a:spAutoFit/>
          </a:bodyPr>
          <a:lstStyle/>
          <a:p>
            <a:pPr algn="ctr"/>
            <a:r>
              <a:rPr lang="en-GB" sz="2200" dirty="0"/>
              <a:t>Mask Complexity</a:t>
            </a:r>
          </a:p>
        </p:txBody>
      </p:sp>
      <p:pic>
        <p:nvPicPr>
          <p:cNvPr id="19" name="Graphic 18" descr="Box with solid fill">
            <a:extLst>
              <a:ext uri="{FF2B5EF4-FFF2-40B4-BE49-F238E27FC236}">
                <a16:creationId xmlns:a16="http://schemas.microsoft.com/office/drawing/2014/main" id="{CC506B7A-8858-9D67-AB5A-B184228C88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34617" y="2137190"/>
            <a:ext cx="1604963" cy="1604963"/>
          </a:xfrm>
          <a:prstGeom prst="rect">
            <a:avLst/>
          </a:prstGeom>
        </p:spPr>
      </p:pic>
    </p:spTree>
    <p:extLst>
      <p:ext uri="{BB962C8B-B14F-4D97-AF65-F5344CB8AC3E}">
        <p14:creationId xmlns:p14="http://schemas.microsoft.com/office/powerpoint/2010/main" val="303363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456E-0BEC-CCAD-8F5B-6B83AB7C589F}"/>
              </a:ext>
            </a:extLst>
          </p:cNvPr>
          <p:cNvSpPr>
            <a:spLocks noGrp="1"/>
          </p:cNvSpPr>
          <p:nvPr>
            <p:ph type="title"/>
          </p:nvPr>
        </p:nvSpPr>
        <p:spPr/>
        <p:txBody>
          <a:bodyPr/>
          <a:lstStyle/>
          <a:p>
            <a:r>
              <a:rPr lang="en-US" dirty="0"/>
              <a:t>Example – the London tube map</a:t>
            </a:r>
          </a:p>
        </p:txBody>
      </p:sp>
      <p:sp>
        <p:nvSpPr>
          <p:cNvPr id="3" name="Content Placeholder 2">
            <a:extLst>
              <a:ext uri="{FF2B5EF4-FFF2-40B4-BE49-F238E27FC236}">
                <a16:creationId xmlns:a16="http://schemas.microsoft.com/office/drawing/2014/main" id="{26B1D52E-B5CD-19AD-68FF-3C5E9B886170}"/>
              </a:ext>
            </a:extLst>
          </p:cNvPr>
          <p:cNvSpPr>
            <a:spLocks noGrp="1"/>
          </p:cNvSpPr>
          <p:nvPr>
            <p:ph idx="1"/>
          </p:nvPr>
        </p:nvSpPr>
        <p:spPr/>
        <p:txBody>
          <a:bodyPr/>
          <a:lstStyle/>
          <a:p>
            <a:r>
              <a:rPr lang="en-US" dirty="0"/>
              <a:t>The problem the tube map is designed to solve is to help people navigate the underground system in London. The essential information to complete this task is:</a:t>
            </a:r>
          </a:p>
          <a:p>
            <a:pPr lvl="1"/>
            <a:r>
              <a:rPr lang="en-US" dirty="0"/>
              <a:t>The name of each station </a:t>
            </a:r>
          </a:p>
          <a:p>
            <a:pPr lvl="1"/>
            <a:r>
              <a:rPr lang="en-US" dirty="0"/>
              <a:t>Which lines each station is on </a:t>
            </a:r>
          </a:p>
          <a:p>
            <a:pPr lvl="1"/>
            <a:r>
              <a:rPr lang="en-US" dirty="0"/>
              <a:t>The order of the stations on each line </a:t>
            </a:r>
          </a:p>
          <a:p>
            <a:pPr lvl="1"/>
            <a:r>
              <a:rPr lang="en-US" dirty="0"/>
              <a:t>Which station are intersections between lines</a:t>
            </a:r>
          </a:p>
          <a:p>
            <a:pPr lvl="1"/>
            <a:r>
              <a:rPr lang="en-US" dirty="0"/>
              <a:t>Which stations have onward connections to other transport modes (e.g. National Rail)</a:t>
            </a:r>
          </a:p>
          <a:p>
            <a:pPr lvl="1"/>
            <a:r>
              <a:rPr lang="en-US" dirty="0"/>
              <a:t>Which station have step free access</a:t>
            </a:r>
          </a:p>
        </p:txBody>
      </p:sp>
    </p:spTree>
    <p:extLst>
      <p:ext uri="{BB962C8B-B14F-4D97-AF65-F5344CB8AC3E}">
        <p14:creationId xmlns:p14="http://schemas.microsoft.com/office/powerpoint/2010/main" val="192803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E41E-E6CE-640A-5E2D-7612B17B32C7}"/>
              </a:ext>
            </a:extLst>
          </p:cNvPr>
          <p:cNvSpPr>
            <a:spLocks noGrp="1"/>
          </p:cNvSpPr>
          <p:nvPr>
            <p:ph type="title"/>
          </p:nvPr>
        </p:nvSpPr>
        <p:spPr/>
        <p:txBody>
          <a:bodyPr/>
          <a:lstStyle/>
          <a:p>
            <a:r>
              <a:rPr lang="en-US" dirty="0"/>
              <a:t>The precise location of each station and its surroundings isn’t important</a:t>
            </a:r>
          </a:p>
        </p:txBody>
      </p:sp>
      <p:pic>
        <p:nvPicPr>
          <p:cNvPr id="9218" name="Picture 2">
            <a:extLst>
              <a:ext uri="{FF2B5EF4-FFF2-40B4-BE49-F238E27FC236}">
                <a16:creationId xmlns:a16="http://schemas.microsoft.com/office/drawing/2014/main" id="{D1E2154E-15AF-B686-B19D-EAADD2C3A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342" y="1858787"/>
            <a:ext cx="5945654" cy="447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85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8D4C-08EB-6694-4189-8403D5F63026}"/>
              </a:ext>
            </a:extLst>
          </p:cNvPr>
          <p:cNvSpPr>
            <a:spLocks noGrp="1"/>
          </p:cNvSpPr>
          <p:nvPr>
            <p:ph type="title"/>
          </p:nvPr>
        </p:nvSpPr>
        <p:spPr/>
        <p:txBody>
          <a:bodyPr/>
          <a:lstStyle/>
          <a:p>
            <a:r>
              <a:rPr lang="en-US" dirty="0"/>
              <a:t>So it is abstracted away</a:t>
            </a:r>
          </a:p>
        </p:txBody>
      </p:sp>
      <p:pic>
        <p:nvPicPr>
          <p:cNvPr id="10242" name="Picture 2" descr="Tube Map">
            <a:extLst>
              <a:ext uri="{FF2B5EF4-FFF2-40B4-BE49-F238E27FC236}">
                <a16:creationId xmlns:a16="http://schemas.microsoft.com/office/drawing/2014/main" id="{D32BBBE3-D50D-F51D-3A4F-2CE655809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494" y="1512970"/>
            <a:ext cx="7597682" cy="507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49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1F3B-D118-CB73-1311-68096541AC13}"/>
              </a:ext>
            </a:extLst>
          </p:cNvPr>
          <p:cNvSpPr>
            <a:spLocks noGrp="1"/>
          </p:cNvSpPr>
          <p:nvPr>
            <p:ph type="title"/>
          </p:nvPr>
        </p:nvSpPr>
        <p:spPr/>
        <p:txBody>
          <a:bodyPr/>
          <a:lstStyle/>
          <a:p>
            <a:r>
              <a:rPr lang="en-US" dirty="0"/>
              <a:t>With even less when a single line is shown</a:t>
            </a:r>
          </a:p>
        </p:txBody>
      </p:sp>
      <p:pic>
        <p:nvPicPr>
          <p:cNvPr id="11266" name="Picture 2">
            <a:extLst>
              <a:ext uri="{FF2B5EF4-FFF2-40B4-BE49-F238E27FC236}">
                <a16:creationId xmlns:a16="http://schemas.microsoft.com/office/drawing/2014/main" id="{B384A7AE-1103-7EE3-C540-D290CEEC6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1" y="1542636"/>
            <a:ext cx="10739718" cy="439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487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DC1F-E5EC-4B06-313E-967D482F509A}"/>
              </a:ext>
            </a:extLst>
          </p:cNvPr>
          <p:cNvSpPr>
            <a:spLocks noGrp="1"/>
          </p:cNvSpPr>
          <p:nvPr>
            <p:ph type="title"/>
          </p:nvPr>
        </p:nvSpPr>
        <p:spPr/>
        <p:txBody>
          <a:bodyPr/>
          <a:lstStyle/>
          <a:p>
            <a:r>
              <a:rPr lang="en-US" dirty="0"/>
              <a:t>Example – Motorcar</a:t>
            </a:r>
          </a:p>
        </p:txBody>
      </p:sp>
      <p:sp>
        <p:nvSpPr>
          <p:cNvPr id="6" name="TextBox 5">
            <a:extLst>
              <a:ext uri="{FF2B5EF4-FFF2-40B4-BE49-F238E27FC236}">
                <a16:creationId xmlns:a16="http://schemas.microsoft.com/office/drawing/2014/main" id="{095DE66A-FE9A-38C7-2137-940C27BDB850}"/>
              </a:ext>
            </a:extLst>
          </p:cNvPr>
          <p:cNvSpPr txBox="1"/>
          <p:nvPr/>
        </p:nvSpPr>
        <p:spPr>
          <a:xfrm>
            <a:off x="339160" y="3918329"/>
            <a:ext cx="2624050" cy="430887"/>
          </a:xfrm>
          <a:prstGeom prst="rect">
            <a:avLst/>
          </a:prstGeom>
          <a:noFill/>
        </p:spPr>
        <p:txBody>
          <a:bodyPr wrap="square" rtlCol="0">
            <a:spAutoFit/>
          </a:bodyPr>
          <a:lstStyle/>
          <a:p>
            <a:pPr algn="ctr"/>
            <a:r>
              <a:rPr lang="en-GB" sz="2200" dirty="0"/>
              <a:t>Car as the interface</a:t>
            </a:r>
          </a:p>
        </p:txBody>
      </p:sp>
      <p:sp>
        <p:nvSpPr>
          <p:cNvPr id="7" name="TextBox 6">
            <a:extLst>
              <a:ext uri="{FF2B5EF4-FFF2-40B4-BE49-F238E27FC236}">
                <a16:creationId xmlns:a16="http://schemas.microsoft.com/office/drawing/2014/main" id="{B54398EF-114F-B8CB-B797-8D09FD20E8D5}"/>
              </a:ext>
            </a:extLst>
          </p:cNvPr>
          <p:cNvSpPr txBox="1"/>
          <p:nvPr/>
        </p:nvSpPr>
        <p:spPr>
          <a:xfrm>
            <a:off x="3302370" y="3918328"/>
            <a:ext cx="2624050" cy="430887"/>
          </a:xfrm>
          <a:prstGeom prst="rect">
            <a:avLst/>
          </a:prstGeom>
          <a:noFill/>
        </p:spPr>
        <p:txBody>
          <a:bodyPr wrap="square" rtlCol="0">
            <a:spAutoFit/>
          </a:bodyPr>
          <a:lstStyle/>
          <a:p>
            <a:pPr algn="ctr"/>
            <a:r>
              <a:rPr lang="en-GB" sz="2200" dirty="0"/>
              <a:t>Controls </a:t>
            </a:r>
          </a:p>
        </p:txBody>
      </p:sp>
      <p:sp>
        <p:nvSpPr>
          <p:cNvPr id="8" name="TextBox 7">
            <a:extLst>
              <a:ext uri="{FF2B5EF4-FFF2-40B4-BE49-F238E27FC236}">
                <a16:creationId xmlns:a16="http://schemas.microsoft.com/office/drawing/2014/main" id="{34D8FA6A-6553-C608-B135-6759793CD9A4}"/>
              </a:ext>
            </a:extLst>
          </p:cNvPr>
          <p:cNvSpPr txBox="1"/>
          <p:nvPr/>
        </p:nvSpPr>
        <p:spPr>
          <a:xfrm>
            <a:off x="6265580" y="3932871"/>
            <a:ext cx="2624050" cy="430887"/>
          </a:xfrm>
          <a:prstGeom prst="rect">
            <a:avLst/>
          </a:prstGeom>
          <a:noFill/>
        </p:spPr>
        <p:txBody>
          <a:bodyPr wrap="square" rtlCol="0">
            <a:spAutoFit/>
          </a:bodyPr>
          <a:lstStyle/>
          <a:p>
            <a:pPr algn="ctr"/>
            <a:r>
              <a:rPr lang="en-GB" sz="2200" dirty="0"/>
              <a:t>Hidden Complexity </a:t>
            </a:r>
          </a:p>
        </p:txBody>
      </p:sp>
      <p:sp>
        <p:nvSpPr>
          <p:cNvPr id="9" name="TextBox 8">
            <a:extLst>
              <a:ext uri="{FF2B5EF4-FFF2-40B4-BE49-F238E27FC236}">
                <a16:creationId xmlns:a16="http://schemas.microsoft.com/office/drawing/2014/main" id="{C3B2FB58-7863-B30A-BEA3-582E1611B315}"/>
              </a:ext>
            </a:extLst>
          </p:cNvPr>
          <p:cNvSpPr txBox="1"/>
          <p:nvPr/>
        </p:nvSpPr>
        <p:spPr>
          <a:xfrm>
            <a:off x="9228790" y="3960634"/>
            <a:ext cx="2624050" cy="769441"/>
          </a:xfrm>
          <a:prstGeom prst="rect">
            <a:avLst/>
          </a:prstGeom>
          <a:noFill/>
        </p:spPr>
        <p:txBody>
          <a:bodyPr wrap="square" rtlCol="0">
            <a:spAutoFit/>
          </a:bodyPr>
          <a:lstStyle/>
          <a:p>
            <a:pPr algn="ctr"/>
            <a:r>
              <a:rPr lang="en-GB" sz="2200" dirty="0"/>
              <a:t>Learn the effect, not the mechanism</a:t>
            </a:r>
          </a:p>
        </p:txBody>
      </p:sp>
      <p:pic>
        <p:nvPicPr>
          <p:cNvPr id="11" name="Graphic 10" descr="Car outline">
            <a:extLst>
              <a:ext uri="{FF2B5EF4-FFF2-40B4-BE49-F238E27FC236}">
                <a16:creationId xmlns:a16="http://schemas.microsoft.com/office/drawing/2014/main" id="{AF6496D2-0E9E-E4BD-FA91-F70B7A3200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020" y="2619999"/>
            <a:ext cx="1298329" cy="1298329"/>
          </a:xfrm>
          <a:prstGeom prst="rect">
            <a:avLst/>
          </a:prstGeom>
        </p:spPr>
      </p:pic>
      <p:pic>
        <p:nvPicPr>
          <p:cNvPr id="13" name="Graphic 12" descr="Steering Wheel with solid fill">
            <a:extLst>
              <a:ext uri="{FF2B5EF4-FFF2-40B4-BE49-F238E27FC236}">
                <a16:creationId xmlns:a16="http://schemas.microsoft.com/office/drawing/2014/main" id="{B57E9284-C966-F226-5934-B86A2164B1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4154" y="2971800"/>
            <a:ext cx="914400" cy="914400"/>
          </a:xfrm>
          <a:prstGeom prst="rect">
            <a:avLst/>
          </a:prstGeom>
        </p:spPr>
      </p:pic>
      <p:pic>
        <p:nvPicPr>
          <p:cNvPr id="15" name="Graphic 14" descr="Foot with solid fill">
            <a:extLst>
              <a:ext uri="{FF2B5EF4-FFF2-40B4-BE49-F238E27FC236}">
                <a16:creationId xmlns:a16="http://schemas.microsoft.com/office/drawing/2014/main" id="{26984A46-3789-3A69-6159-EA8279357C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98023" y="2971800"/>
            <a:ext cx="914400" cy="914400"/>
          </a:xfrm>
          <a:prstGeom prst="rect">
            <a:avLst/>
          </a:prstGeom>
        </p:spPr>
      </p:pic>
      <p:pic>
        <p:nvPicPr>
          <p:cNvPr id="17" name="Graphic 16" descr="Gears with solid fill">
            <a:extLst>
              <a:ext uri="{FF2B5EF4-FFF2-40B4-BE49-F238E27FC236}">
                <a16:creationId xmlns:a16="http://schemas.microsoft.com/office/drawing/2014/main" id="{15F58A49-136E-5F54-4578-89B4D2B0B2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28440" y="2619998"/>
            <a:ext cx="1298329" cy="1298329"/>
          </a:xfrm>
          <a:prstGeom prst="rect">
            <a:avLst/>
          </a:prstGeom>
        </p:spPr>
      </p:pic>
      <p:pic>
        <p:nvPicPr>
          <p:cNvPr id="21" name="Graphic 20" descr="Gauge outline">
            <a:extLst>
              <a:ext uri="{FF2B5EF4-FFF2-40B4-BE49-F238E27FC236}">
                <a16:creationId xmlns:a16="http://schemas.microsoft.com/office/drawing/2014/main" id="{7155A34D-719A-256D-B4A6-A25356A940C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91650" y="2587871"/>
            <a:ext cx="1298329" cy="1298329"/>
          </a:xfrm>
          <a:prstGeom prst="rect">
            <a:avLst/>
          </a:prstGeom>
        </p:spPr>
      </p:pic>
    </p:spTree>
    <p:extLst>
      <p:ext uri="{BB962C8B-B14F-4D97-AF65-F5344CB8AC3E}">
        <p14:creationId xmlns:p14="http://schemas.microsoft.com/office/powerpoint/2010/main" val="1824019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2453-CF6C-1ADC-ABB6-D20ED6F444B0}"/>
              </a:ext>
            </a:extLst>
          </p:cNvPr>
          <p:cNvSpPr>
            <a:spLocks noGrp="1"/>
          </p:cNvSpPr>
          <p:nvPr>
            <p:ph type="title"/>
          </p:nvPr>
        </p:nvSpPr>
        <p:spPr>
          <a:xfrm>
            <a:off x="0" y="18255"/>
            <a:ext cx="10515600" cy="1325563"/>
          </a:xfrm>
        </p:spPr>
        <p:txBody>
          <a:bodyPr/>
          <a:lstStyle/>
          <a:p>
            <a:r>
              <a:rPr lang="en-US" dirty="0"/>
              <a:t>Activity: Tour Guide </a:t>
            </a:r>
          </a:p>
        </p:txBody>
      </p:sp>
      <p:sp>
        <p:nvSpPr>
          <p:cNvPr id="3" name="Content Placeholder 2">
            <a:extLst>
              <a:ext uri="{FF2B5EF4-FFF2-40B4-BE49-F238E27FC236}">
                <a16:creationId xmlns:a16="http://schemas.microsoft.com/office/drawing/2014/main" id="{3D300AF2-225D-F3B8-A687-F8223F663A77}"/>
              </a:ext>
            </a:extLst>
          </p:cNvPr>
          <p:cNvSpPr>
            <a:spLocks noGrp="1"/>
          </p:cNvSpPr>
          <p:nvPr>
            <p:ph idx="1"/>
          </p:nvPr>
        </p:nvSpPr>
        <p:spPr>
          <a:xfrm>
            <a:off x="0" y="1129553"/>
            <a:ext cx="7032812" cy="5710192"/>
          </a:xfrm>
        </p:spPr>
        <p:txBody>
          <a:bodyPr>
            <a:normAutofit lnSpcReduction="10000"/>
          </a:bodyPr>
          <a:lstStyle/>
          <a:p>
            <a:pPr algn="l" fontAlgn="base"/>
            <a:r>
              <a:rPr lang="en-GB" b="0" i="0" dirty="0">
                <a:effectLst/>
                <a:latin typeface="Source Sans Pro" panose="020B0503030403020204" pitchFamily="34" charset="0"/>
              </a:rPr>
              <a:t>You are a hotel tour guide. Tourists staying in your hotel expect to be taken on a tour visiting all the city’s attractions. Using this map showing locations of all the attractions, and how to get from one to another, you must work out a route that starts from the hotel and takes your tour group to every tourist site.</a:t>
            </a:r>
          </a:p>
          <a:p>
            <a:pPr lvl="1" fontAlgn="base"/>
            <a:r>
              <a:rPr lang="en-GB" b="0" i="0" dirty="0">
                <a:effectLst/>
                <a:latin typeface="Source Sans Pro" panose="020B0503030403020204" pitchFamily="34" charset="0"/>
              </a:rPr>
              <a:t>Tourists will be unhappy if they pass through the same place twice</a:t>
            </a:r>
          </a:p>
          <a:p>
            <a:pPr lvl="1" fontAlgn="base"/>
            <a:r>
              <a:rPr lang="en-GB" b="0" i="0" dirty="0">
                <a:effectLst/>
                <a:latin typeface="Source Sans Pro" panose="020B0503030403020204" pitchFamily="34" charset="0"/>
              </a:rPr>
              <a:t>They must end up back at their hotel that evening</a:t>
            </a:r>
          </a:p>
          <a:p>
            <a:pPr algn="l" fontAlgn="base"/>
            <a:r>
              <a:rPr lang="en-GB" b="0" i="0" dirty="0">
                <a:effectLst/>
                <a:latin typeface="Source Sans Pro" panose="020B0503030403020204" pitchFamily="34" charset="0"/>
              </a:rPr>
              <a:t>How would you solve this? What is the minimal amount of information you need to extract from the map to solve it?</a:t>
            </a:r>
          </a:p>
          <a:p>
            <a:endParaRPr lang="en-US" dirty="0"/>
          </a:p>
        </p:txBody>
      </p:sp>
      <p:pic>
        <p:nvPicPr>
          <p:cNvPr id="12290" name="Picture 2" descr="tourguide">
            <a:extLst>
              <a:ext uri="{FF2B5EF4-FFF2-40B4-BE49-F238E27FC236}">
                <a16:creationId xmlns:a16="http://schemas.microsoft.com/office/drawing/2014/main" id="{015AAB52-43E9-77D0-E9D7-5784A0117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812" y="1734671"/>
            <a:ext cx="4915715" cy="360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53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4469-D0A4-6E4D-36A8-DAD55A15DA0D}"/>
              </a:ext>
            </a:extLst>
          </p:cNvPr>
          <p:cNvSpPr>
            <a:spLocks noGrp="1"/>
          </p:cNvSpPr>
          <p:nvPr>
            <p:ph type="title"/>
          </p:nvPr>
        </p:nvSpPr>
        <p:spPr>
          <a:xfrm>
            <a:off x="0" y="19143"/>
            <a:ext cx="10515600" cy="1325563"/>
          </a:xfrm>
        </p:spPr>
        <p:txBody>
          <a:bodyPr/>
          <a:lstStyle/>
          <a:p>
            <a:r>
              <a:rPr lang="en-US" dirty="0"/>
              <a:t>Activity: Knights Tour</a:t>
            </a:r>
          </a:p>
        </p:txBody>
      </p:sp>
      <p:sp>
        <p:nvSpPr>
          <p:cNvPr id="3" name="Content Placeholder 2">
            <a:extLst>
              <a:ext uri="{FF2B5EF4-FFF2-40B4-BE49-F238E27FC236}">
                <a16:creationId xmlns:a16="http://schemas.microsoft.com/office/drawing/2014/main" id="{CA201F49-EEDE-E404-0ABF-CD62D23F2EB5}"/>
              </a:ext>
            </a:extLst>
          </p:cNvPr>
          <p:cNvSpPr>
            <a:spLocks noGrp="1"/>
          </p:cNvSpPr>
          <p:nvPr>
            <p:ph idx="1"/>
          </p:nvPr>
        </p:nvSpPr>
        <p:spPr>
          <a:xfrm>
            <a:off x="94129" y="1344706"/>
            <a:ext cx="6441142" cy="5419165"/>
          </a:xfrm>
        </p:spPr>
        <p:txBody>
          <a:bodyPr>
            <a:normAutofit/>
          </a:bodyPr>
          <a:lstStyle/>
          <a:p>
            <a:r>
              <a:rPr lang="en-GB" b="0" i="0" dirty="0">
                <a:solidFill>
                  <a:srgbClr val="222832"/>
                </a:solidFill>
                <a:effectLst/>
                <a:latin typeface="-apple-system"/>
              </a:rPr>
              <a:t>On the cross shaped board below, a chess Knight can move two spaces in one direction and then move one square at right angles, or vice versa, as it moves in a chess game. </a:t>
            </a:r>
          </a:p>
          <a:p>
            <a:r>
              <a:rPr lang="en-GB" b="0" i="0" dirty="0">
                <a:solidFill>
                  <a:srgbClr val="222832"/>
                </a:solidFill>
                <a:effectLst/>
                <a:latin typeface="-apple-system"/>
              </a:rPr>
              <a:t>It jumps to the new square without visiting any in between, and must always land on a square on the board. </a:t>
            </a:r>
          </a:p>
          <a:p>
            <a:r>
              <a:rPr lang="en-GB" b="0" i="0" dirty="0">
                <a:solidFill>
                  <a:srgbClr val="222832"/>
                </a:solidFill>
                <a:effectLst/>
                <a:latin typeface="-apple-system"/>
              </a:rPr>
              <a:t>Find a sequence of moves that starts from Square 1, visits every square exactly once and finishes where it started.</a:t>
            </a:r>
            <a:endParaRPr lang="en-US" dirty="0"/>
          </a:p>
        </p:txBody>
      </p:sp>
      <p:pic>
        <p:nvPicPr>
          <p:cNvPr id="13314" name="Picture 2" descr="knightstour">
            <a:extLst>
              <a:ext uri="{FF2B5EF4-FFF2-40B4-BE49-F238E27FC236}">
                <a16:creationId xmlns:a16="http://schemas.microsoft.com/office/drawing/2014/main" id="{9E25E1E0-A80F-84F9-3E62-13017D400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894" y="1798228"/>
            <a:ext cx="4585447" cy="412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05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940E-D290-20DC-2FEE-F8A1F591ABF2}"/>
              </a:ext>
            </a:extLst>
          </p:cNvPr>
          <p:cNvSpPr>
            <a:spLocks noGrp="1"/>
          </p:cNvSpPr>
          <p:nvPr>
            <p:ph type="title"/>
          </p:nvPr>
        </p:nvSpPr>
        <p:spPr/>
        <p:txBody>
          <a:bodyPr/>
          <a:lstStyle/>
          <a:p>
            <a:r>
              <a:rPr lang="en-US" dirty="0"/>
              <a:t>The process of computational thinking</a:t>
            </a:r>
          </a:p>
        </p:txBody>
      </p:sp>
      <p:pic>
        <p:nvPicPr>
          <p:cNvPr id="7" name="Graphic 6" descr="Chinese Knot with solid fill">
            <a:extLst>
              <a:ext uri="{FF2B5EF4-FFF2-40B4-BE49-F238E27FC236}">
                <a16:creationId xmlns:a16="http://schemas.microsoft.com/office/drawing/2014/main" id="{1158A08B-7EDA-B164-517D-CDB0716AF8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4695" y="1977658"/>
            <a:ext cx="1951074" cy="1951074"/>
          </a:xfrm>
          <a:prstGeom prst="rect">
            <a:avLst/>
          </a:prstGeom>
        </p:spPr>
      </p:pic>
      <p:pic>
        <p:nvPicPr>
          <p:cNvPr id="9" name="Graphic 8" descr="Puzzle pieces with solid fill">
            <a:extLst>
              <a:ext uri="{FF2B5EF4-FFF2-40B4-BE49-F238E27FC236}">
                <a16:creationId xmlns:a16="http://schemas.microsoft.com/office/drawing/2014/main" id="{FCF206B8-B1BE-B951-5784-41C5453E53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20464" y="1977658"/>
            <a:ext cx="1951074" cy="1951074"/>
          </a:xfrm>
          <a:prstGeom prst="rect">
            <a:avLst/>
          </a:prstGeom>
        </p:spPr>
      </p:pic>
      <p:pic>
        <p:nvPicPr>
          <p:cNvPr id="11" name="Graphic 10" descr="Head with gears with solid fill">
            <a:extLst>
              <a:ext uri="{FF2B5EF4-FFF2-40B4-BE49-F238E27FC236}">
                <a16:creationId xmlns:a16="http://schemas.microsoft.com/office/drawing/2014/main" id="{F80785DA-E772-DE6F-DF4D-F8AF1543C5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6233" y="1977658"/>
            <a:ext cx="1951074" cy="1951074"/>
          </a:xfrm>
          <a:prstGeom prst="rect">
            <a:avLst/>
          </a:prstGeom>
        </p:spPr>
      </p:pic>
      <p:sp>
        <p:nvSpPr>
          <p:cNvPr id="12" name="TextBox 11">
            <a:extLst>
              <a:ext uri="{FF2B5EF4-FFF2-40B4-BE49-F238E27FC236}">
                <a16:creationId xmlns:a16="http://schemas.microsoft.com/office/drawing/2014/main" id="{C162BD2D-D8D5-0F4D-75CC-C185F847F97B}"/>
              </a:ext>
            </a:extLst>
          </p:cNvPr>
          <p:cNvSpPr txBox="1"/>
          <p:nvPr/>
        </p:nvSpPr>
        <p:spPr>
          <a:xfrm>
            <a:off x="874971" y="4189122"/>
            <a:ext cx="3370521" cy="477054"/>
          </a:xfrm>
          <a:prstGeom prst="rect">
            <a:avLst/>
          </a:prstGeom>
          <a:noFill/>
        </p:spPr>
        <p:txBody>
          <a:bodyPr wrap="square" rtlCol="0">
            <a:spAutoFit/>
          </a:bodyPr>
          <a:lstStyle/>
          <a:p>
            <a:pPr algn="ctr"/>
            <a:r>
              <a:rPr lang="en-GB" sz="2500" dirty="0"/>
              <a:t>Complex Problem</a:t>
            </a:r>
          </a:p>
        </p:txBody>
      </p:sp>
      <p:sp>
        <p:nvSpPr>
          <p:cNvPr id="13" name="TextBox 12">
            <a:extLst>
              <a:ext uri="{FF2B5EF4-FFF2-40B4-BE49-F238E27FC236}">
                <a16:creationId xmlns:a16="http://schemas.microsoft.com/office/drawing/2014/main" id="{B8A616EE-A7BE-DD5F-ACB7-2CF30F3DEC29}"/>
              </a:ext>
            </a:extLst>
          </p:cNvPr>
          <p:cNvSpPr txBox="1"/>
          <p:nvPr/>
        </p:nvSpPr>
        <p:spPr>
          <a:xfrm>
            <a:off x="4234416" y="4178384"/>
            <a:ext cx="3723168" cy="477054"/>
          </a:xfrm>
          <a:prstGeom prst="rect">
            <a:avLst/>
          </a:prstGeom>
          <a:noFill/>
        </p:spPr>
        <p:txBody>
          <a:bodyPr wrap="square" rtlCol="0">
            <a:spAutoFit/>
          </a:bodyPr>
          <a:lstStyle/>
          <a:p>
            <a:pPr algn="ctr"/>
            <a:r>
              <a:rPr lang="en-GB" sz="2500" dirty="0"/>
              <a:t>Problem Understanding</a:t>
            </a:r>
          </a:p>
        </p:txBody>
      </p:sp>
      <p:sp>
        <p:nvSpPr>
          <p:cNvPr id="14" name="TextBox 13">
            <a:extLst>
              <a:ext uri="{FF2B5EF4-FFF2-40B4-BE49-F238E27FC236}">
                <a16:creationId xmlns:a16="http://schemas.microsoft.com/office/drawing/2014/main" id="{1B904B12-6789-DFD7-8996-E42765DB2206}"/>
              </a:ext>
            </a:extLst>
          </p:cNvPr>
          <p:cNvSpPr txBox="1"/>
          <p:nvPr/>
        </p:nvSpPr>
        <p:spPr>
          <a:xfrm>
            <a:off x="7770186" y="4178384"/>
            <a:ext cx="3723168" cy="477054"/>
          </a:xfrm>
          <a:prstGeom prst="rect">
            <a:avLst/>
          </a:prstGeom>
          <a:noFill/>
        </p:spPr>
        <p:txBody>
          <a:bodyPr wrap="square" rtlCol="0">
            <a:spAutoFit/>
          </a:bodyPr>
          <a:lstStyle/>
          <a:p>
            <a:pPr algn="ctr"/>
            <a:r>
              <a:rPr lang="en-GB" sz="2500" dirty="0"/>
              <a:t>Solution Development</a:t>
            </a:r>
          </a:p>
        </p:txBody>
      </p:sp>
    </p:spTree>
    <p:extLst>
      <p:ext uri="{BB962C8B-B14F-4D97-AF65-F5344CB8AC3E}">
        <p14:creationId xmlns:p14="http://schemas.microsoft.com/office/powerpoint/2010/main" val="3600765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9DD9-CEED-9110-8A17-AF92C228D9B4}"/>
              </a:ext>
            </a:extLst>
          </p:cNvPr>
          <p:cNvSpPr>
            <a:spLocks noGrp="1"/>
          </p:cNvSpPr>
          <p:nvPr>
            <p:ph type="title"/>
          </p:nvPr>
        </p:nvSpPr>
        <p:spPr/>
        <p:txBody>
          <a:bodyPr/>
          <a:lstStyle/>
          <a:p>
            <a:r>
              <a:rPr lang="en-US" dirty="0"/>
              <a:t>Similar Problems?</a:t>
            </a:r>
          </a:p>
        </p:txBody>
      </p:sp>
      <p:pic>
        <p:nvPicPr>
          <p:cNvPr id="9" name="Graphic 8" descr="Network outline">
            <a:extLst>
              <a:ext uri="{FF2B5EF4-FFF2-40B4-BE49-F238E27FC236}">
                <a16:creationId xmlns:a16="http://schemas.microsoft.com/office/drawing/2014/main" id="{392BEA35-069F-F7CB-95D4-30914A77B0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6381" y="1971684"/>
            <a:ext cx="2028825" cy="2028825"/>
          </a:xfrm>
          <a:prstGeom prst="rect">
            <a:avLst/>
          </a:prstGeom>
        </p:spPr>
      </p:pic>
      <p:pic>
        <p:nvPicPr>
          <p:cNvPr id="11" name="Graphic 10" descr="Table with solid fill">
            <a:extLst>
              <a:ext uri="{FF2B5EF4-FFF2-40B4-BE49-F238E27FC236}">
                <a16:creationId xmlns:a16="http://schemas.microsoft.com/office/drawing/2014/main" id="{4EB25115-95AE-C820-F242-A9F22D2651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1587" y="1971684"/>
            <a:ext cx="2028825" cy="2028825"/>
          </a:xfrm>
          <a:prstGeom prst="rect">
            <a:avLst/>
          </a:prstGeom>
        </p:spPr>
      </p:pic>
      <p:pic>
        <p:nvPicPr>
          <p:cNvPr id="13" name="Graphic 12" descr="Fork In Road outline">
            <a:extLst>
              <a:ext uri="{FF2B5EF4-FFF2-40B4-BE49-F238E27FC236}">
                <a16:creationId xmlns:a16="http://schemas.microsoft.com/office/drawing/2014/main" id="{60BCDCE3-D018-5832-1AA7-A516A2EFE2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36793" y="1971684"/>
            <a:ext cx="2028825" cy="2028825"/>
          </a:xfrm>
          <a:prstGeom prst="rect">
            <a:avLst/>
          </a:prstGeom>
        </p:spPr>
      </p:pic>
      <p:sp>
        <p:nvSpPr>
          <p:cNvPr id="14" name="TextBox 13">
            <a:extLst>
              <a:ext uri="{FF2B5EF4-FFF2-40B4-BE49-F238E27FC236}">
                <a16:creationId xmlns:a16="http://schemas.microsoft.com/office/drawing/2014/main" id="{F0EDF7F0-494A-8F6B-1010-7EF365DDA934}"/>
              </a:ext>
            </a:extLst>
          </p:cNvPr>
          <p:cNvSpPr txBox="1"/>
          <p:nvPr/>
        </p:nvSpPr>
        <p:spPr>
          <a:xfrm>
            <a:off x="1228768" y="4000509"/>
            <a:ext cx="2624050" cy="430887"/>
          </a:xfrm>
          <a:prstGeom prst="rect">
            <a:avLst/>
          </a:prstGeom>
          <a:noFill/>
        </p:spPr>
        <p:txBody>
          <a:bodyPr wrap="square" rtlCol="0">
            <a:spAutoFit/>
          </a:bodyPr>
          <a:lstStyle/>
          <a:p>
            <a:pPr algn="ctr"/>
            <a:r>
              <a:rPr lang="en-GB" sz="2200" dirty="0"/>
              <a:t>Network Graph</a:t>
            </a:r>
          </a:p>
        </p:txBody>
      </p:sp>
      <p:sp>
        <p:nvSpPr>
          <p:cNvPr id="15" name="TextBox 14">
            <a:extLst>
              <a:ext uri="{FF2B5EF4-FFF2-40B4-BE49-F238E27FC236}">
                <a16:creationId xmlns:a16="http://schemas.microsoft.com/office/drawing/2014/main" id="{DA26039C-7F29-C531-0E94-CD14DC0B981A}"/>
              </a:ext>
            </a:extLst>
          </p:cNvPr>
          <p:cNvSpPr txBox="1"/>
          <p:nvPr/>
        </p:nvSpPr>
        <p:spPr>
          <a:xfrm>
            <a:off x="4783974" y="4000508"/>
            <a:ext cx="2624050" cy="430887"/>
          </a:xfrm>
          <a:prstGeom prst="rect">
            <a:avLst/>
          </a:prstGeom>
          <a:noFill/>
        </p:spPr>
        <p:txBody>
          <a:bodyPr wrap="square" rtlCol="0">
            <a:spAutoFit/>
          </a:bodyPr>
          <a:lstStyle/>
          <a:p>
            <a:pPr algn="ctr"/>
            <a:r>
              <a:rPr lang="en-GB" sz="2200" dirty="0"/>
              <a:t>Adjacency Grid</a:t>
            </a:r>
          </a:p>
        </p:txBody>
      </p:sp>
      <p:sp>
        <p:nvSpPr>
          <p:cNvPr id="16" name="TextBox 15">
            <a:extLst>
              <a:ext uri="{FF2B5EF4-FFF2-40B4-BE49-F238E27FC236}">
                <a16:creationId xmlns:a16="http://schemas.microsoft.com/office/drawing/2014/main" id="{1D28BB3E-B834-AAC4-4B11-1D7030F218E0}"/>
              </a:ext>
            </a:extLst>
          </p:cNvPr>
          <p:cNvSpPr txBox="1"/>
          <p:nvPr/>
        </p:nvSpPr>
        <p:spPr>
          <a:xfrm>
            <a:off x="8339180" y="4000507"/>
            <a:ext cx="2624050" cy="430887"/>
          </a:xfrm>
          <a:prstGeom prst="rect">
            <a:avLst/>
          </a:prstGeom>
          <a:noFill/>
        </p:spPr>
        <p:txBody>
          <a:bodyPr wrap="square" rtlCol="0">
            <a:spAutoFit/>
          </a:bodyPr>
          <a:lstStyle/>
          <a:p>
            <a:pPr algn="ctr"/>
            <a:r>
              <a:rPr lang="en-GB" sz="2200" dirty="0"/>
              <a:t>Smart Traverse</a:t>
            </a:r>
          </a:p>
        </p:txBody>
      </p:sp>
    </p:spTree>
    <p:extLst>
      <p:ext uri="{BB962C8B-B14F-4D97-AF65-F5344CB8AC3E}">
        <p14:creationId xmlns:p14="http://schemas.microsoft.com/office/powerpoint/2010/main" val="3995462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28F1-5A73-93CF-6D9A-9D202CDF57C7}"/>
              </a:ext>
            </a:extLst>
          </p:cNvPr>
          <p:cNvSpPr>
            <a:spLocks noGrp="1"/>
          </p:cNvSpPr>
          <p:nvPr>
            <p:ph type="title"/>
          </p:nvPr>
        </p:nvSpPr>
        <p:spPr/>
        <p:txBody>
          <a:bodyPr/>
          <a:lstStyle/>
          <a:p>
            <a:r>
              <a:rPr lang="en-GB" dirty="0"/>
              <a:t>Aligning the human solution with the computer</a:t>
            </a:r>
          </a:p>
        </p:txBody>
      </p:sp>
      <p:sp>
        <p:nvSpPr>
          <p:cNvPr id="5" name="TextBox 4">
            <a:extLst>
              <a:ext uri="{FF2B5EF4-FFF2-40B4-BE49-F238E27FC236}">
                <a16:creationId xmlns:a16="http://schemas.microsoft.com/office/drawing/2014/main" id="{9F89ACCC-C14B-F3EE-AD71-D2FE49FB2CBA}"/>
              </a:ext>
            </a:extLst>
          </p:cNvPr>
          <p:cNvSpPr txBox="1"/>
          <p:nvPr/>
        </p:nvSpPr>
        <p:spPr>
          <a:xfrm>
            <a:off x="817534" y="3950685"/>
            <a:ext cx="2973955" cy="430887"/>
          </a:xfrm>
          <a:prstGeom prst="rect">
            <a:avLst/>
          </a:prstGeom>
          <a:noFill/>
        </p:spPr>
        <p:txBody>
          <a:bodyPr wrap="square" rtlCol="0">
            <a:spAutoFit/>
          </a:bodyPr>
          <a:lstStyle/>
          <a:p>
            <a:pPr algn="ctr"/>
            <a:r>
              <a:rPr lang="en-GB" sz="2200" dirty="0"/>
              <a:t>Human Solution</a:t>
            </a:r>
          </a:p>
        </p:txBody>
      </p:sp>
      <p:sp>
        <p:nvSpPr>
          <p:cNvPr id="6" name="TextBox 5">
            <a:extLst>
              <a:ext uri="{FF2B5EF4-FFF2-40B4-BE49-F238E27FC236}">
                <a16:creationId xmlns:a16="http://schemas.microsoft.com/office/drawing/2014/main" id="{63319383-C27A-3A2B-09B1-8CA803D0D6E8}"/>
              </a:ext>
            </a:extLst>
          </p:cNvPr>
          <p:cNvSpPr txBox="1"/>
          <p:nvPr/>
        </p:nvSpPr>
        <p:spPr>
          <a:xfrm>
            <a:off x="4609023" y="3950685"/>
            <a:ext cx="2973955" cy="430887"/>
          </a:xfrm>
          <a:prstGeom prst="rect">
            <a:avLst/>
          </a:prstGeom>
          <a:noFill/>
        </p:spPr>
        <p:txBody>
          <a:bodyPr wrap="square" rtlCol="0">
            <a:spAutoFit/>
          </a:bodyPr>
          <a:lstStyle/>
          <a:p>
            <a:pPr algn="ctr"/>
            <a:r>
              <a:rPr lang="en-GB" sz="2200" dirty="0"/>
              <a:t>Translation to Code</a:t>
            </a:r>
          </a:p>
        </p:txBody>
      </p:sp>
      <p:sp>
        <p:nvSpPr>
          <p:cNvPr id="7" name="TextBox 6">
            <a:extLst>
              <a:ext uri="{FF2B5EF4-FFF2-40B4-BE49-F238E27FC236}">
                <a16:creationId xmlns:a16="http://schemas.microsoft.com/office/drawing/2014/main" id="{FF41A618-4D38-EF9C-CB10-D13B3D141E49}"/>
              </a:ext>
            </a:extLst>
          </p:cNvPr>
          <p:cNvSpPr txBox="1"/>
          <p:nvPr/>
        </p:nvSpPr>
        <p:spPr>
          <a:xfrm>
            <a:off x="8400512" y="3950685"/>
            <a:ext cx="2973955" cy="430887"/>
          </a:xfrm>
          <a:prstGeom prst="rect">
            <a:avLst/>
          </a:prstGeom>
          <a:noFill/>
        </p:spPr>
        <p:txBody>
          <a:bodyPr wrap="square" rtlCol="0">
            <a:spAutoFit/>
          </a:bodyPr>
          <a:lstStyle/>
          <a:p>
            <a:pPr algn="ctr"/>
            <a:r>
              <a:rPr lang="en-GB" sz="2200" dirty="0"/>
              <a:t>Alignment Step</a:t>
            </a:r>
          </a:p>
        </p:txBody>
      </p:sp>
      <p:pic>
        <p:nvPicPr>
          <p:cNvPr id="9" name="Graphic 8" descr="Man outline">
            <a:extLst>
              <a:ext uri="{FF2B5EF4-FFF2-40B4-BE49-F238E27FC236}">
                <a16:creationId xmlns:a16="http://schemas.microsoft.com/office/drawing/2014/main" id="{2B83E300-6824-F978-B88B-65EACE2B5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5743" y="2193150"/>
            <a:ext cx="1757535" cy="1757535"/>
          </a:xfrm>
          <a:prstGeom prst="rect">
            <a:avLst/>
          </a:prstGeom>
        </p:spPr>
      </p:pic>
      <p:pic>
        <p:nvPicPr>
          <p:cNvPr id="11" name="Graphic 10" descr="Monitor outline">
            <a:extLst>
              <a:ext uri="{FF2B5EF4-FFF2-40B4-BE49-F238E27FC236}">
                <a16:creationId xmlns:a16="http://schemas.microsoft.com/office/drawing/2014/main" id="{42D18B60-3FC1-754F-D662-73C95983D9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17232" y="2193150"/>
            <a:ext cx="1757535" cy="1757535"/>
          </a:xfrm>
          <a:prstGeom prst="rect">
            <a:avLst/>
          </a:prstGeom>
        </p:spPr>
      </p:pic>
      <p:pic>
        <p:nvPicPr>
          <p:cNvPr id="13" name="Graphic 12" descr="Zipper with solid fill">
            <a:extLst>
              <a:ext uri="{FF2B5EF4-FFF2-40B4-BE49-F238E27FC236}">
                <a16:creationId xmlns:a16="http://schemas.microsoft.com/office/drawing/2014/main" id="{5EDE7C40-1E7E-F40C-B62D-5DAF2B5511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8722" y="2193149"/>
            <a:ext cx="1757535" cy="1757535"/>
          </a:xfrm>
          <a:prstGeom prst="rect">
            <a:avLst/>
          </a:prstGeom>
        </p:spPr>
      </p:pic>
    </p:spTree>
    <p:extLst>
      <p:ext uri="{BB962C8B-B14F-4D97-AF65-F5344CB8AC3E}">
        <p14:creationId xmlns:p14="http://schemas.microsoft.com/office/powerpoint/2010/main" val="64663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D925-DAAD-E9B8-DCD4-5A7CBF2D30B6}"/>
              </a:ext>
            </a:extLst>
          </p:cNvPr>
          <p:cNvSpPr>
            <a:spLocks noGrp="1"/>
          </p:cNvSpPr>
          <p:nvPr>
            <p:ph type="title"/>
          </p:nvPr>
        </p:nvSpPr>
        <p:spPr/>
        <p:txBody>
          <a:bodyPr/>
          <a:lstStyle/>
          <a:p>
            <a:r>
              <a:rPr lang="en-GB" dirty="0"/>
              <a:t>Deciding on the language to use </a:t>
            </a:r>
          </a:p>
        </p:txBody>
      </p:sp>
      <p:sp>
        <p:nvSpPr>
          <p:cNvPr id="4" name="TextBox 3">
            <a:extLst>
              <a:ext uri="{FF2B5EF4-FFF2-40B4-BE49-F238E27FC236}">
                <a16:creationId xmlns:a16="http://schemas.microsoft.com/office/drawing/2014/main" id="{135936DB-B091-915C-F70B-D4BCC6276553}"/>
              </a:ext>
            </a:extLst>
          </p:cNvPr>
          <p:cNvSpPr txBox="1"/>
          <p:nvPr/>
        </p:nvSpPr>
        <p:spPr>
          <a:xfrm>
            <a:off x="0" y="3657598"/>
            <a:ext cx="2304510" cy="523220"/>
          </a:xfrm>
          <a:prstGeom prst="rect">
            <a:avLst/>
          </a:prstGeom>
          <a:noFill/>
        </p:spPr>
        <p:txBody>
          <a:bodyPr wrap="square" rtlCol="0">
            <a:spAutoFit/>
          </a:bodyPr>
          <a:lstStyle/>
          <a:p>
            <a:pPr algn="ctr"/>
            <a:r>
              <a:rPr lang="en-GB" sz="1400" dirty="0"/>
              <a:t>Choosing the best-fit language </a:t>
            </a:r>
          </a:p>
        </p:txBody>
      </p:sp>
      <p:sp>
        <p:nvSpPr>
          <p:cNvPr id="5" name="TextBox 4">
            <a:extLst>
              <a:ext uri="{FF2B5EF4-FFF2-40B4-BE49-F238E27FC236}">
                <a16:creationId xmlns:a16="http://schemas.microsoft.com/office/drawing/2014/main" id="{3C91CDFA-C5BD-8F48-7C68-CF4B7AC42144}"/>
              </a:ext>
            </a:extLst>
          </p:cNvPr>
          <p:cNvSpPr txBox="1"/>
          <p:nvPr/>
        </p:nvSpPr>
        <p:spPr>
          <a:xfrm>
            <a:off x="2040590" y="3657597"/>
            <a:ext cx="2973955" cy="307777"/>
          </a:xfrm>
          <a:prstGeom prst="rect">
            <a:avLst/>
          </a:prstGeom>
          <a:noFill/>
        </p:spPr>
        <p:txBody>
          <a:bodyPr wrap="square" rtlCol="0">
            <a:spAutoFit/>
          </a:bodyPr>
          <a:lstStyle/>
          <a:p>
            <a:pPr algn="ctr"/>
            <a:r>
              <a:rPr lang="en-GB" sz="1400" dirty="0"/>
              <a:t>Foundational Blocks</a:t>
            </a:r>
          </a:p>
        </p:txBody>
      </p:sp>
      <p:sp>
        <p:nvSpPr>
          <p:cNvPr id="6" name="TextBox 5">
            <a:extLst>
              <a:ext uri="{FF2B5EF4-FFF2-40B4-BE49-F238E27FC236}">
                <a16:creationId xmlns:a16="http://schemas.microsoft.com/office/drawing/2014/main" id="{5A457BBC-5402-5924-E44A-B961B27E281E}"/>
              </a:ext>
            </a:extLst>
          </p:cNvPr>
          <p:cNvSpPr txBox="1"/>
          <p:nvPr/>
        </p:nvSpPr>
        <p:spPr>
          <a:xfrm>
            <a:off x="6508009" y="3657595"/>
            <a:ext cx="2973955" cy="307777"/>
          </a:xfrm>
          <a:prstGeom prst="rect">
            <a:avLst/>
          </a:prstGeom>
          <a:noFill/>
        </p:spPr>
        <p:txBody>
          <a:bodyPr wrap="square" rtlCol="0">
            <a:spAutoFit/>
          </a:bodyPr>
          <a:lstStyle/>
          <a:p>
            <a:pPr algn="ctr"/>
            <a:r>
              <a:rPr lang="en-GB" sz="1400" dirty="0"/>
              <a:t>Objects = Variables </a:t>
            </a:r>
          </a:p>
        </p:txBody>
      </p:sp>
      <p:sp>
        <p:nvSpPr>
          <p:cNvPr id="7" name="TextBox 6">
            <a:extLst>
              <a:ext uri="{FF2B5EF4-FFF2-40B4-BE49-F238E27FC236}">
                <a16:creationId xmlns:a16="http://schemas.microsoft.com/office/drawing/2014/main" id="{4BFB6669-4F9F-F5C0-A6E1-E58351A569E0}"/>
              </a:ext>
            </a:extLst>
          </p:cNvPr>
          <p:cNvSpPr txBox="1"/>
          <p:nvPr/>
        </p:nvSpPr>
        <p:spPr>
          <a:xfrm>
            <a:off x="4750625" y="3657596"/>
            <a:ext cx="2021304" cy="523220"/>
          </a:xfrm>
          <a:prstGeom prst="rect">
            <a:avLst/>
          </a:prstGeom>
          <a:noFill/>
        </p:spPr>
        <p:txBody>
          <a:bodyPr wrap="square" rtlCol="0">
            <a:spAutoFit/>
          </a:bodyPr>
          <a:lstStyle/>
          <a:p>
            <a:pPr algn="ctr"/>
            <a:r>
              <a:rPr lang="en-GB" sz="1400" dirty="0"/>
              <a:t>Functions = Processes/Actions</a:t>
            </a:r>
          </a:p>
        </p:txBody>
      </p:sp>
      <p:sp>
        <p:nvSpPr>
          <p:cNvPr id="8" name="TextBox 7">
            <a:extLst>
              <a:ext uri="{FF2B5EF4-FFF2-40B4-BE49-F238E27FC236}">
                <a16:creationId xmlns:a16="http://schemas.microsoft.com/office/drawing/2014/main" id="{B110057B-3D7C-ED40-AD5E-7057F3B17CDC}"/>
              </a:ext>
            </a:extLst>
          </p:cNvPr>
          <p:cNvSpPr txBox="1"/>
          <p:nvPr/>
        </p:nvSpPr>
        <p:spPr>
          <a:xfrm>
            <a:off x="9218045" y="3657595"/>
            <a:ext cx="2973955" cy="307777"/>
          </a:xfrm>
          <a:prstGeom prst="rect">
            <a:avLst/>
          </a:prstGeom>
          <a:noFill/>
        </p:spPr>
        <p:txBody>
          <a:bodyPr wrap="square" rtlCol="0">
            <a:spAutoFit/>
          </a:bodyPr>
          <a:lstStyle/>
          <a:p>
            <a:pPr algn="ctr"/>
            <a:r>
              <a:rPr lang="en-GB" sz="1400" dirty="0"/>
              <a:t>Abstraction </a:t>
            </a:r>
          </a:p>
        </p:txBody>
      </p:sp>
      <p:pic>
        <p:nvPicPr>
          <p:cNvPr id="10" name="Graphic 9" descr="Road with solid fill">
            <a:extLst>
              <a:ext uri="{FF2B5EF4-FFF2-40B4-BE49-F238E27FC236}">
                <a16:creationId xmlns:a16="http://schemas.microsoft.com/office/drawing/2014/main" id="{601465F7-D8EF-04C6-A715-99587319A3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055" y="2514600"/>
            <a:ext cx="914400" cy="914400"/>
          </a:xfrm>
          <a:prstGeom prst="rect">
            <a:avLst/>
          </a:prstGeom>
        </p:spPr>
      </p:pic>
      <p:pic>
        <p:nvPicPr>
          <p:cNvPr id="12" name="Graphic 11" descr="Building Brick Wall with solid fill">
            <a:extLst>
              <a:ext uri="{FF2B5EF4-FFF2-40B4-BE49-F238E27FC236}">
                <a16:creationId xmlns:a16="http://schemas.microsoft.com/office/drawing/2014/main" id="{75A1FC59-35B6-C42A-343D-C61716EABC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0367" y="2514600"/>
            <a:ext cx="914400" cy="914400"/>
          </a:xfrm>
          <a:prstGeom prst="rect">
            <a:avLst/>
          </a:prstGeom>
        </p:spPr>
      </p:pic>
      <p:pic>
        <p:nvPicPr>
          <p:cNvPr id="14" name="Graphic 13" descr="Table with solid fill">
            <a:extLst>
              <a:ext uri="{FF2B5EF4-FFF2-40B4-BE49-F238E27FC236}">
                <a16:creationId xmlns:a16="http://schemas.microsoft.com/office/drawing/2014/main" id="{657A87EA-ED30-51A4-4F39-89579B7005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7786" y="2514600"/>
            <a:ext cx="914400" cy="914400"/>
          </a:xfrm>
          <a:prstGeom prst="rect">
            <a:avLst/>
          </a:prstGeom>
        </p:spPr>
      </p:pic>
      <p:pic>
        <p:nvPicPr>
          <p:cNvPr id="16" name="Graphic 15" descr="Gears with solid fill">
            <a:extLst>
              <a:ext uri="{FF2B5EF4-FFF2-40B4-BE49-F238E27FC236}">
                <a16:creationId xmlns:a16="http://schemas.microsoft.com/office/drawing/2014/main" id="{F06BA509-0919-8590-0221-D0274C39A7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4076" y="2514600"/>
            <a:ext cx="914400" cy="914400"/>
          </a:xfrm>
          <a:prstGeom prst="rect">
            <a:avLst/>
          </a:prstGeom>
        </p:spPr>
      </p:pic>
      <p:pic>
        <p:nvPicPr>
          <p:cNvPr id="18" name="Graphic 17" descr="Filter with solid fill">
            <a:extLst>
              <a:ext uri="{FF2B5EF4-FFF2-40B4-BE49-F238E27FC236}">
                <a16:creationId xmlns:a16="http://schemas.microsoft.com/office/drawing/2014/main" id="{7CC1B82E-41E5-AEE1-1B8D-216CB5AEE3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47822" y="2514600"/>
            <a:ext cx="914400" cy="914400"/>
          </a:xfrm>
          <a:prstGeom prst="rect">
            <a:avLst/>
          </a:prstGeom>
        </p:spPr>
      </p:pic>
    </p:spTree>
    <p:extLst>
      <p:ext uri="{BB962C8B-B14F-4D97-AF65-F5344CB8AC3E}">
        <p14:creationId xmlns:p14="http://schemas.microsoft.com/office/powerpoint/2010/main" val="1951583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D0AC-7917-7261-23CF-13FCE82502BD}"/>
              </a:ext>
            </a:extLst>
          </p:cNvPr>
          <p:cNvSpPr>
            <a:spLocks noGrp="1"/>
          </p:cNvSpPr>
          <p:nvPr>
            <p:ph type="title"/>
          </p:nvPr>
        </p:nvSpPr>
        <p:spPr/>
        <p:txBody>
          <a:bodyPr/>
          <a:lstStyle/>
          <a:p>
            <a:r>
              <a:rPr lang="en-US" dirty="0"/>
              <a:t>The human solution to Snakes and Ladder</a:t>
            </a:r>
          </a:p>
        </p:txBody>
      </p:sp>
      <p:pic>
        <p:nvPicPr>
          <p:cNvPr id="14338" name="Picture 2" descr="flow chart of human solution">
            <a:extLst>
              <a:ext uri="{FF2B5EF4-FFF2-40B4-BE49-F238E27FC236}">
                <a16:creationId xmlns:a16="http://schemas.microsoft.com/office/drawing/2014/main" id="{BEA90DC7-5068-DB2C-1BDA-ED32E0BD6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035" y="1578719"/>
            <a:ext cx="6599985" cy="491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580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A604-C25B-9D1E-CA62-82DD98CD7BF1}"/>
              </a:ext>
            </a:extLst>
          </p:cNvPr>
          <p:cNvSpPr>
            <a:spLocks noGrp="1"/>
          </p:cNvSpPr>
          <p:nvPr>
            <p:ph type="title"/>
          </p:nvPr>
        </p:nvSpPr>
        <p:spPr/>
        <p:txBody>
          <a:bodyPr/>
          <a:lstStyle/>
          <a:p>
            <a:r>
              <a:rPr lang="en-US" dirty="0"/>
              <a:t>The number of players</a:t>
            </a:r>
          </a:p>
        </p:txBody>
      </p:sp>
      <p:sp>
        <p:nvSpPr>
          <p:cNvPr id="3" name="Content Placeholder 2">
            <a:extLst>
              <a:ext uri="{FF2B5EF4-FFF2-40B4-BE49-F238E27FC236}">
                <a16:creationId xmlns:a16="http://schemas.microsoft.com/office/drawing/2014/main" id="{ECD04130-585B-E650-C205-4465D0204B4E}"/>
              </a:ext>
            </a:extLst>
          </p:cNvPr>
          <p:cNvSpPr>
            <a:spLocks noGrp="1"/>
          </p:cNvSpPr>
          <p:nvPr>
            <p:ph idx="1"/>
          </p:nvPr>
        </p:nvSpPr>
        <p:spPr/>
        <p:txBody>
          <a:bodyPr/>
          <a:lstStyle/>
          <a:p>
            <a:r>
              <a:rPr lang="en-US" dirty="0"/>
              <a:t>The key point of the game is the movement of players around the board.</a:t>
            </a:r>
          </a:p>
          <a:p>
            <a:pPr lvl="1"/>
            <a:r>
              <a:rPr lang="en-US" dirty="0"/>
              <a:t>Therefore, the computer needs to always know where the players are located.</a:t>
            </a:r>
          </a:p>
          <a:p>
            <a:pPr lvl="1"/>
            <a:r>
              <a:rPr lang="en-US" dirty="0"/>
              <a:t>Using abstraction: the one piece of information we need is the number of the square that the player is on at that time in the game. </a:t>
            </a:r>
          </a:p>
          <a:p>
            <a:pPr lvl="2"/>
            <a:r>
              <a:rPr lang="en-US" dirty="0"/>
              <a:t>We could store this as a variable for each player, e.g. P1, P2, P3</a:t>
            </a:r>
          </a:p>
          <a:p>
            <a:pPr lvl="2"/>
            <a:r>
              <a:rPr lang="en-US" dirty="0"/>
              <a:t>But then we also need to know how many players are in the game, e.g. 2 or 6</a:t>
            </a:r>
          </a:p>
          <a:p>
            <a:pPr lvl="2"/>
            <a:r>
              <a:rPr lang="en-US" dirty="0"/>
              <a:t>If we get this wrong we might have redundant data that wastes memory, or we </a:t>
            </a:r>
            <a:r>
              <a:rPr lang="en-US" dirty="0" err="1"/>
              <a:t>dont</a:t>
            </a:r>
            <a:r>
              <a:rPr lang="en-US" dirty="0"/>
              <a:t> have enough</a:t>
            </a:r>
          </a:p>
          <a:p>
            <a:pPr lvl="1"/>
            <a:r>
              <a:rPr lang="en-US" dirty="0"/>
              <a:t>Therefore we should abstract again to a data structure, called P to store some number of positions, from P1,…,PN</a:t>
            </a:r>
          </a:p>
        </p:txBody>
      </p:sp>
    </p:spTree>
    <p:extLst>
      <p:ext uri="{BB962C8B-B14F-4D97-AF65-F5344CB8AC3E}">
        <p14:creationId xmlns:p14="http://schemas.microsoft.com/office/powerpoint/2010/main" val="3073359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2782-0117-6D4D-575A-FF43C5FA0759}"/>
              </a:ext>
            </a:extLst>
          </p:cNvPr>
          <p:cNvSpPr>
            <a:spLocks noGrp="1"/>
          </p:cNvSpPr>
          <p:nvPr>
            <p:ph type="title"/>
          </p:nvPr>
        </p:nvSpPr>
        <p:spPr>
          <a:xfrm>
            <a:off x="0" y="0"/>
            <a:ext cx="10515600" cy="1325563"/>
          </a:xfrm>
        </p:spPr>
        <p:txBody>
          <a:bodyPr/>
          <a:lstStyle/>
          <a:p>
            <a:r>
              <a:rPr lang="en-US" dirty="0"/>
              <a:t>Where do players start?</a:t>
            </a:r>
          </a:p>
        </p:txBody>
      </p:sp>
      <p:sp>
        <p:nvSpPr>
          <p:cNvPr id="3" name="Content Placeholder 2">
            <a:extLst>
              <a:ext uri="{FF2B5EF4-FFF2-40B4-BE49-F238E27FC236}">
                <a16:creationId xmlns:a16="http://schemas.microsoft.com/office/drawing/2014/main" id="{832072D4-5E5E-B9AA-D95D-88A7EDF3780E}"/>
              </a:ext>
            </a:extLst>
          </p:cNvPr>
          <p:cNvSpPr>
            <a:spLocks noGrp="1"/>
          </p:cNvSpPr>
          <p:nvPr>
            <p:ph idx="1"/>
          </p:nvPr>
        </p:nvSpPr>
        <p:spPr>
          <a:xfrm>
            <a:off x="0" y="1035425"/>
            <a:ext cx="12192000" cy="1828800"/>
          </a:xfrm>
        </p:spPr>
        <p:txBody>
          <a:bodyPr/>
          <a:lstStyle/>
          <a:p>
            <a:r>
              <a:rPr lang="en-US" dirty="0"/>
              <a:t>The next question is, then, what values do these start as?</a:t>
            </a:r>
          </a:p>
          <a:p>
            <a:pPr lvl="1"/>
            <a:r>
              <a:rPr lang="en-US" dirty="0"/>
              <a:t>All of these values will therefore start as 1, the first square. </a:t>
            </a:r>
          </a:p>
          <a:p>
            <a:r>
              <a:rPr lang="en-US" dirty="0"/>
              <a:t>As such, we could rewrite the first part of the flow chart with additional details to be: </a:t>
            </a:r>
          </a:p>
        </p:txBody>
      </p:sp>
      <p:pic>
        <p:nvPicPr>
          <p:cNvPr id="4" name="Picture 3">
            <a:extLst>
              <a:ext uri="{FF2B5EF4-FFF2-40B4-BE49-F238E27FC236}">
                <a16:creationId xmlns:a16="http://schemas.microsoft.com/office/drawing/2014/main" id="{3D4D056B-8C9B-0CC9-1452-5574B34154D3}"/>
              </a:ext>
            </a:extLst>
          </p:cNvPr>
          <p:cNvPicPr>
            <a:picLocks noChangeAspect="1"/>
          </p:cNvPicPr>
          <p:nvPr/>
        </p:nvPicPr>
        <p:blipFill>
          <a:blip r:embed="rId2"/>
          <a:stretch>
            <a:fillRect/>
          </a:stretch>
        </p:blipFill>
        <p:spPr>
          <a:xfrm>
            <a:off x="7461624" y="3966885"/>
            <a:ext cx="3911600" cy="1054100"/>
          </a:xfrm>
          <a:prstGeom prst="rect">
            <a:avLst/>
          </a:prstGeom>
        </p:spPr>
      </p:pic>
      <p:pic>
        <p:nvPicPr>
          <p:cNvPr id="5" name="Picture 4">
            <a:extLst>
              <a:ext uri="{FF2B5EF4-FFF2-40B4-BE49-F238E27FC236}">
                <a16:creationId xmlns:a16="http://schemas.microsoft.com/office/drawing/2014/main" id="{C0CA875D-CEFB-0900-E958-330374F35D72}"/>
              </a:ext>
            </a:extLst>
          </p:cNvPr>
          <p:cNvPicPr>
            <a:picLocks noChangeAspect="1"/>
          </p:cNvPicPr>
          <p:nvPr/>
        </p:nvPicPr>
        <p:blipFill>
          <a:blip r:embed="rId3"/>
          <a:stretch>
            <a:fillRect/>
          </a:stretch>
        </p:blipFill>
        <p:spPr>
          <a:xfrm>
            <a:off x="999191" y="3899650"/>
            <a:ext cx="3873500" cy="1041400"/>
          </a:xfrm>
          <a:prstGeom prst="rect">
            <a:avLst/>
          </a:prstGeom>
        </p:spPr>
      </p:pic>
    </p:spTree>
    <p:extLst>
      <p:ext uri="{BB962C8B-B14F-4D97-AF65-F5344CB8AC3E}">
        <p14:creationId xmlns:p14="http://schemas.microsoft.com/office/powerpoint/2010/main" val="358050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54A5-9FBF-0E37-BE3B-279E1DEEB7C5}"/>
              </a:ext>
            </a:extLst>
          </p:cNvPr>
          <p:cNvSpPr>
            <a:spLocks noGrp="1"/>
          </p:cNvSpPr>
          <p:nvPr>
            <p:ph type="title"/>
          </p:nvPr>
        </p:nvSpPr>
        <p:spPr>
          <a:xfrm>
            <a:off x="0" y="365125"/>
            <a:ext cx="12192000" cy="1325563"/>
          </a:xfrm>
        </p:spPr>
        <p:txBody>
          <a:bodyPr>
            <a:normAutofit fontScale="90000"/>
          </a:bodyPr>
          <a:lstStyle/>
          <a:p>
            <a:r>
              <a:rPr lang="en-US" dirty="0"/>
              <a:t>Activity: Additional Details to the snakes and ladders flowchart (this is complex, so don’t worry about getting it “right</a:t>
            </a:r>
            <a:r>
              <a:rPr lang="en-US" dirty="0">
                <a:sym typeface="Wingdings" pitchFamily="2" charset="2"/>
              </a:rPr>
              <a:t>”!)</a:t>
            </a:r>
            <a:endParaRPr lang="en-US" dirty="0"/>
          </a:p>
        </p:txBody>
      </p:sp>
      <p:pic>
        <p:nvPicPr>
          <p:cNvPr id="15362" name="Picture 2" descr="flow chart of human solution">
            <a:extLst>
              <a:ext uri="{FF2B5EF4-FFF2-40B4-BE49-F238E27FC236}">
                <a16:creationId xmlns:a16="http://schemas.microsoft.com/office/drawing/2014/main" id="{F6C8EB7F-29D0-E6E2-4173-FDB871988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977" y="1728903"/>
            <a:ext cx="6398279" cy="476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84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low chart of computational solution">
            <a:extLst>
              <a:ext uri="{FF2B5EF4-FFF2-40B4-BE49-F238E27FC236}">
                <a16:creationId xmlns:a16="http://schemas.microsoft.com/office/drawing/2014/main" id="{79E0D490-337F-E19C-D1C6-A2AD377DB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84" y="1015253"/>
            <a:ext cx="6545053" cy="4827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63D42A-0BF4-2510-7E5A-FF1C58F6A6F9}"/>
              </a:ext>
            </a:extLst>
          </p:cNvPr>
          <p:cNvSpPr txBox="1"/>
          <p:nvPr/>
        </p:nvSpPr>
        <p:spPr>
          <a:xfrm>
            <a:off x="7920318" y="1627094"/>
            <a:ext cx="3993776" cy="2308324"/>
          </a:xfrm>
          <a:prstGeom prst="rect">
            <a:avLst/>
          </a:prstGeom>
          <a:noFill/>
        </p:spPr>
        <p:txBody>
          <a:bodyPr wrap="square" rtlCol="0">
            <a:spAutoFit/>
          </a:bodyPr>
          <a:lstStyle/>
          <a:p>
            <a:r>
              <a:rPr lang="en-US" dirty="0"/>
              <a:t>A complete walkthrough of the solution is available on the CfRR website: </a:t>
            </a:r>
          </a:p>
          <a:p>
            <a:endParaRPr lang="en-US" dirty="0"/>
          </a:p>
          <a:p>
            <a:r>
              <a:rPr lang="en-US" dirty="0"/>
              <a:t>https://coding-for-reproducible-</a:t>
            </a:r>
            <a:r>
              <a:rPr lang="en-US" dirty="0" err="1"/>
              <a:t>research.github.io</a:t>
            </a:r>
            <a:r>
              <a:rPr lang="en-US" dirty="0"/>
              <a:t>/</a:t>
            </a:r>
            <a:r>
              <a:rPr lang="en-US" dirty="0" err="1"/>
              <a:t>CfRR_Courses</a:t>
            </a:r>
            <a:r>
              <a:rPr lang="en-US" dirty="0"/>
              <a:t>/</a:t>
            </a:r>
            <a:r>
              <a:rPr lang="en-US" dirty="0" err="1"/>
              <a:t>individual_modules</a:t>
            </a:r>
            <a:r>
              <a:rPr lang="en-US" dirty="0"/>
              <a:t>/</a:t>
            </a:r>
            <a:r>
              <a:rPr lang="en-US" dirty="0" err="1"/>
              <a:t>computational_thinking</a:t>
            </a:r>
            <a:r>
              <a:rPr lang="en-US" dirty="0"/>
              <a:t>/</a:t>
            </a:r>
            <a:r>
              <a:rPr lang="en-US" dirty="0" err="1"/>
              <a:t>alignment.html</a:t>
            </a:r>
            <a:endParaRPr lang="en-US" dirty="0"/>
          </a:p>
        </p:txBody>
      </p:sp>
    </p:spTree>
    <p:extLst>
      <p:ext uri="{BB962C8B-B14F-4D97-AF65-F5344CB8AC3E}">
        <p14:creationId xmlns:p14="http://schemas.microsoft.com/office/powerpoint/2010/main" val="3627761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630D-E94B-5C2F-E3BA-F4635A5C5144}"/>
              </a:ext>
            </a:extLst>
          </p:cNvPr>
          <p:cNvSpPr>
            <a:spLocks noGrp="1"/>
          </p:cNvSpPr>
          <p:nvPr>
            <p:ph type="title"/>
          </p:nvPr>
        </p:nvSpPr>
        <p:spPr/>
        <p:txBody>
          <a:bodyPr/>
          <a:lstStyle/>
          <a:p>
            <a:r>
              <a:rPr lang="en-US" dirty="0"/>
              <a:t>Activity: Boggle</a:t>
            </a:r>
          </a:p>
        </p:txBody>
      </p:sp>
      <p:sp>
        <p:nvSpPr>
          <p:cNvPr id="3" name="Content Placeholder 2">
            <a:extLst>
              <a:ext uri="{FF2B5EF4-FFF2-40B4-BE49-F238E27FC236}">
                <a16:creationId xmlns:a16="http://schemas.microsoft.com/office/drawing/2014/main" id="{B78221D7-B9C3-34F5-1A85-61800DA5968A}"/>
              </a:ext>
            </a:extLst>
          </p:cNvPr>
          <p:cNvSpPr>
            <a:spLocks noGrp="1"/>
          </p:cNvSpPr>
          <p:nvPr>
            <p:ph idx="1"/>
          </p:nvPr>
        </p:nvSpPr>
        <p:spPr>
          <a:xfrm>
            <a:off x="0" y="1532964"/>
            <a:ext cx="5836024" cy="5325035"/>
          </a:xfrm>
        </p:spPr>
        <p:txBody>
          <a:bodyPr>
            <a:normAutofit lnSpcReduction="10000"/>
          </a:bodyPr>
          <a:lstStyle/>
          <a:p>
            <a:r>
              <a:rPr lang="en-US" dirty="0"/>
              <a:t>Putting everything together to design a software model of a popular game, Boggle!</a:t>
            </a:r>
          </a:p>
          <a:p>
            <a:r>
              <a:rPr lang="en-US" dirty="0"/>
              <a:t>Equipment </a:t>
            </a:r>
          </a:p>
          <a:p>
            <a:pPr lvl="1"/>
            <a:r>
              <a:rPr lang="en-US" dirty="0"/>
              <a:t>The equipment includes a sixteen letter cubes, a shaker-tray and a timer (I have two examples to show!) </a:t>
            </a:r>
          </a:p>
          <a:p>
            <a:r>
              <a:rPr lang="en-US" dirty="0"/>
              <a:t>Object</a:t>
            </a:r>
          </a:p>
          <a:p>
            <a:pPr lvl="1"/>
            <a:r>
              <a:rPr lang="en-US" dirty="0"/>
              <a:t>The object is to list, within the time limit, as many correct words as possible. Words are formed from the assortment of letter arranged in the cube tray, when they are adjacent to each other. </a:t>
            </a:r>
          </a:p>
        </p:txBody>
      </p:sp>
      <p:pic>
        <p:nvPicPr>
          <p:cNvPr id="17410" name="Picture 2" descr="boggle box">
            <a:extLst>
              <a:ext uri="{FF2B5EF4-FFF2-40B4-BE49-F238E27FC236}">
                <a16:creationId xmlns:a16="http://schemas.microsoft.com/office/drawing/2014/main" id="{A498CF85-A942-9FD9-8D4D-B2BEF4B78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649" y="0"/>
            <a:ext cx="3405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63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3EBD-8124-BD4F-8972-12E54C8ECA9C}"/>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1C5FD3CC-D8C2-7508-280C-ED7E8C44CE7F}"/>
              </a:ext>
            </a:extLst>
          </p:cNvPr>
          <p:cNvSpPr>
            <a:spLocks noGrp="1"/>
          </p:cNvSpPr>
          <p:nvPr>
            <p:ph idx="1"/>
          </p:nvPr>
        </p:nvSpPr>
        <p:spPr>
          <a:xfrm>
            <a:off x="838200" y="1825625"/>
            <a:ext cx="4675094" cy="4351338"/>
          </a:xfrm>
        </p:spPr>
        <p:txBody>
          <a:bodyPr>
            <a:normAutofit/>
          </a:bodyPr>
          <a:lstStyle/>
          <a:p>
            <a:pPr marL="0" indent="0">
              <a:buNone/>
            </a:pPr>
            <a:r>
              <a:rPr lang="en-GB" b="0" i="0" dirty="0">
                <a:effectLst/>
                <a:latin typeface="Source Sans Pro" panose="020B0503030403020204" pitchFamily="34" charset="0"/>
              </a:rPr>
              <a:t>Words are formed by the use of adjoining letters. Letters must join in the proper sequence to spell a word. They may join horizontally, vertically or diagonally, to the left, right or up and down. But no one letter cube may be used more than once within a single word.</a:t>
            </a:r>
            <a:endParaRPr lang="en-US" dirty="0"/>
          </a:p>
        </p:txBody>
      </p:sp>
      <p:pic>
        <p:nvPicPr>
          <p:cNvPr id="18434" name="Picture 2" descr="boggle right">
            <a:extLst>
              <a:ext uri="{FF2B5EF4-FFF2-40B4-BE49-F238E27FC236}">
                <a16:creationId xmlns:a16="http://schemas.microsoft.com/office/drawing/2014/main" id="{D24F327F-A464-B3B5-C39C-734C7E310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0130"/>
            <a:ext cx="5626100" cy="671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FC8D-757B-8C8E-F1BE-98DBA5A3D375}"/>
              </a:ext>
            </a:extLst>
          </p:cNvPr>
          <p:cNvSpPr>
            <a:spLocks noGrp="1"/>
          </p:cNvSpPr>
          <p:nvPr>
            <p:ph type="title"/>
          </p:nvPr>
        </p:nvSpPr>
        <p:spPr/>
        <p:txBody>
          <a:bodyPr/>
          <a:lstStyle/>
          <a:p>
            <a:r>
              <a:rPr lang="en-US" dirty="0"/>
              <a:t>Is this not covered when I learn to code?</a:t>
            </a:r>
          </a:p>
        </p:txBody>
      </p:sp>
      <p:pic>
        <p:nvPicPr>
          <p:cNvPr id="7" name="Graphic 6" descr="Programmer female with solid fill">
            <a:extLst>
              <a:ext uri="{FF2B5EF4-FFF2-40B4-BE49-F238E27FC236}">
                <a16:creationId xmlns:a16="http://schemas.microsoft.com/office/drawing/2014/main" id="{C44983A7-5DA1-AE8E-77A5-2F239FE2E6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191" y="1998924"/>
            <a:ext cx="1685261" cy="1685261"/>
          </a:xfrm>
          <a:prstGeom prst="rect">
            <a:avLst/>
          </a:prstGeom>
        </p:spPr>
      </p:pic>
      <p:pic>
        <p:nvPicPr>
          <p:cNvPr id="9" name="Graphic 8" descr="Bullseye with solid fill">
            <a:extLst>
              <a:ext uri="{FF2B5EF4-FFF2-40B4-BE49-F238E27FC236}">
                <a16:creationId xmlns:a16="http://schemas.microsoft.com/office/drawing/2014/main" id="{35A82511-781B-3FF2-CE99-0AE6C3F842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65643" y="1998924"/>
            <a:ext cx="1685261" cy="1685261"/>
          </a:xfrm>
          <a:prstGeom prst="rect">
            <a:avLst/>
          </a:prstGeom>
        </p:spPr>
      </p:pic>
      <p:pic>
        <p:nvPicPr>
          <p:cNvPr id="11" name="Graphic 10" descr="Flowchart with solid fill">
            <a:extLst>
              <a:ext uri="{FF2B5EF4-FFF2-40B4-BE49-F238E27FC236}">
                <a16:creationId xmlns:a16="http://schemas.microsoft.com/office/drawing/2014/main" id="{A87CAA1C-CBFB-068E-D9A9-D1E70EA4DE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1095" y="1998924"/>
            <a:ext cx="1685261" cy="1685261"/>
          </a:xfrm>
          <a:prstGeom prst="rect">
            <a:avLst/>
          </a:prstGeom>
        </p:spPr>
      </p:pic>
      <p:pic>
        <p:nvPicPr>
          <p:cNvPr id="13" name="Graphic 12" descr="Thought with solid fill">
            <a:extLst>
              <a:ext uri="{FF2B5EF4-FFF2-40B4-BE49-F238E27FC236}">
                <a16:creationId xmlns:a16="http://schemas.microsoft.com/office/drawing/2014/main" id="{C6F48B06-7F4B-B1FA-10D3-D3CE05AF93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6547" y="1998924"/>
            <a:ext cx="1685261" cy="1685261"/>
          </a:xfrm>
          <a:prstGeom prst="rect">
            <a:avLst/>
          </a:prstGeom>
        </p:spPr>
      </p:pic>
      <p:sp>
        <p:nvSpPr>
          <p:cNvPr id="14" name="TextBox 13">
            <a:extLst>
              <a:ext uri="{FF2B5EF4-FFF2-40B4-BE49-F238E27FC236}">
                <a16:creationId xmlns:a16="http://schemas.microsoft.com/office/drawing/2014/main" id="{BDD52CCB-4570-F3A7-59AE-0390FDC75A5E}"/>
              </a:ext>
            </a:extLst>
          </p:cNvPr>
          <p:cNvSpPr txBox="1"/>
          <p:nvPr/>
        </p:nvSpPr>
        <p:spPr>
          <a:xfrm>
            <a:off x="759429" y="3992421"/>
            <a:ext cx="2346784" cy="430887"/>
          </a:xfrm>
          <a:prstGeom prst="rect">
            <a:avLst/>
          </a:prstGeom>
          <a:noFill/>
        </p:spPr>
        <p:txBody>
          <a:bodyPr wrap="square" rtlCol="0">
            <a:spAutoFit/>
          </a:bodyPr>
          <a:lstStyle/>
          <a:p>
            <a:pPr algn="ctr"/>
            <a:r>
              <a:rPr lang="en-GB" sz="2200" dirty="0"/>
              <a:t>Code and Syntax</a:t>
            </a:r>
          </a:p>
        </p:txBody>
      </p:sp>
      <p:sp>
        <p:nvSpPr>
          <p:cNvPr id="15" name="TextBox 14">
            <a:extLst>
              <a:ext uri="{FF2B5EF4-FFF2-40B4-BE49-F238E27FC236}">
                <a16:creationId xmlns:a16="http://schemas.microsoft.com/office/drawing/2014/main" id="{692A3EEB-D61F-D2D9-7091-D57E889748C9}"/>
              </a:ext>
            </a:extLst>
          </p:cNvPr>
          <p:cNvSpPr txBox="1"/>
          <p:nvPr/>
        </p:nvSpPr>
        <p:spPr>
          <a:xfrm>
            <a:off x="3534881" y="3992420"/>
            <a:ext cx="2346784" cy="430887"/>
          </a:xfrm>
          <a:prstGeom prst="rect">
            <a:avLst/>
          </a:prstGeom>
          <a:noFill/>
        </p:spPr>
        <p:txBody>
          <a:bodyPr wrap="square" rtlCol="0">
            <a:spAutoFit/>
          </a:bodyPr>
          <a:lstStyle/>
          <a:p>
            <a:pPr algn="ctr"/>
            <a:r>
              <a:rPr lang="en-GB" sz="2200" dirty="0"/>
              <a:t>Goal Definition</a:t>
            </a:r>
          </a:p>
        </p:txBody>
      </p:sp>
      <p:sp>
        <p:nvSpPr>
          <p:cNvPr id="16" name="TextBox 15">
            <a:extLst>
              <a:ext uri="{FF2B5EF4-FFF2-40B4-BE49-F238E27FC236}">
                <a16:creationId xmlns:a16="http://schemas.microsoft.com/office/drawing/2014/main" id="{70E68294-E7DE-D519-D6C8-8CDDA0E3711A}"/>
              </a:ext>
            </a:extLst>
          </p:cNvPr>
          <p:cNvSpPr txBox="1"/>
          <p:nvPr/>
        </p:nvSpPr>
        <p:spPr>
          <a:xfrm>
            <a:off x="6310333" y="3992419"/>
            <a:ext cx="2346784" cy="430887"/>
          </a:xfrm>
          <a:prstGeom prst="rect">
            <a:avLst/>
          </a:prstGeom>
          <a:noFill/>
        </p:spPr>
        <p:txBody>
          <a:bodyPr wrap="square" rtlCol="0">
            <a:spAutoFit/>
          </a:bodyPr>
          <a:lstStyle/>
          <a:p>
            <a:pPr algn="ctr"/>
            <a:r>
              <a:rPr lang="en-GB" sz="2200" dirty="0"/>
              <a:t>Logical Planning</a:t>
            </a:r>
          </a:p>
        </p:txBody>
      </p:sp>
      <p:sp>
        <p:nvSpPr>
          <p:cNvPr id="17" name="TextBox 16">
            <a:extLst>
              <a:ext uri="{FF2B5EF4-FFF2-40B4-BE49-F238E27FC236}">
                <a16:creationId xmlns:a16="http://schemas.microsoft.com/office/drawing/2014/main" id="{4FC05BF2-8D70-245C-1E09-F24F80B1C5DA}"/>
              </a:ext>
            </a:extLst>
          </p:cNvPr>
          <p:cNvSpPr txBox="1"/>
          <p:nvPr/>
        </p:nvSpPr>
        <p:spPr>
          <a:xfrm>
            <a:off x="9007016" y="3992418"/>
            <a:ext cx="2346784" cy="769441"/>
          </a:xfrm>
          <a:prstGeom prst="rect">
            <a:avLst/>
          </a:prstGeom>
          <a:noFill/>
        </p:spPr>
        <p:txBody>
          <a:bodyPr wrap="square" rtlCol="0">
            <a:spAutoFit/>
          </a:bodyPr>
          <a:lstStyle/>
          <a:p>
            <a:pPr algn="ctr"/>
            <a:r>
              <a:rPr lang="en-GB" sz="2200" dirty="0"/>
              <a:t>Computational Thinking</a:t>
            </a:r>
          </a:p>
        </p:txBody>
      </p:sp>
    </p:spTree>
    <p:extLst>
      <p:ext uri="{BB962C8B-B14F-4D97-AF65-F5344CB8AC3E}">
        <p14:creationId xmlns:p14="http://schemas.microsoft.com/office/powerpoint/2010/main" val="32626719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1CEC-00A0-E093-C73D-DD0843511EF2}"/>
              </a:ext>
            </a:extLst>
          </p:cNvPr>
          <p:cNvSpPr>
            <a:spLocks noGrp="1"/>
          </p:cNvSpPr>
          <p:nvPr>
            <p:ph type="title"/>
          </p:nvPr>
        </p:nvSpPr>
        <p:spPr/>
        <p:txBody>
          <a:bodyPr/>
          <a:lstStyle/>
          <a:p>
            <a:r>
              <a:rPr lang="en-US" dirty="0"/>
              <a:t>Software Design Exercise</a:t>
            </a:r>
          </a:p>
        </p:txBody>
      </p:sp>
      <p:sp>
        <p:nvSpPr>
          <p:cNvPr id="3" name="Content Placeholder 2">
            <a:extLst>
              <a:ext uri="{FF2B5EF4-FFF2-40B4-BE49-F238E27FC236}">
                <a16:creationId xmlns:a16="http://schemas.microsoft.com/office/drawing/2014/main" id="{5922BB1A-B95C-0256-454D-D4625942B143}"/>
              </a:ext>
            </a:extLst>
          </p:cNvPr>
          <p:cNvSpPr>
            <a:spLocks noGrp="1"/>
          </p:cNvSpPr>
          <p:nvPr>
            <p:ph idx="1"/>
          </p:nvPr>
        </p:nvSpPr>
        <p:spPr/>
        <p:txBody>
          <a:bodyPr/>
          <a:lstStyle/>
          <a:p>
            <a:pPr algn="l" fontAlgn="base"/>
            <a:r>
              <a:rPr lang="en-GB" b="0" i="0" dirty="0">
                <a:effectLst/>
                <a:latin typeface="Source Sans Pro" panose="020B0503030403020204" pitchFamily="34" charset="0"/>
              </a:rPr>
              <a:t>Use computational thinking techniques to understand the characteristics of the Boggle game. Use this understanding to design a software system that can generate and solve Boggle puzzles.</a:t>
            </a:r>
          </a:p>
          <a:p>
            <a:pPr algn="l" fontAlgn="base"/>
            <a:r>
              <a:rPr lang="en-GB" b="0" i="0" dirty="0">
                <a:effectLst/>
                <a:latin typeface="Source Sans Pro" panose="020B0503030403020204" pitchFamily="34" charset="0"/>
              </a:rPr>
              <a:t>You might choose to design your software in a visual style, perhaps as flow charts, or you could write pseudo-code, or an outline in a coding language such as R or Python.</a:t>
            </a:r>
          </a:p>
          <a:p>
            <a:pPr algn="l" fontAlgn="base"/>
            <a:r>
              <a:rPr lang="en-GB" b="0" i="0" dirty="0">
                <a:effectLst/>
                <a:latin typeface="Source Sans Pro" panose="020B0503030403020204" pitchFamily="34" charset="0"/>
              </a:rPr>
              <a:t>The aim is not to create a working program, but rather to express the key design decisions in a way that can be discussed and shared.</a:t>
            </a:r>
          </a:p>
          <a:p>
            <a:endParaRPr lang="en-US" dirty="0"/>
          </a:p>
        </p:txBody>
      </p:sp>
    </p:spTree>
    <p:extLst>
      <p:ext uri="{BB962C8B-B14F-4D97-AF65-F5344CB8AC3E}">
        <p14:creationId xmlns:p14="http://schemas.microsoft.com/office/powerpoint/2010/main" val="41134587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6EE9-1DA7-A5C6-EC5F-94F6BBFFE5F7}"/>
              </a:ext>
            </a:extLst>
          </p:cNvPr>
          <p:cNvSpPr>
            <a:spLocks noGrp="1"/>
          </p:cNvSpPr>
          <p:nvPr>
            <p:ph type="title"/>
          </p:nvPr>
        </p:nvSpPr>
        <p:spPr/>
        <p:txBody>
          <a:bodyPr/>
          <a:lstStyle/>
          <a:p>
            <a:r>
              <a:rPr lang="en-US" dirty="0"/>
              <a:t>Online Game</a:t>
            </a:r>
          </a:p>
        </p:txBody>
      </p:sp>
      <p:sp>
        <p:nvSpPr>
          <p:cNvPr id="3" name="Content Placeholder 2">
            <a:extLst>
              <a:ext uri="{FF2B5EF4-FFF2-40B4-BE49-F238E27FC236}">
                <a16:creationId xmlns:a16="http://schemas.microsoft.com/office/drawing/2014/main" id="{BEFE4D90-05CA-2E36-5B1F-D79D99E96746}"/>
              </a:ext>
            </a:extLst>
          </p:cNvPr>
          <p:cNvSpPr>
            <a:spLocks noGrp="1"/>
          </p:cNvSpPr>
          <p:nvPr>
            <p:ph idx="1"/>
          </p:nvPr>
        </p:nvSpPr>
        <p:spPr/>
        <p:txBody>
          <a:bodyPr/>
          <a:lstStyle/>
          <a:p>
            <a:pPr marL="0" indent="0">
              <a:buNone/>
            </a:pPr>
            <a:r>
              <a:rPr lang="en-US" dirty="0"/>
              <a:t>https://</a:t>
            </a:r>
            <a:r>
              <a:rPr lang="en-US" dirty="0" err="1"/>
              <a:t>www.saunby.net</a:t>
            </a:r>
            <a:r>
              <a:rPr lang="en-US" dirty="0"/>
              <a:t>/boggle/</a:t>
            </a:r>
          </a:p>
        </p:txBody>
      </p:sp>
    </p:spTree>
    <p:extLst>
      <p:ext uri="{BB962C8B-B14F-4D97-AF65-F5344CB8AC3E}">
        <p14:creationId xmlns:p14="http://schemas.microsoft.com/office/powerpoint/2010/main" val="321807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68CB-C314-36A9-A219-791088635DBF}"/>
              </a:ext>
            </a:extLst>
          </p:cNvPr>
          <p:cNvSpPr>
            <a:spLocks noGrp="1"/>
          </p:cNvSpPr>
          <p:nvPr>
            <p:ph type="title"/>
          </p:nvPr>
        </p:nvSpPr>
        <p:spPr/>
        <p:txBody>
          <a:bodyPr/>
          <a:lstStyle/>
          <a:p>
            <a:r>
              <a:rPr lang="en-US" dirty="0"/>
              <a:t>Learning which tool to use, not new tools</a:t>
            </a:r>
          </a:p>
        </p:txBody>
      </p:sp>
      <p:pic>
        <p:nvPicPr>
          <p:cNvPr id="7" name="Graphic 6" descr="Ethernet with solid fill">
            <a:extLst>
              <a:ext uri="{FF2B5EF4-FFF2-40B4-BE49-F238E27FC236}">
                <a16:creationId xmlns:a16="http://schemas.microsoft.com/office/drawing/2014/main" id="{94810D13-3BC5-7287-F2C4-00958FDE59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7782" y="2083984"/>
            <a:ext cx="1525772" cy="1525772"/>
          </a:xfrm>
          <a:prstGeom prst="rect">
            <a:avLst/>
          </a:prstGeom>
        </p:spPr>
      </p:pic>
      <p:pic>
        <p:nvPicPr>
          <p:cNvPr id="9" name="Graphic 8" descr="Thumbs up sign with solid fill">
            <a:extLst>
              <a:ext uri="{FF2B5EF4-FFF2-40B4-BE49-F238E27FC236}">
                <a16:creationId xmlns:a16="http://schemas.microsoft.com/office/drawing/2014/main" id="{25573295-6B6E-193C-2F8E-DC92EB244F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1336" y="2083984"/>
            <a:ext cx="1525772" cy="1525772"/>
          </a:xfrm>
          <a:prstGeom prst="rect">
            <a:avLst/>
          </a:prstGeom>
        </p:spPr>
      </p:pic>
      <p:pic>
        <p:nvPicPr>
          <p:cNvPr id="11" name="Graphic 10" descr="Mining tools with solid fill">
            <a:extLst>
              <a:ext uri="{FF2B5EF4-FFF2-40B4-BE49-F238E27FC236}">
                <a16:creationId xmlns:a16="http://schemas.microsoft.com/office/drawing/2014/main" id="{CEF64CF7-D7E1-545F-0A23-E4BAFC871C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04890" y="2083984"/>
            <a:ext cx="1525772" cy="1525772"/>
          </a:xfrm>
          <a:prstGeom prst="rect">
            <a:avLst/>
          </a:prstGeom>
        </p:spPr>
      </p:pic>
      <p:pic>
        <p:nvPicPr>
          <p:cNvPr id="13" name="Graphic 12" descr="Fork In Road with solid fill">
            <a:extLst>
              <a:ext uri="{FF2B5EF4-FFF2-40B4-BE49-F238E27FC236}">
                <a16:creationId xmlns:a16="http://schemas.microsoft.com/office/drawing/2014/main" id="{0F677015-73A2-4D7E-59E2-ED0A07D94A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48444" y="2083984"/>
            <a:ext cx="1525772" cy="1525772"/>
          </a:xfrm>
          <a:prstGeom prst="rect">
            <a:avLst/>
          </a:prstGeom>
        </p:spPr>
      </p:pic>
      <p:sp>
        <p:nvSpPr>
          <p:cNvPr id="14" name="TextBox 13">
            <a:extLst>
              <a:ext uri="{FF2B5EF4-FFF2-40B4-BE49-F238E27FC236}">
                <a16:creationId xmlns:a16="http://schemas.microsoft.com/office/drawing/2014/main" id="{D8D85E4E-AB49-7ADA-DA70-EFAE35193231}"/>
              </a:ext>
            </a:extLst>
          </p:cNvPr>
          <p:cNvSpPr txBox="1"/>
          <p:nvPr/>
        </p:nvSpPr>
        <p:spPr>
          <a:xfrm>
            <a:off x="759429" y="3992421"/>
            <a:ext cx="2346784" cy="430887"/>
          </a:xfrm>
          <a:prstGeom prst="rect">
            <a:avLst/>
          </a:prstGeom>
          <a:noFill/>
        </p:spPr>
        <p:txBody>
          <a:bodyPr wrap="square" rtlCol="0">
            <a:spAutoFit/>
          </a:bodyPr>
          <a:lstStyle/>
          <a:p>
            <a:pPr algn="ctr"/>
            <a:r>
              <a:rPr lang="en-GB" sz="2200" dirty="0"/>
              <a:t>Syntax Practice</a:t>
            </a:r>
          </a:p>
        </p:txBody>
      </p:sp>
      <p:sp>
        <p:nvSpPr>
          <p:cNvPr id="15" name="TextBox 14">
            <a:extLst>
              <a:ext uri="{FF2B5EF4-FFF2-40B4-BE49-F238E27FC236}">
                <a16:creationId xmlns:a16="http://schemas.microsoft.com/office/drawing/2014/main" id="{C7D8113F-E47D-B0AB-D03F-D6271FC29FCC}"/>
              </a:ext>
            </a:extLst>
          </p:cNvPr>
          <p:cNvSpPr txBox="1"/>
          <p:nvPr/>
        </p:nvSpPr>
        <p:spPr>
          <a:xfrm>
            <a:off x="3550830" y="3992421"/>
            <a:ext cx="2346784" cy="430887"/>
          </a:xfrm>
          <a:prstGeom prst="rect">
            <a:avLst/>
          </a:prstGeom>
          <a:noFill/>
        </p:spPr>
        <p:txBody>
          <a:bodyPr wrap="square" rtlCol="0">
            <a:spAutoFit/>
          </a:bodyPr>
          <a:lstStyle/>
          <a:p>
            <a:pPr algn="ctr"/>
            <a:r>
              <a:rPr lang="en-GB" sz="2200" dirty="0"/>
              <a:t>False Confidence</a:t>
            </a:r>
          </a:p>
        </p:txBody>
      </p:sp>
      <p:sp>
        <p:nvSpPr>
          <p:cNvPr id="16" name="TextBox 15">
            <a:extLst>
              <a:ext uri="{FF2B5EF4-FFF2-40B4-BE49-F238E27FC236}">
                <a16:creationId xmlns:a16="http://schemas.microsoft.com/office/drawing/2014/main" id="{D962756B-1C29-F920-EAA5-EDF646E0E2D6}"/>
              </a:ext>
            </a:extLst>
          </p:cNvPr>
          <p:cNvSpPr txBox="1"/>
          <p:nvPr/>
        </p:nvSpPr>
        <p:spPr>
          <a:xfrm>
            <a:off x="6294384" y="3992420"/>
            <a:ext cx="2346784" cy="430887"/>
          </a:xfrm>
          <a:prstGeom prst="rect">
            <a:avLst/>
          </a:prstGeom>
          <a:noFill/>
        </p:spPr>
        <p:txBody>
          <a:bodyPr wrap="square" rtlCol="0">
            <a:spAutoFit/>
          </a:bodyPr>
          <a:lstStyle/>
          <a:p>
            <a:pPr algn="ctr"/>
            <a:r>
              <a:rPr lang="en-GB" sz="2200" dirty="0"/>
              <a:t>Tool Selection</a:t>
            </a:r>
          </a:p>
        </p:txBody>
      </p:sp>
      <p:sp>
        <p:nvSpPr>
          <p:cNvPr id="17" name="TextBox 16">
            <a:extLst>
              <a:ext uri="{FF2B5EF4-FFF2-40B4-BE49-F238E27FC236}">
                <a16:creationId xmlns:a16="http://schemas.microsoft.com/office/drawing/2014/main" id="{A839F4D6-54E4-5878-899F-A53E80E7FEE8}"/>
              </a:ext>
            </a:extLst>
          </p:cNvPr>
          <p:cNvSpPr txBox="1"/>
          <p:nvPr/>
        </p:nvSpPr>
        <p:spPr>
          <a:xfrm>
            <a:off x="9037938" y="3992419"/>
            <a:ext cx="2346784" cy="430887"/>
          </a:xfrm>
          <a:prstGeom prst="rect">
            <a:avLst/>
          </a:prstGeom>
          <a:noFill/>
        </p:spPr>
        <p:txBody>
          <a:bodyPr wrap="square" rtlCol="0">
            <a:spAutoFit/>
          </a:bodyPr>
          <a:lstStyle/>
          <a:p>
            <a:pPr algn="ctr"/>
            <a:r>
              <a:rPr lang="en-GB" sz="2200" dirty="0"/>
              <a:t>Decision Process</a:t>
            </a:r>
          </a:p>
        </p:txBody>
      </p:sp>
    </p:spTree>
    <p:extLst>
      <p:ext uri="{BB962C8B-B14F-4D97-AF65-F5344CB8AC3E}">
        <p14:creationId xmlns:p14="http://schemas.microsoft.com/office/powerpoint/2010/main" val="142155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A45D-D31D-C0B1-AFDC-BD318818EF1C}"/>
              </a:ext>
            </a:extLst>
          </p:cNvPr>
          <p:cNvSpPr>
            <a:spLocks noGrp="1"/>
          </p:cNvSpPr>
          <p:nvPr>
            <p:ph type="title"/>
          </p:nvPr>
        </p:nvSpPr>
        <p:spPr>
          <a:xfrm>
            <a:off x="242888" y="18255"/>
            <a:ext cx="10272712" cy="1325563"/>
          </a:xfrm>
        </p:spPr>
        <p:txBody>
          <a:bodyPr/>
          <a:lstStyle/>
          <a:p>
            <a:r>
              <a:rPr lang="en-US" dirty="0"/>
              <a:t>Why is this a problem?</a:t>
            </a:r>
          </a:p>
        </p:txBody>
      </p:sp>
      <p:pic>
        <p:nvPicPr>
          <p:cNvPr id="7" name="Content Placeholder 6" descr="Lightning bolt with solid fill">
            <a:extLst>
              <a:ext uri="{FF2B5EF4-FFF2-40B4-BE49-F238E27FC236}">
                <a16:creationId xmlns:a16="http://schemas.microsoft.com/office/drawing/2014/main" id="{0969CDC5-DA2C-9B1F-3E01-6A42EF9EA6C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67434" y="2085983"/>
            <a:ext cx="1713707" cy="1713707"/>
          </a:xfrm>
        </p:spPr>
      </p:pic>
      <p:pic>
        <p:nvPicPr>
          <p:cNvPr id="9" name="Graphic 8" descr="Fork In Road with solid fill">
            <a:extLst>
              <a:ext uri="{FF2B5EF4-FFF2-40B4-BE49-F238E27FC236}">
                <a16:creationId xmlns:a16="http://schemas.microsoft.com/office/drawing/2014/main" id="{6CCF8644-7537-78A9-5789-5602BB31BB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48575" y="2085983"/>
            <a:ext cx="1713707" cy="1713707"/>
          </a:xfrm>
          <a:prstGeom prst="rect">
            <a:avLst/>
          </a:prstGeom>
        </p:spPr>
      </p:pic>
      <p:pic>
        <p:nvPicPr>
          <p:cNvPr id="11" name="Graphic 10" descr="Hourglass 60% with solid fill">
            <a:extLst>
              <a:ext uri="{FF2B5EF4-FFF2-40B4-BE49-F238E27FC236}">
                <a16:creationId xmlns:a16="http://schemas.microsoft.com/office/drawing/2014/main" id="{7C88482C-3ED7-A0E5-A669-5413AACAA6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29716" y="2085983"/>
            <a:ext cx="1713707" cy="1713707"/>
          </a:xfrm>
          <a:prstGeom prst="rect">
            <a:avLst/>
          </a:prstGeom>
        </p:spPr>
      </p:pic>
      <p:pic>
        <p:nvPicPr>
          <p:cNvPr id="13" name="Graphic 12" descr="Bug under magnifying glass with solid fill">
            <a:extLst>
              <a:ext uri="{FF2B5EF4-FFF2-40B4-BE49-F238E27FC236}">
                <a16:creationId xmlns:a16="http://schemas.microsoft.com/office/drawing/2014/main" id="{4D317902-BC0D-2F4D-FF65-CD51EFE2CC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0857" y="2085983"/>
            <a:ext cx="1713707" cy="1713707"/>
          </a:xfrm>
          <a:prstGeom prst="rect">
            <a:avLst/>
          </a:prstGeom>
        </p:spPr>
      </p:pic>
      <p:sp>
        <p:nvSpPr>
          <p:cNvPr id="14" name="TextBox 13">
            <a:extLst>
              <a:ext uri="{FF2B5EF4-FFF2-40B4-BE49-F238E27FC236}">
                <a16:creationId xmlns:a16="http://schemas.microsoft.com/office/drawing/2014/main" id="{EF37E30F-9AA6-2569-70F8-79571783D10E}"/>
              </a:ext>
            </a:extLst>
          </p:cNvPr>
          <p:cNvSpPr txBox="1"/>
          <p:nvPr/>
        </p:nvSpPr>
        <p:spPr>
          <a:xfrm>
            <a:off x="242888" y="4064801"/>
            <a:ext cx="3370521" cy="477054"/>
          </a:xfrm>
          <a:prstGeom prst="rect">
            <a:avLst/>
          </a:prstGeom>
          <a:noFill/>
        </p:spPr>
        <p:txBody>
          <a:bodyPr wrap="square" rtlCol="0">
            <a:spAutoFit/>
          </a:bodyPr>
          <a:lstStyle/>
          <a:p>
            <a:pPr algn="ctr"/>
            <a:r>
              <a:rPr lang="en-GB" sz="2500" dirty="0"/>
              <a:t>Simple tasks</a:t>
            </a:r>
          </a:p>
        </p:txBody>
      </p:sp>
      <p:sp>
        <p:nvSpPr>
          <p:cNvPr id="15" name="TextBox 14">
            <a:extLst>
              <a:ext uri="{FF2B5EF4-FFF2-40B4-BE49-F238E27FC236}">
                <a16:creationId xmlns:a16="http://schemas.microsoft.com/office/drawing/2014/main" id="{5987388F-1863-2584-0DDA-8563D698EDB0}"/>
              </a:ext>
            </a:extLst>
          </p:cNvPr>
          <p:cNvSpPr txBox="1"/>
          <p:nvPr/>
        </p:nvSpPr>
        <p:spPr>
          <a:xfrm>
            <a:off x="3020167" y="4064801"/>
            <a:ext cx="3370521" cy="477054"/>
          </a:xfrm>
          <a:prstGeom prst="rect">
            <a:avLst/>
          </a:prstGeom>
          <a:noFill/>
        </p:spPr>
        <p:txBody>
          <a:bodyPr wrap="square" rtlCol="0">
            <a:spAutoFit/>
          </a:bodyPr>
          <a:lstStyle/>
          <a:p>
            <a:pPr algn="ctr"/>
            <a:r>
              <a:rPr lang="en-GB" sz="2500" dirty="0"/>
              <a:t>Complex tasks</a:t>
            </a:r>
          </a:p>
        </p:txBody>
      </p:sp>
      <p:sp>
        <p:nvSpPr>
          <p:cNvPr id="16" name="TextBox 15">
            <a:extLst>
              <a:ext uri="{FF2B5EF4-FFF2-40B4-BE49-F238E27FC236}">
                <a16:creationId xmlns:a16="http://schemas.microsoft.com/office/drawing/2014/main" id="{4B2573DC-5331-FEA3-6BCA-852DFE5D0487}"/>
              </a:ext>
            </a:extLst>
          </p:cNvPr>
          <p:cNvSpPr txBox="1"/>
          <p:nvPr/>
        </p:nvSpPr>
        <p:spPr>
          <a:xfrm>
            <a:off x="5797446" y="4064801"/>
            <a:ext cx="3370521" cy="477054"/>
          </a:xfrm>
          <a:prstGeom prst="rect">
            <a:avLst/>
          </a:prstGeom>
          <a:noFill/>
        </p:spPr>
        <p:txBody>
          <a:bodyPr wrap="square" rtlCol="0">
            <a:spAutoFit/>
          </a:bodyPr>
          <a:lstStyle/>
          <a:p>
            <a:pPr algn="ctr"/>
            <a:r>
              <a:rPr lang="en-GB" sz="2500" dirty="0"/>
              <a:t>Pause to Plan</a:t>
            </a:r>
          </a:p>
        </p:txBody>
      </p:sp>
      <p:sp>
        <p:nvSpPr>
          <p:cNvPr id="17" name="TextBox 16">
            <a:extLst>
              <a:ext uri="{FF2B5EF4-FFF2-40B4-BE49-F238E27FC236}">
                <a16:creationId xmlns:a16="http://schemas.microsoft.com/office/drawing/2014/main" id="{C6E8C4FC-96DB-3959-350B-A443AB17858D}"/>
              </a:ext>
            </a:extLst>
          </p:cNvPr>
          <p:cNvSpPr txBox="1"/>
          <p:nvPr/>
        </p:nvSpPr>
        <p:spPr>
          <a:xfrm>
            <a:off x="8582449" y="4064801"/>
            <a:ext cx="3370521" cy="477054"/>
          </a:xfrm>
          <a:prstGeom prst="rect">
            <a:avLst/>
          </a:prstGeom>
          <a:noFill/>
        </p:spPr>
        <p:txBody>
          <a:bodyPr wrap="square" rtlCol="0">
            <a:spAutoFit/>
          </a:bodyPr>
          <a:lstStyle/>
          <a:p>
            <a:pPr algn="ctr"/>
            <a:r>
              <a:rPr lang="en-GB" sz="2500" dirty="0"/>
              <a:t>Debugging Ambiguity</a:t>
            </a:r>
          </a:p>
        </p:txBody>
      </p:sp>
    </p:spTree>
    <p:extLst>
      <p:ext uri="{BB962C8B-B14F-4D97-AF65-F5344CB8AC3E}">
        <p14:creationId xmlns:p14="http://schemas.microsoft.com/office/powerpoint/2010/main" val="277746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C6B-AFF5-702F-998A-455E1D979301}"/>
              </a:ext>
            </a:extLst>
          </p:cNvPr>
          <p:cNvSpPr>
            <a:spLocks noGrp="1"/>
          </p:cNvSpPr>
          <p:nvPr>
            <p:ph type="title"/>
          </p:nvPr>
        </p:nvSpPr>
        <p:spPr/>
        <p:txBody>
          <a:bodyPr/>
          <a:lstStyle/>
          <a:p>
            <a:r>
              <a:rPr lang="en-US" dirty="0"/>
              <a:t>Where this workshop comes in:</a:t>
            </a:r>
          </a:p>
        </p:txBody>
      </p:sp>
      <p:pic>
        <p:nvPicPr>
          <p:cNvPr id="7" name="Graphic 6" descr="Blueprint with solid fill">
            <a:extLst>
              <a:ext uri="{FF2B5EF4-FFF2-40B4-BE49-F238E27FC236}">
                <a16:creationId xmlns:a16="http://schemas.microsoft.com/office/drawing/2014/main" id="{46C10005-6962-222B-5CBB-F39B9746C0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850" y="2143138"/>
            <a:ext cx="1690688" cy="1690688"/>
          </a:xfrm>
          <a:prstGeom prst="rect">
            <a:avLst/>
          </a:prstGeom>
        </p:spPr>
      </p:pic>
      <p:pic>
        <p:nvPicPr>
          <p:cNvPr id="9" name="Graphic 8" descr="Chess pieces with solid fill">
            <a:extLst>
              <a:ext uri="{FF2B5EF4-FFF2-40B4-BE49-F238E27FC236}">
                <a16:creationId xmlns:a16="http://schemas.microsoft.com/office/drawing/2014/main" id="{0C16921B-9271-AF7C-865A-33022AE71B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62388" y="2143138"/>
            <a:ext cx="1690688" cy="1690688"/>
          </a:xfrm>
          <a:prstGeom prst="rect">
            <a:avLst/>
          </a:prstGeom>
        </p:spPr>
      </p:pic>
      <p:pic>
        <p:nvPicPr>
          <p:cNvPr id="11" name="Graphic 10" descr="Building Brick Wall with solid fill">
            <a:extLst>
              <a:ext uri="{FF2B5EF4-FFF2-40B4-BE49-F238E27FC236}">
                <a16:creationId xmlns:a16="http://schemas.microsoft.com/office/drawing/2014/main" id="{403FEFA3-08EA-4096-1131-22534DE420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8926" y="2143138"/>
            <a:ext cx="1690688" cy="1690688"/>
          </a:xfrm>
          <a:prstGeom prst="rect">
            <a:avLst/>
          </a:prstGeom>
        </p:spPr>
      </p:pic>
      <p:pic>
        <p:nvPicPr>
          <p:cNvPr id="13" name="Graphic 12" descr="Broken Fire Hydrant with solid fill">
            <a:extLst>
              <a:ext uri="{FF2B5EF4-FFF2-40B4-BE49-F238E27FC236}">
                <a16:creationId xmlns:a16="http://schemas.microsoft.com/office/drawing/2014/main" id="{4271186A-41BC-D9BE-13D0-7C460C8E2E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5464" y="2143138"/>
            <a:ext cx="1690688" cy="1690688"/>
          </a:xfrm>
          <a:prstGeom prst="rect">
            <a:avLst/>
          </a:prstGeom>
        </p:spPr>
      </p:pic>
      <p:sp>
        <p:nvSpPr>
          <p:cNvPr id="14" name="TextBox 13">
            <a:extLst>
              <a:ext uri="{FF2B5EF4-FFF2-40B4-BE49-F238E27FC236}">
                <a16:creationId xmlns:a16="http://schemas.microsoft.com/office/drawing/2014/main" id="{783A241E-D836-AB4D-5592-8D708D14C323}"/>
              </a:ext>
            </a:extLst>
          </p:cNvPr>
          <p:cNvSpPr txBox="1"/>
          <p:nvPr/>
        </p:nvSpPr>
        <p:spPr>
          <a:xfrm>
            <a:off x="242888" y="4064801"/>
            <a:ext cx="3370521" cy="477054"/>
          </a:xfrm>
          <a:prstGeom prst="rect">
            <a:avLst/>
          </a:prstGeom>
          <a:noFill/>
        </p:spPr>
        <p:txBody>
          <a:bodyPr wrap="square" rtlCol="0">
            <a:spAutoFit/>
          </a:bodyPr>
          <a:lstStyle/>
          <a:p>
            <a:pPr algn="ctr"/>
            <a:r>
              <a:rPr lang="en-GB" sz="2500" dirty="0"/>
              <a:t>Algorithm design</a:t>
            </a:r>
          </a:p>
        </p:txBody>
      </p:sp>
      <p:sp>
        <p:nvSpPr>
          <p:cNvPr id="15" name="TextBox 14">
            <a:extLst>
              <a:ext uri="{FF2B5EF4-FFF2-40B4-BE49-F238E27FC236}">
                <a16:creationId xmlns:a16="http://schemas.microsoft.com/office/drawing/2014/main" id="{D5DA65AB-A127-91F0-42FB-3F02E12F73D8}"/>
              </a:ext>
            </a:extLst>
          </p:cNvPr>
          <p:cNvSpPr txBox="1"/>
          <p:nvPr/>
        </p:nvSpPr>
        <p:spPr>
          <a:xfrm>
            <a:off x="3022471" y="4064801"/>
            <a:ext cx="3370521" cy="861774"/>
          </a:xfrm>
          <a:prstGeom prst="rect">
            <a:avLst/>
          </a:prstGeom>
          <a:noFill/>
        </p:spPr>
        <p:txBody>
          <a:bodyPr wrap="square" rtlCol="0">
            <a:spAutoFit/>
          </a:bodyPr>
          <a:lstStyle/>
          <a:p>
            <a:pPr algn="ctr"/>
            <a:r>
              <a:rPr lang="en-GB" sz="2500" dirty="0"/>
              <a:t>Forethought and Planning</a:t>
            </a:r>
          </a:p>
        </p:txBody>
      </p:sp>
      <p:sp>
        <p:nvSpPr>
          <p:cNvPr id="16" name="TextBox 15">
            <a:extLst>
              <a:ext uri="{FF2B5EF4-FFF2-40B4-BE49-F238E27FC236}">
                <a16:creationId xmlns:a16="http://schemas.microsoft.com/office/drawing/2014/main" id="{71999C32-0426-866A-8128-1FA378A76829}"/>
              </a:ext>
            </a:extLst>
          </p:cNvPr>
          <p:cNvSpPr txBox="1"/>
          <p:nvPr/>
        </p:nvSpPr>
        <p:spPr>
          <a:xfrm>
            <a:off x="5799009" y="4110968"/>
            <a:ext cx="3370521" cy="477054"/>
          </a:xfrm>
          <a:prstGeom prst="rect">
            <a:avLst/>
          </a:prstGeom>
          <a:noFill/>
        </p:spPr>
        <p:txBody>
          <a:bodyPr wrap="square" rtlCol="0">
            <a:spAutoFit/>
          </a:bodyPr>
          <a:lstStyle/>
          <a:p>
            <a:pPr algn="ctr"/>
            <a:r>
              <a:rPr lang="en-GB" sz="2500" dirty="0"/>
              <a:t>Building</a:t>
            </a:r>
          </a:p>
        </p:txBody>
      </p:sp>
      <p:sp>
        <p:nvSpPr>
          <p:cNvPr id="17" name="TextBox 16">
            <a:extLst>
              <a:ext uri="{FF2B5EF4-FFF2-40B4-BE49-F238E27FC236}">
                <a16:creationId xmlns:a16="http://schemas.microsoft.com/office/drawing/2014/main" id="{DBD6784C-2BB0-F562-209E-0690D5DF420C}"/>
              </a:ext>
            </a:extLst>
          </p:cNvPr>
          <p:cNvSpPr txBox="1"/>
          <p:nvPr/>
        </p:nvSpPr>
        <p:spPr>
          <a:xfrm>
            <a:off x="8329614" y="4107149"/>
            <a:ext cx="3370521" cy="861774"/>
          </a:xfrm>
          <a:prstGeom prst="rect">
            <a:avLst/>
          </a:prstGeom>
          <a:noFill/>
        </p:spPr>
        <p:txBody>
          <a:bodyPr wrap="square" rtlCol="0">
            <a:spAutoFit/>
          </a:bodyPr>
          <a:lstStyle/>
          <a:p>
            <a:pPr algn="ctr"/>
            <a:r>
              <a:rPr lang="en-GB" sz="2500" dirty="0"/>
              <a:t>Solution Construction Errors</a:t>
            </a:r>
          </a:p>
        </p:txBody>
      </p:sp>
    </p:spTree>
    <p:extLst>
      <p:ext uri="{BB962C8B-B14F-4D97-AF65-F5344CB8AC3E}">
        <p14:creationId xmlns:p14="http://schemas.microsoft.com/office/powerpoint/2010/main" val="501605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TotalTime>
  <Words>4679</Words>
  <Application>Microsoft Macintosh PowerPoint</Application>
  <PresentationFormat>Widescreen</PresentationFormat>
  <Paragraphs>467</Paragraphs>
  <Slides>61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-apple-system</vt:lpstr>
      <vt:lpstr>Aptos</vt:lpstr>
      <vt:lpstr>Aptos Display</vt:lpstr>
      <vt:lpstr>Arial</vt:lpstr>
      <vt:lpstr>Outfit</vt:lpstr>
      <vt:lpstr>Source Sans Pro</vt:lpstr>
      <vt:lpstr>Wingdings</vt:lpstr>
      <vt:lpstr>Office Theme</vt:lpstr>
      <vt:lpstr>Computational Thinking  Session 1  Coding for Reproducible Research</vt:lpstr>
      <vt:lpstr>Why bother with this content?</vt:lpstr>
      <vt:lpstr>What is computational thinking?</vt:lpstr>
      <vt:lpstr>Activity: Defining Computational Thinking</vt:lpstr>
      <vt:lpstr>The process of computational thinking</vt:lpstr>
      <vt:lpstr>Is this not covered when I learn to code?</vt:lpstr>
      <vt:lpstr>Learning which tool to use, not new tools</vt:lpstr>
      <vt:lpstr>Why is this a problem?</vt:lpstr>
      <vt:lpstr>Where this workshop comes in:</vt:lpstr>
      <vt:lpstr>The four key steps of computational thinking</vt:lpstr>
      <vt:lpstr>By the end of this workshop</vt:lpstr>
      <vt:lpstr>The main take away…</vt:lpstr>
      <vt:lpstr>Activity: What do you do before coding?</vt:lpstr>
      <vt:lpstr>Program or algorithm?</vt:lpstr>
      <vt:lpstr>Algorithms</vt:lpstr>
      <vt:lpstr>Example Algorithms</vt:lpstr>
      <vt:lpstr>Benefits of algorithms</vt:lpstr>
      <vt:lpstr>Faulty Design vs Faulty Implementation</vt:lpstr>
      <vt:lpstr>The example of directions</vt:lpstr>
      <vt:lpstr>Corrected: The example of directions</vt:lpstr>
      <vt:lpstr>“Bugs” or coding errors </vt:lpstr>
      <vt:lpstr>Activity: Addition</vt:lpstr>
      <vt:lpstr>Activity: Addition</vt:lpstr>
      <vt:lpstr>Activity: Addition</vt:lpstr>
      <vt:lpstr>Activity: Addition</vt:lpstr>
      <vt:lpstr>Designing an Algorithm</vt:lpstr>
      <vt:lpstr>PowerPoint Presentation</vt:lpstr>
      <vt:lpstr>PowerPoint Presentation</vt:lpstr>
      <vt:lpstr>Activity: Snakes, ladders and flowcharts</vt:lpstr>
      <vt:lpstr>Activity: Snakes and ladders and flowcharts</vt:lpstr>
      <vt:lpstr>Techniques for Designing </vt:lpstr>
      <vt:lpstr>Decomposition</vt:lpstr>
      <vt:lpstr>Actionable Steps</vt:lpstr>
      <vt:lpstr>The incorrect starting point</vt:lpstr>
      <vt:lpstr>Activity: Caesar Cypher</vt:lpstr>
      <vt:lpstr>Pattern Recognition</vt:lpstr>
      <vt:lpstr>Pattern Recognition Example</vt:lpstr>
      <vt:lpstr>Pattern Recognition Example 2</vt:lpstr>
      <vt:lpstr>Activity: The swap puzzle </vt:lpstr>
      <vt:lpstr>Computational Thinking  Session 2  Coding for Reproducible Research</vt:lpstr>
      <vt:lpstr>The four key steps of computational thinking</vt:lpstr>
      <vt:lpstr>Abstraction </vt:lpstr>
      <vt:lpstr>Example – the London tube map</vt:lpstr>
      <vt:lpstr>The precise location of each station and its surroundings isn’t important</vt:lpstr>
      <vt:lpstr>So it is abstracted away</vt:lpstr>
      <vt:lpstr>With even less when a single line is shown</vt:lpstr>
      <vt:lpstr>Example – Motorcar</vt:lpstr>
      <vt:lpstr>Activity: Tour Guide </vt:lpstr>
      <vt:lpstr>Activity: Knights Tour</vt:lpstr>
      <vt:lpstr>Similar Problems?</vt:lpstr>
      <vt:lpstr>Aligning the human solution with the computer</vt:lpstr>
      <vt:lpstr>Deciding on the language to use </vt:lpstr>
      <vt:lpstr>The human solution to Snakes and Ladder</vt:lpstr>
      <vt:lpstr>The number of players</vt:lpstr>
      <vt:lpstr>Where do players start?</vt:lpstr>
      <vt:lpstr>Activity: Additional Details to the snakes and ladders flowchart (this is complex, so don’t worry about getting it “right”!)</vt:lpstr>
      <vt:lpstr>PowerPoint Presentation</vt:lpstr>
      <vt:lpstr>Activity: Boggle</vt:lpstr>
      <vt:lpstr>Rules</vt:lpstr>
      <vt:lpstr>Software Design Exercise</vt:lpstr>
      <vt:lpstr>Online Game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Berrisford, Liam</dc:creator>
  <cp:lastModifiedBy>Berrisford, Liam</cp:lastModifiedBy>
  <cp:revision>8</cp:revision>
  <dcterms:created xsi:type="dcterms:W3CDTF">2025-05-20T08:10:49Z</dcterms:created>
  <dcterms:modified xsi:type="dcterms:W3CDTF">2025-08-29T12:57:01Z</dcterms:modified>
</cp:coreProperties>
</file>