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7" r:id="rId2"/>
    <p:sldId id="263" r:id="rId3"/>
    <p:sldId id="264" r:id="rId4"/>
    <p:sldId id="265" r:id="rId5"/>
    <p:sldId id="307" r:id="rId6"/>
    <p:sldId id="308" r:id="rId7"/>
    <p:sldId id="279" r:id="rId8"/>
    <p:sldId id="271" r:id="rId9"/>
    <p:sldId id="272" r:id="rId10"/>
    <p:sldId id="274" r:id="rId11"/>
    <p:sldId id="275" r:id="rId12"/>
    <p:sldId id="281" r:id="rId13"/>
    <p:sldId id="276" r:id="rId14"/>
    <p:sldId id="277" r:id="rId15"/>
    <p:sldId id="305" r:id="rId16"/>
    <p:sldId id="278" r:id="rId17"/>
    <p:sldId id="280" r:id="rId18"/>
    <p:sldId id="284" r:id="rId19"/>
    <p:sldId id="282" r:id="rId20"/>
    <p:sldId id="283" r:id="rId21"/>
    <p:sldId id="303" r:id="rId22"/>
    <p:sldId id="269" r:id="rId23"/>
    <p:sldId id="266" r:id="rId24"/>
    <p:sldId id="301" r:id="rId25"/>
    <p:sldId id="267" r:id="rId26"/>
    <p:sldId id="270" r:id="rId27"/>
    <p:sldId id="268" r:id="rId28"/>
    <p:sldId id="273" r:id="rId29"/>
    <p:sldId id="290" r:id="rId30"/>
    <p:sldId id="304" r:id="rId31"/>
    <p:sldId id="302" r:id="rId32"/>
    <p:sldId id="309" r:id="rId33"/>
    <p:sldId id="312" r:id="rId34"/>
    <p:sldId id="313" r:id="rId35"/>
    <p:sldId id="314" r:id="rId36"/>
    <p:sldId id="315" r:id="rId37"/>
    <p:sldId id="258" r:id="rId38"/>
    <p:sldId id="291" r:id="rId39"/>
    <p:sldId id="298" r:id="rId40"/>
    <p:sldId id="299" r:id="rId41"/>
    <p:sldId id="300" r:id="rId42"/>
    <p:sldId id="297" r:id="rId43"/>
    <p:sldId id="295" r:id="rId44"/>
    <p:sldId id="306" r:id="rId45"/>
    <p:sldId id="310" r:id="rId46"/>
    <p:sldId id="316" r:id="rId47"/>
    <p:sldId id="317" r:id="rId48"/>
    <p:sldId id="318" r:id="rId49"/>
    <p:sldId id="319" r:id="rId50"/>
    <p:sldId id="311" r:id="rId51"/>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09F648E-1C89-394C-9A6C-D315F258B369}">
          <p14:sldIdLst>
            <p14:sldId id="257"/>
            <p14:sldId id="263"/>
            <p14:sldId id="264"/>
            <p14:sldId id="265"/>
            <p14:sldId id="307"/>
            <p14:sldId id="308"/>
            <p14:sldId id="279"/>
            <p14:sldId id="271"/>
            <p14:sldId id="272"/>
            <p14:sldId id="274"/>
            <p14:sldId id="275"/>
            <p14:sldId id="281"/>
            <p14:sldId id="276"/>
            <p14:sldId id="277"/>
            <p14:sldId id="305"/>
            <p14:sldId id="278"/>
            <p14:sldId id="280"/>
            <p14:sldId id="284"/>
            <p14:sldId id="282"/>
            <p14:sldId id="283"/>
            <p14:sldId id="303"/>
            <p14:sldId id="269"/>
            <p14:sldId id="266"/>
            <p14:sldId id="301"/>
            <p14:sldId id="267"/>
            <p14:sldId id="270"/>
            <p14:sldId id="268"/>
            <p14:sldId id="273"/>
            <p14:sldId id="290"/>
            <p14:sldId id="304"/>
            <p14:sldId id="302"/>
            <p14:sldId id="309"/>
            <p14:sldId id="312"/>
            <p14:sldId id="313"/>
            <p14:sldId id="314"/>
            <p14:sldId id="315"/>
            <p14:sldId id="258"/>
            <p14:sldId id="291"/>
            <p14:sldId id="298"/>
            <p14:sldId id="299"/>
            <p14:sldId id="300"/>
            <p14:sldId id="297"/>
            <p14:sldId id="295"/>
            <p14:sldId id="306"/>
            <p14:sldId id="310"/>
            <p14:sldId id="316"/>
            <p14:sldId id="317"/>
            <p14:sldId id="318"/>
            <p14:sldId id="319"/>
            <p14:sldId id="31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E9EC33-AF3C-766B-FAF3-8058BD9059AC}" v="2179" dt="2025-06-16T23:14:19.386"/>
    <p1510:client id="{6D5D3BBB-E0C1-BDC0-24AB-6744F23238C2}" v="61" dt="2025-06-16T19:50:29.672"/>
    <p1510:client id="{9D9AC919-C50B-3749-8A43-A1A614A9A6BC}" v="129" dt="2025-06-16T19:55:47.256"/>
    <p1510:client id="{A0F31F3C-D400-EFF3-30D6-8C9A8B91EA4D}" v="1116" dt="2025-06-16T22:11:12.277"/>
    <p1510:client id="{B6A1C643-10B3-DF8A-BFAE-AC129A12AC45}" v="52" dt="2025-06-16T16:27:31.976"/>
    <p1510:client id="{DD8C2649-F836-CC42-38C4-B3B12693A2FB}" v="13" dt="2025-06-16T16:19:43.474"/>
    <p1510:client id="{E377DFBA-7B6B-7392-D082-BEA21186459E}" v="111" dt="2025-06-17T08:53:31.823"/>
    <p1510:client id="{E383A04A-A761-FF10-026A-DECA3CE91D96}" v="479" dt="2025-06-16T22:23:51.8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ok, Stephen" userId="S::s.cook4@exeter.ac.uk::6d94ff5a-8290-4f72-a43c-18a026b3c354" providerId="AD" clId="Web-{E383A04A-A761-FF10-026A-DECA3CE91D96}"/>
    <pc:docChg chg="modSld">
      <pc:chgData name="Cook, Stephen" userId="S::s.cook4@exeter.ac.uk::6d94ff5a-8290-4f72-a43c-18a026b3c354" providerId="AD" clId="Web-{E383A04A-A761-FF10-026A-DECA3CE91D96}" dt="2025-06-16T22:23:51.834" v="478"/>
      <pc:docMkLst>
        <pc:docMk/>
      </pc:docMkLst>
      <pc:sldChg chg="modSp">
        <pc:chgData name="Cook, Stephen" userId="S::s.cook4@exeter.ac.uk::6d94ff5a-8290-4f72-a43c-18a026b3c354" providerId="AD" clId="Web-{E383A04A-A761-FF10-026A-DECA3CE91D96}" dt="2025-06-16T22:23:51.834" v="478"/>
        <pc:sldMkLst>
          <pc:docMk/>
          <pc:sldMk cId="1309123217" sldId="314"/>
        </pc:sldMkLst>
        <pc:graphicFrameChg chg="mod modGraphic">
          <ac:chgData name="Cook, Stephen" userId="S::s.cook4@exeter.ac.uk::6d94ff5a-8290-4f72-a43c-18a026b3c354" providerId="AD" clId="Web-{E383A04A-A761-FF10-026A-DECA3CE91D96}" dt="2025-06-16T22:23:51.834" v="478"/>
          <ac:graphicFrameMkLst>
            <pc:docMk/>
            <pc:sldMk cId="1309123217" sldId="314"/>
            <ac:graphicFrameMk id="6" creationId="{AEC04FF0-7010-6D09-2C74-2C0B134537DF}"/>
          </ac:graphicFrameMkLst>
        </pc:graphicFrameChg>
      </pc:sldChg>
    </pc:docChg>
  </pc:docChgLst>
  <pc:docChgLst>
    <pc:chgData name="Cook, Stephen" userId="S::s.cook4@exeter.ac.uk::6d94ff5a-8290-4f72-a43c-18a026b3c354" providerId="AD" clId="Web-{A0F31F3C-D400-EFF3-30D6-8C9A8B91EA4D}"/>
    <pc:docChg chg="addSld modSld sldOrd modSection">
      <pc:chgData name="Cook, Stephen" userId="S::s.cook4@exeter.ac.uk::6d94ff5a-8290-4f72-a43c-18a026b3c354" providerId="AD" clId="Web-{A0F31F3C-D400-EFF3-30D6-8C9A8B91EA4D}" dt="2025-06-16T22:11:12.277" v="1068"/>
      <pc:docMkLst>
        <pc:docMk/>
      </pc:docMkLst>
      <pc:sldChg chg="addSp delSp modSp">
        <pc:chgData name="Cook, Stephen" userId="S::s.cook4@exeter.ac.uk::6d94ff5a-8290-4f72-a43c-18a026b3c354" providerId="AD" clId="Web-{A0F31F3C-D400-EFF3-30D6-8C9A8B91EA4D}" dt="2025-06-16T21:13:41.694" v="34" actId="14100"/>
        <pc:sldMkLst>
          <pc:docMk/>
          <pc:sldMk cId="1754313762" sldId="273"/>
        </pc:sldMkLst>
        <pc:picChg chg="add del mod">
          <ac:chgData name="Cook, Stephen" userId="S::s.cook4@exeter.ac.uk::6d94ff5a-8290-4f72-a43c-18a026b3c354" providerId="AD" clId="Web-{A0F31F3C-D400-EFF3-30D6-8C9A8B91EA4D}" dt="2025-06-16T21:12:38.442" v="29"/>
          <ac:picMkLst>
            <pc:docMk/>
            <pc:sldMk cId="1754313762" sldId="273"/>
            <ac:picMk id="3" creationId="{C88E2F5C-61C5-90FD-11F0-FFF1D64C133B}"/>
          </ac:picMkLst>
        </pc:picChg>
        <pc:picChg chg="del">
          <ac:chgData name="Cook, Stephen" userId="S::s.cook4@exeter.ac.uk::6d94ff5a-8290-4f72-a43c-18a026b3c354" providerId="AD" clId="Web-{A0F31F3C-D400-EFF3-30D6-8C9A8B91EA4D}" dt="2025-06-16T21:13:31.022" v="30"/>
          <ac:picMkLst>
            <pc:docMk/>
            <pc:sldMk cId="1754313762" sldId="273"/>
            <ac:picMk id="4" creationId="{EAACAECE-FED6-4797-FD17-0F356D34AE45}"/>
          </ac:picMkLst>
        </pc:picChg>
        <pc:picChg chg="add mod">
          <ac:chgData name="Cook, Stephen" userId="S::s.cook4@exeter.ac.uk::6d94ff5a-8290-4f72-a43c-18a026b3c354" providerId="AD" clId="Web-{A0F31F3C-D400-EFF3-30D6-8C9A8B91EA4D}" dt="2025-06-16T21:13:41.694" v="34" actId="14100"/>
          <ac:picMkLst>
            <pc:docMk/>
            <pc:sldMk cId="1754313762" sldId="273"/>
            <ac:picMk id="5" creationId="{964E5086-18F2-4084-B1AE-697C9B2FCD33}"/>
          </ac:picMkLst>
        </pc:picChg>
      </pc:sldChg>
      <pc:sldChg chg="modSp">
        <pc:chgData name="Cook, Stephen" userId="S::s.cook4@exeter.ac.uk::6d94ff5a-8290-4f72-a43c-18a026b3c354" providerId="AD" clId="Web-{A0F31F3C-D400-EFF3-30D6-8C9A8B91EA4D}" dt="2025-06-16T21:05:55.229" v="24" actId="20577"/>
        <pc:sldMkLst>
          <pc:docMk/>
          <pc:sldMk cId="4044586030" sldId="291"/>
        </pc:sldMkLst>
        <pc:spChg chg="mod">
          <ac:chgData name="Cook, Stephen" userId="S::s.cook4@exeter.ac.uk::6d94ff5a-8290-4f72-a43c-18a026b3c354" providerId="AD" clId="Web-{A0F31F3C-D400-EFF3-30D6-8C9A8B91EA4D}" dt="2025-06-16T21:05:55.229" v="24" actId="20577"/>
          <ac:spMkLst>
            <pc:docMk/>
            <pc:sldMk cId="4044586030" sldId="291"/>
            <ac:spMk id="3" creationId="{5B21E5E5-6CB6-6B99-6B64-275360ECD128}"/>
          </ac:spMkLst>
        </pc:spChg>
      </pc:sldChg>
      <pc:sldChg chg="ord">
        <pc:chgData name="Cook, Stephen" userId="S::s.cook4@exeter.ac.uk::6d94ff5a-8290-4f72-a43c-18a026b3c354" providerId="AD" clId="Web-{A0F31F3C-D400-EFF3-30D6-8C9A8B91EA4D}" dt="2025-06-16T21:06:16.323" v="25"/>
        <pc:sldMkLst>
          <pc:docMk/>
          <pc:sldMk cId="3993943273" sldId="312"/>
        </pc:sldMkLst>
      </pc:sldChg>
      <pc:sldChg chg="addSp modSp add replId">
        <pc:chgData name="Cook, Stephen" userId="S::s.cook4@exeter.ac.uk::6d94ff5a-8290-4f72-a43c-18a026b3c354" providerId="AD" clId="Web-{A0F31F3C-D400-EFF3-30D6-8C9A8B91EA4D}" dt="2025-06-16T22:11:12.277" v="1068"/>
        <pc:sldMkLst>
          <pc:docMk/>
          <pc:sldMk cId="1309123217" sldId="314"/>
        </pc:sldMkLst>
        <pc:spChg chg="mod">
          <ac:chgData name="Cook, Stephen" userId="S::s.cook4@exeter.ac.uk::6d94ff5a-8290-4f72-a43c-18a026b3c354" providerId="AD" clId="Web-{A0F31F3C-D400-EFF3-30D6-8C9A8B91EA4D}" dt="2025-06-16T21:45:52.155" v="49" actId="20577"/>
          <ac:spMkLst>
            <pc:docMk/>
            <pc:sldMk cId="1309123217" sldId="314"/>
            <ac:spMk id="2" creationId="{9F111035-BB60-EFF4-C3DC-CC70569F21FF}"/>
          </ac:spMkLst>
        </pc:spChg>
        <pc:spChg chg="add mod">
          <ac:chgData name="Cook, Stephen" userId="S::s.cook4@exeter.ac.uk::6d94ff5a-8290-4f72-a43c-18a026b3c354" providerId="AD" clId="Web-{A0F31F3C-D400-EFF3-30D6-8C9A8B91EA4D}" dt="2025-06-16T22:05:27.126" v="871" actId="14100"/>
          <ac:spMkLst>
            <pc:docMk/>
            <pc:sldMk cId="1309123217" sldId="314"/>
            <ac:spMk id="3" creationId="{E30C2DBE-09FB-AFB0-C7ED-A4F6C29BD27F}"/>
          </ac:spMkLst>
        </pc:spChg>
        <pc:spChg chg="mod">
          <ac:chgData name="Cook, Stephen" userId="S::s.cook4@exeter.ac.uk::6d94ff5a-8290-4f72-a43c-18a026b3c354" providerId="AD" clId="Web-{A0F31F3C-D400-EFF3-30D6-8C9A8B91EA4D}" dt="2025-06-16T21:55:47.500" v="840" actId="20577"/>
          <ac:spMkLst>
            <pc:docMk/>
            <pc:sldMk cId="1309123217" sldId="314"/>
            <ac:spMk id="9" creationId="{BEB6E26C-5980-24B5-70D0-E9DA0CCAC18D}"/>
          </ac:spMkLst>
        </pc:spChg>
        <pc:graphicFrameChg chg="mod modGraphic">
          <ac:chgData name="Cook, Stephen" userId="S::s.cook4@exeter.ac.uk::6d94ff5a-8290-4f72-a43c-18a026b3c354" providerId="AD" clId="Web-{A0F31F3C-D400-EFF3-30D6-8C9A8B91EA4D}" dt="2025-06-16T22:11:12.277" v="1068"/>
          <ac:graphicFrameMkLst>
            <pc:docMk/>
            <pc:sldMk cId="1309123217" sldId="314"/>
            <ac:graphicFrameMk id="6" creationId="{AEC04FF0-7010-6D09-2C74-2C0B134537DF}"/>
          </ac:graphicFrameMkLst>
        </pc:graphicFrameChg>
        <pc:graphicFrameChg chg="mod modGraphic">
          <ac:chgData name="Cook, Stephen" userId="S::s.cook4@exeter.ac.uk::6d94ff5a-8290-4f72-a43c-18a026b3c354" providerId="AD" clId="Web-{A0F31F3C-D400-EFF3-30D6-8C9A8B91EA4D}" dt="2025-06-16T21:55:38.500" v="837"/>
          <ac:graphicFrameMkLst>
            <pc:docMk/>
            <pc:sldMk cId="1309123217" sldId="314"/>
            <ac:graphicFrameMk id="8" creationId="{66976462-5AA6-BDCC-23B3-B4EEA4A446CA}"/>
          </ac:graphicFrameMkLst>
        </pc:graphicFrameChg>
      </pc:sldChg>
    </pc:docChg>
  </pc:docChgLst>
  <pc:docChgLst>
    <pc:chgData name="Berrisford, Liam" userId="S::l.berrisford3@exeter.ac.uk::4222795a-55a9-4dbb-9069-51c5eff14943" providerId="AD" clId="Web-{E377DFBA-7B6B-7392-D082-BEA21186459E}"/>
    <pc:docChg chg="modSld">
      <pc:chgData name="Berrisford, Liam" userId="S::l.berrisford3@exeter.ac.uk::4222795a-55a9-4dbb-9069-51c5eff14943" providerId="AD" clId="Web-{E377DFBA-7B6B-7392-D082-BEA21186459E}" dt="2025-06-17T08:54:00.417" v="360"/>
      <pc:docMkLst>
        <pc:docMk/>
      </pc:docMkLst>
      <pc:sldChg chg="addSp delSp modSp">
        <pc:chgData name="Berrisford, Liam" userId="S::l.berrisford3@exeter.ac.uk::4222795a-55a9-4dbb-9069-51c5eff14943" providerId="AD" clId="Web-{E377DFBA-7B6B-7392-D082-BEA21186459E}" dt="2025-06-17T08:47:09.358" v="282" actId="1076"/>
        <pc:sldMkLst>
          <pc:docMk/>
          <pc:sldMk cId="1754313762" sldId="273"/>
        </pc:sldMkLst>
        <pc:picChg chg="add mod">
          <ac:chgData name="Berrisford, Liam" userId="S::l.berrisford3@exeter.ac.uk::4222795a-55a9-4dbb-9069-51c5eff14943" providerId="AD" clId="Web-{E377DFBA-7B6B-7392-D082-BEA21186459E}" dt="2025-06-17T08:47:09.358" v="282" actId="1076"/>
          <ac:picMkLst>
            <pc:docMk/>
            <pc:sldMk cId="1754313762" sldId="273"/>
            <ac:picMk id="3" creationId="{9CDA013E-EC06-D23B-EF00-BE2AE1D2C19E}"/>
          </ac:picMkLst>
        </pc:picChg>
        <pc:picChg chg="del">
          <ac:chgData name="Berrisford, Liam" userId="S::l.berrisford3@exeter.ac.uk::4222795a-55a9-4dbb-9069-51c5eff14943" providerId="AD" clId="Web-{E377DFBA-7B6B-7392-D082-BEA21186459E}" dt="2025-06-17T08:47:06.452" v="280"/>
          <ac:picMkLst>
            <pc:docMk/>
            <pc:sldMk cId="1754313762" sldId="273"/>
            <ac:picMk id="5" creationId="{964E5086-18F2-4084-B1AE-697C9B2FCD33}"/>
          </ac:picMkLst>
        </pc:picChg>
      </pc:sldChg>
      <pc:sldChg chg="modSp">
        <pc:chgData name="Berrisford, Liam" userId="S::l.berrisford3@exeter.ac.uk::4222795a-55a9-4dbb-9069-51c5eff14943" providerId="AD" clId="Web-{E377DFBA-7B6B-7392-D082-BEA21186459E}" dt="2025-06-17T08:34:55.415" v="77" actId="20577"/>
        <pc:sldMkLst>
          <pc:docMk/>
          <pc:sldMk cId="636236403" sldId="281"/>
        </pc:sldMkLst>
        <pc:spChg chg="mod">
          <ac:chgData name="Berrisford, Liam" userId="S::l.berrisford3@exeter.ac.uk::4222795a-55a9-4dbb-9069-51c5eff14943" providerId="AD" clId="Web-{E377DFBA-7B6B-7392-D082-BEA21186459E}" dt="2025-06-17T08:34:55.415" v="77" actId="20577"/>
          <ac:spMkLst>
            <pc:docMk/>
            <pc:sldMk cId="636236403" sldId="281"/>
            <ac:spMk id="5" creationId="{580EA774-C0F7-9114-382C-09F29FC3C966}"/>
          </ac:spMkLst>
        </pc:spChg>
      </pc:sldChg>
      <pc:sldChg chg="addSp modSp">
        <pc:chgData name="Berrisford, Liam" userId="S::l.berrisford3@exeter.ac.uk::4222795a-55a9-4dbb-9069-51c5eff14943" providerId="AD" clId="Web-{E377DFBA-7B6B-7392-D082-BEA21186459E}" dt="2025-06-17T08:05:35.254" v="6" actId="1076"/>
        <pc:sldMkLst>
          <pc:docMk/>
          <pc:sldMk cId="771237053" sldId="301"/>
        </pc:sldMkLst>
        <pc:picChg chg="add mod">
          <ac:chgData name="Berrisford, Liam" userId="S::l.berrisford3@exeter.ac.uk::4222795a-55a9-4dbb-9069-51c5eff14943" providerId="AD" clId="Web-{E377DFBA-7B6B-7392-D082-BEA21186459E}" dt="2025-06-17T08:05:35.254" v="6" actId="1076"/>
          <ac:picMkLst>
            <pc:docMk/>
            <pc:sldMk cId="771237053" sldId="301"/>
            <ac:picMk id="3" creationId="{85E9BD07-1E3F-2C02-6DD8-3C20B90DE5E8}"/>
          </ac:picMkLst>
        </pc:picChg>
        <pc:picChg chg="mod">
          <ac:chgData name="Berrisford, Liam" userId="S::l.berrisford3@exeter.ac.uk::4222795a-55a9-4dbb-9069-51c5eff14943" providerId="AD" clId="Web-{E377DFBA-7B6B-7392-D082-BEA21186459E}" dt="2025-06-17T08:05:33.551" v="5" actId="1076"/>
          <ac:picMkLst>
            <pc:docMk/>
            <pc:sldMk cId="771237053" sldId="301"/>
            <ac:picMk id="8" creationId="{4C079DEB-F248-CE2D-68C2-FF89BB7436D0}"/>
          </ac:picMkLst>
        </pc:picChg>
      </pc:sldChg>
      <pc:sldChg chg="modSp modNotes">
        <pc:chgData name="Berrisford, Liam" userId="S::l.berrisford3@exeter.ac.uk::4222795a-55a9-4dbb-9069-51c5eff14943" providerId="AD" clId="Web-{E377DFBA-7B6B-7392-D082-BEA21186459E}" dt="2025-06-17T08:54:00.417" v="360"/>
        <pc:sldMkLst>
          <pc:docMk/>
          <pc:sldMk cId="696226160" sldId="302"/>
        </pc:sldMkLst>
        <pc:picChg chg="mod">
          <ac:chgData name="Berrisford, Liam" userId="S::l.berrisford3@exeter.ac.uk::4222795a-55a9-4dbb-9069-51c5eff14943" providerId="AD" clId="Web-{E377DFBA-7B6B-7392-D082-BEA21186459E}" dt="2025-06-17T08:53:31.823" v="285" actId="1076"/>
          <ac:picMkLst>
            <pc:docMk/>
            <pc:sldMk cId="696226160" sldId="302"/>
            <ac:picMk id="3" creationId="{F8801DB1-1CDF-80A6-CBAB-AB328FC4E418}"/>
          </ac:picMkLst>
        </pc:picChg>
      </pc:sldChg>
      <pc:sldChg chg="modNotes">
        <pc:chgData name="Berrisford, Liam" userId="S::l.berrisford3@exeter.ac.uk::4222795a-55a9-4dbb-9069-51c5eff14943" providerId="AD" clId="Web-{E377DFBA-7B6B-7392-D082-BEA21186459E}" dt="2025-06-17T08:38:03.639" v="279"/>
        <pc:sldMkLst>
          <pc:docMk/>
          <pc:sldMk cId="2998060150" sldId="303"/>
        </pc:sldMkLst>
      </pc:sldChg>
      <pc:sldChg chg="modSp">
        <pc:chgData name="Berrisford, Liam" userId="S::l.berrisford3@exeter.ac.uk::4222795a-55a9-4dbb-9069-51c5eff14943" providerId="AD" clId="Web-{E377DFBA-7B6B-7392-D082-BEA21186459E}" dt="2025-06-17T08:29:00.655" v="46"/>
        <pc:sldMkLst>
          <pc:docMk/>
          <pc:sldMk cId="1436045372" sldId="307"/>
        </pc:sldMkLst>
        <pc:graphicFrameChg chg="mod modGraphic">
          <ac:chgData name="Berrisford, Liam" userId="S::l.berrisford3@exeter.ac.uk::4222795a-55a9-4dbb-9069-51c5eff14943" providerId="AD" clId="Web-{E377DFBA-7B6B-7392-D082-BEA21186459E}" dt="2025-06-17T08:29:00.655" v="46"/>
          <ac:graphicFrameMkLst>
            <pc:docMk/>
            <pc:sldMk cId="1436045372" sldId="307"/>
            <ac:graphicFrameMk id="4" creationId="{75D98B9C-079C-8950-B449-D2039E48459D}"/>
          </ac:graphicFrameMkLst>
        </pc:graphicFrameChg>
      </pc:sldChg>
    </pc:docChg>
  </pc:docChgLst>
  <pc:docChgLst>
    <pc:chgData name="Berrisford, Liam" userId="S::l.berrisford3@exeter.ac.uk::4222795a-55a9-4dbb-9069-51c5eff14943" providerId="AD" clId="Web-{DD8C2649-F836-CC42-38C4-B3B12693A2FB}"/>
    <pc:docChg chg="modSld">
      <pc:chgData name="Berrisford, Liam" userId="S::l.berrisford3@exeter.ac.uk::4222795a-55a9-4dbb-9069-51c5eff14943" providerId="AD" clId="Web-{DD8C2649-F836-CC42-38C4-B3B12693A2FB}" dt="2025-06-16T16:19:43.474" v="12" actId="20577"/>
      <pc:docMkLst>
        <pc:docMk/>
      </pc:docMkLst>
      <pc:sldChg chg="modSp">
        <pc:chgData name="Berrisford, Liam" userId="S::l.berrisford3@exeter.ac.uk::4222795a-55a9-4dbb-9069-51c5eff14943" providerId="AD" clId="Web-{DD8C2649-F836-CC42-38C4-B3B12693A2FB}" dt="2025-06-16T16:19:43.474" v="12" actId="20577"/>
        <pc:sldMkLst>
          <pc:docMk/>
          <pc:sldMk cId="556194227" sldId="264"/>
        </pc:sldMkLst>
        <pc:spChg chg="mod">
          <ac:chgData name="Berrisford, Liam" userId="S::l.berrisford3@exeter.ac.uk::4222795a-55a9-4dbb-9069-51c5eff14943" providerId="AD" clId="Web-{DD8C2649-F836-CC42-38C4-B3B12693A2FB}" dt="2025-06-16T16:19:43.474" v="12" actId="20577"/>
          <ac:spMkLst>
            <pc:docMk/>
            <pc:sldMk cId="556194227" sldId="264"/>
            <ac:spMk id="11" creationId="{BED0F4DF-D09F-9420-61AE-52153F664A82}"/>
          </ac:spMkLst>
        </pc:spChg>
      </pc:sldChg>
    </pc:docChg>
  </pc:docChgLst>
  <pc:docChgLst>
    <pc:chgData name="Berrisford, Liam" userId="4222795a-55a9-4dbb-9069-51c5eff14943" providerId="ADAL" clId="{9D9AC919-C50B-3749-8A43-A1A614A9A6BC}"/>
    <pc:docChg chg="custSel addSld modSld">
      <pc:chgData name="Berrisford, Liam" userId="4222795a-55a9-4dbb-9069-51c5eff14943" providerId="ADAL" clId="{9D9AC919-C50B-3749-8A43-A1A614A9A6BC}" dt="2025-06-16T19:55:47.256" v="128" actId="478"/>
      <pc:docMkLst>
        <pc:docMk/>
      </pc:docMkLst>
      <pc:sldChg chg="addSp modSp mod">
        <pc:chgData name="Berrisford, Liam" userId="4222795a-55a9-4dbb-9069-51c5eff14943" providerId="ADAL" clId="{9D9AC919-C50B-3749-8A43-A1A614A9A6BC}" dt="2025-06-16T19:52:30.037" v="105" actId="20577"/>
        <pc:sldMkLst>
          <pc:docMk/>
          <pc:sldMk cId="3993943273" sldId="312"/>
        </pc:sldMkLst>
        <pc:spChg chg="add mod">
          <ac:chgData name="Berrisford, Liam" userId="4222795a-55a9-4dbb-9069-51c5eff14943" providerId="ADAL" clId="{9D9AC919-C50B-3749-8A43-A1A614A9A6BC}" dt="2025-06-16T19:52:13.516" v="65" actId="20577"/>
          <ac:spMkLst>
            <pc:docMk/>
            <pc:sldMk cId="3993943273" sldId="312"/>
            <ac:spMk id="3" creationId="{DFB0CB8E-4AE1-3A2F-7B77-06FC2078A577}"/>
          </ac:spMkLst>
        </pc:spChg>
        <pc:spChg chg="add mod">
          <ac:chgData name="Berrisford, Liam" userId="4222795a-55a9-4dbb-9069-51c5eff14943" providerId="ADAL" clId="{9D9AC919-C50B-3749-8A43-A1A614A9A6BC}" dt="2025-06-16T19:52:30.037" v="105" actId="20577"/>
          <ac:spMkLst>
            <pc:docMk/>
            <pc:sldMk cId="3993943273" sldId="312"/>
            <ac:spMk id="4" creationId="{3B967FB1-0B61-B786-8F9D-DEDC1C1C85AF}"/>
          </ac:spMkLst>
        </pc:spChg>
        <pc:picChg chg="mod">
          <ac:chgData name="Berrisford, Liam" userId="4222795a-55a9-4dbb-9069-51c5eff14943" providerId="ADAL" clId="{9D9AC919-C50B-3749-8A43-A1A614A9A6BC}" dt="2025-06-16T19:51:44.866" v="36" actId="1036"/>
          <ac:picMkLst>
            <pc:docMk/>
            <pc:sldMk cId="3993943273" sldId="312"/>
            <ac:picMk id="5" creationId="{3DF8B97C-53B9-B5C8-B652-22220CBC30F2}"/>
          </ac:picMkLst>
        </pc:picChg>
        <pc:picChg chg="mod">
          <ac:chgData name="Berrisford, Liam" userId="4222795a-55a9-4dbb-9069-51c5eff14943" providerId="ADAL" clId="{9D9AC919-C50B-3749-8A43-A1A614A9A6BC}" dt="2025-06-16T19:51:44.866" v="36" actId="1036"/>
          <ac:picMkLst>
            <pc:docMk/>
            <pc:sldMk cId="3993943273" sldId="312"/>
            <ac:picMk id="6" creationId="{6C96A2F5-1067-011B-092F-607E58321629}"/>
          </ac:picMkLst>
        </pc:picChg>
      </pc:sldChg>
      <pc:sldChg chg="delSp modSp add mod">
        <pc:chgData name="Berrisford, Liam" userId="4222795a-55a9-4dbb-9069-51c5eff14943" providerId="ADAL" clId="{9D9AC919-C50B-3749-8A43-A1A614A9A6BC}" dt="2025-06-16T19:55:47.256" v="128" actId="478"/>
        <pc:sldMkLst>
          <pc:docMk/>
          <pc:sldMk cId="869798483" sldId="313"/>
        </pc:sldMkLst>
        <pc:spChg chg="mod">
          <ac:chgData name="Berrisford, Liam" userId="4222795a-55a9-4dbb-9069-51c5eff14943" providerId="ADAL" clId="{9D9AC919-C50B-3749-8A43-A1A614A9A6BC}" dt="2025-06-16T19:53:29.155" v="126" actId="20577"/>
          <ac:spMkLst>
            <pc:docMk/>
            <pc:sldMk cId="869798483" sldId="313"/>
            <ac:spMk id="2" creationId="{0B979EA9-85EA-3C0A-6354-AC42BD5C0E7C}"/>
          </ac:spMkLst>
        </pc:spChg>
        <pc:spChg chg="del">
          <ac:chgData name="Berrisford, Liam" userId="4222795a-55a9-4dbb-9069-51c5eff14943" providerId="ADAL" clId="{9D9AC919-C50B-3749-8A43-A1A614A9A6BC}" dt="2025-06-16T19:55:47.256" v="128" actId="478"/>
          <ac:spMkLst>
            <pc:docMk/>
            <pc:sldMk cId="869798483" sldId="313"/>
            <ac:spMk id="3" creationId="{DA2B133A-5C8F-2744-D8E2-F1147CF2BDBF}"/>
          </ac:spMkLst>
        </pc:spChg>
        <pc:spChg chg="del">
          <ac:chgData name="Berrisford, Liam" userId="4222795a-55a9-4dbb-9069-51c5eff14943" providerId="ADAL" clId="{9D9AC919-C50B-3749-8A43-A1A614A9A6BC}" dt="2025-06-16T19:55:47.256" v="128" actId="478"/>
          <ac:spMkLst>
            <pc:docMk/>
            <pc:sldMk cId="869798483" sldId="313"/>
            <ac:spMk id="4" creationId="{6AB94902-E349-3D83-79E7-A756394C5294}"/>
          </ac:spMkLst>
        </pc:spChg>
        <pc:picChg chg="del mod">
          <ac:chgData name="Berrisford, Liam" userId="4222795a-55a9-4dbb-9069-51c5eff14943" providerId="ADAL" clId="{9D9AC919-C50B-3749-8A43-A1A614A9A6BC}" dt="2025-06-16T19:55:47.256" v="128" actId="478"/>
          <ac:picMkLst>
            <pc:docMk/>
            <pc:sldMk cId="869798483" sldId="313"/>
            <ac:picMk id="5" creationId="{CF62A15F-6819-70D9-1AC8-C6B86C9D761E}"/>
          </ac:picMkLst>
        </pc:picChg>
        <pc:picChg chg="del">
          <ac:chgData name="Berrisford, Liam" userId="4222795a-55a9-4dbb-9069-51c5eff14943" providerId="ADAL" clId="{9D9AC919-C50B-3749-8A43-A1A614A9A6BC}" dt="2025-06-16T19:55:47.256" v="128" actId="478"/>
          <ac:picMkLst>
            <pc:docMk/>
            <pc:sldMk cId="869798483" sldId="313"/>
            <ac:picMk id="6" creationId="{42B82551-4C9C-46A0-02B7-8C10B8D3E229}"/>
          </ac:picMkLst>
        </pc:picChg>
      </pc:sldChg>
    </pc:docChg>
  </pc:docChgLst>
  <pc:docChgLst>
    <pc:chgData name="Berrisford, Liam" userId="S::l.berrisford3@exeter.ac.uk::4222795a-55a9-4dbb-9069-51c5eff14943" providerId="AD" clId="Web-{6D5D3BBB-E0C1-BDC0-24AB-6744F23238C2}"/>
    <pc:docChg chg="addSld delSld modSld sldOrd modSection">
      <pc:chgData name="Berrisford, Liam" userId="S::l.berrisford3@exeter.ac.uk::4222795a-55a9-4dbb-9069-51c5eff14943" providerId="AD" clId="Web-{6D5D3BBB-E0C1-BDC0-24AB-6744F23238C2}" dt="2025-06-16T19:50:29.672" v="56" actId="1076"/>
      <pc:docMkLst>
        <pc:docMk/>
      </pc:docMkLst>
      <pc:sldChg chg="modSp add replId">
        <pc:chgData name="Berrisford, Liam" userId="S::l.berrisford3@exeter.ac.uk::4222795a-55a9-4dbb-9069-51c5eff14943" providerId="AD" clId="Web-{6D5D3BBB-E0C1-BDC0-24AB-6744F23238C2}" dt="2025-06-16T19:39:50.567" v="5" actId="20577"/>
        <pc:sldMkLst>
          <pc:docMk/>
          <pc:sldMk cId="112061679" sldId="309"/>
        </pc:sldMkLst>
        <pc:spChg chg="mod">
          <ac:chgData name="Berrisford, Liam" userId="S::l.berrisford3@exeter.ac.uk::4222795a-55a9-4dbb-9069-51c5eff14943" providerId="AD" clId="Web-{6D5D3BBB-E0C1-BDC0-24AB-6744F23238C2}" dt="2025-06-16T19:39:50.567" v="5" actId="20577"/>
          <ac:spMkLst>
            <pc:docMk/>
            <pc:sldMk cId="112061679" sldId="309"/>
            <ac:spMk id="2" creationId="{339B2A36-DFA9-D5B1-F484-6567389478CF}"/>
          </ac:spMkLst>
        </pc:spChg>
      </pc:sldChg>
      <pc:sldChg chg="modSp add replId">
        <pc:chgData name="Berrisford, Liam" userId="S::l.berrisford3@exeter.ac.uk::4222795a-55a9-4dbb-9069-51c5eff14943" providerId="AD" clId="Web-{6D5D3BBB-E0C1-BDC0-24AB-6744F23238C2}" dt="2025-06-16T19:39:59.677" v="13" actId="20577"/>
        <pc:sldMkLst>
          <pc:docMk/>
          <pc:sldMk cId="1320217605" sldId="310"/>
        </pc:sldMkLst>
        <pc:spChg chg="mod">
          <ac:chgData name="Berrisford, Liam" userId="S::l.berrisford3@exeter.ac.uk::4222795a-55a9-4dbb-9069-51c5eff14943" providerId="AD" clId="Web-{6D5D3BBB-E0C1-BDC0-24AB-6744F23238C2}" dt="2025-06-16T19:39:59.677" v="13" actId="20577"/>
          <ac:spMkLst>
            <pc:docMk/>
            <pc:sldMk cId="1320217605" sldId="310"/>
            <ac:spMk id="2" creationId="{F2F3A721-3BED-B713-0976-78B0D5782888}"/>
          </ac:spMkLst>
        </pc:spChg>
      </pc:sldChg>
      <pc:sldChg chg="modSp add replId">
        <pc:chgData name="Berrisford, Liam" userId="S::l.berrisford3@exeter.ac.uk::4222795a-55a9-4dbb-9069-51c5eff14943" providerId="AD" clId="Web-{6D5D3BBB-E0C1-BDC0-24AB-6744F23238C2}" dt="2025-06-16T19:40:13.818" v="18" actId="20577"/>
        <pc:sldMkLst>
          <pc:docMk/>
          <pc:sldMk cId="1816387203" sldId="311"/>
        </pc:sldMkLst>
        <pc:spChg chg="mod">
          <ac:chgData name="Berrisford, Liam" userId="S::l.berrisford3@exeter.ac.uk::4222795a-55a9-4dbb-9069-51c5eff14943" providerId="AD" clId="Web-{6D5D3BBB-E0C1-BDC0-24AB-6744F23238C2}" dt="2025-06-16T19:40:13.818" v="18" actId="20577"/>
          <ac:spMkLst>
            <pc:docMk/>
            <pc:sldMk cId="1816387203" sldId="311"/>
            <ac:spMk id="2" creationId="{86A0B967-3F51-7734-ED41-C19A3329E7AD}"/>
          </ac:spMkLst>
        </pc:spChg>
      </pc:sldChg>
      <pc:sldChg chg="add del ord replId">
        <pc:chgData name="Berrisford, Liam" userId="S::l.berrisford3@exeter.ac.uk::4222795a-55a9-4dbb-9069-51c5eff14943" providerId="AD" clId="Web-{6D5D3BBB-E0C1-BDC0-24AB-6744F23238C2}" dt="2025-06-16T19:42:19.887" v="21"/>
        <pc:sldMkLst>
          <pc:docMk/>
          <pc:sldMk cId="1005056737" sldId="312"/>
        </pc:sldMkLst>
      </pc:sldChg>
      <pc:sldChg chg="addSp delSp modSp add replId">
        <pc:chgData name="Berrisford, Liam" userId="S::l.berrisford3@exeter.ac.uk::4222795a-55a9-4dbb-9069-51c5eff14943" providerId="AD" clId="Web-{6D5D3BBB-E0C1-BDC0-24AB-6744F23238C2}" dt="2025-06-16T19:50:29.672" v="56" actId="1076"/>
        <pc:sldMkLst>
          <pc:docMk/>
          <pc:sldMk cId="3993943273" sldId="312"/>
        </pc:sldMkLst>
        <pc:spChg chg="mod">
          <ac:chgData name="Berrisford, Liam" userId="S::l.berrisford3@exeter.ac.uk::4222795a-55a9-4dbb-9069-51c5eff14943" providerId="AD" clId="Web-{6D5D3BBB-E0C1-BDC0-24AB-6744F23238C2}" dt="2025-06-16T19:43:29.561" v="44" actId="20577"/>
          <ac:spMkLst>
            <pc:docMk/>
            <pc:sldMk cId="3993943273" sldId="312"/>
            <ac:spMk id="2" creationId="{D089171C-55AD-76A6-040D-410167C53B48}"/>
          </ac:spMkLst>
        </pc:spChg>
        <pc:spChg chg="add del mod">
          <ac:chgData name="Berrisford, Liam" userId="S::l.berrisford3@exeter.ac.uk::4222795a-55a9-4dbb-9069-51c5eff14943" providerId="AD" clId="Web-{6D5D3BBB-E0C1-BDC0-24AB-6744F23238C2}" dt="2025-06-16T19:44:15.110" v="48"/>
          <ac:spMkLst>
            <pc:docMk/>
            <pc:sldMk cId="3993943273" sldId="312"/>
            <ac:spMk id="4" creationId="{C97523FA-0D21-87BF-D7B0-325ED861FAA2}"/>
          </ac:spMkLst>
        </pc:spChg>
        <pc:picChg chg="add mod">
          <ac:chgData name="Berrisford, Liam" userId="S::l.berrisford3@exeter.ac.uk::4222795a-55a9-4dbb-9069-51c5eff14943" providerId="AD" clId="Web-{6D5D3BBB-E0C1-BDC0-24AB-6744F23238C2}" dt="2025-06-16T19:50:27.875" v="54" actId="14100"/>
          <ac:picMkLst>
            <pc:docMk/>
            <pc:sldMk cId="3993943273" sldId="312"/>
            <ac:picMk id="5" creationId="{3DF8B97C-53B9-B5C8-B652-22220CBC30F2}"/>
          </ac:picMkLst>
        </pc:picChg>
        <pc:picChg chg="add mod">
          <ac:chgData name="Berrisford, Liam" userId="S::l.berrisford3@exeter.ac.uk::4222795a-55a9-4dbb-9069-51c5eff14943" providerId="AD" clId="Web-{6D5D3BBB-E0C1-BDC0-24AB-6744F23238C2}" dt="2025-06-16T19:50:29.672" v="56" actId="1076"/>
          <ac:picMkLst>
            <pc:docMk/>
            <pc:sldMk cId="3993943273" sldId="312"/>
            <ac:picMk id="6" creationId="{6C96A2F5-1067-011B-092F-607E58321629}"/>
          </ac:picMkLst>
        </pc:picChg>
      </pc:sldChg>
    </pc:docChg>
  </pc:docChgLst>
  <pc:docChgLst>
    <pc:chgData name="Berrisford, Liam" userId="S::l.berrisford3@exeter.ac.uk::4222795a-55a9-4dbb-9069-51c5eff14943" providerId="AD" clId="Web-{B6A1C643-10B3-DF8A-BFAE-AC129A12AC45}"/>
    <pc:docChg chg="modSld">
      <pc:chgData name="Berrisford, Liam" userId="S::l.berrisford3@exeter.ac.uk::4222795a-55a9-4dbb-9069-51c5eff14943" providerId="AD" clId="Web-{B6A1C643-10B3-DF8A-BFAE-AC129A12AC45}" dt="2025-06-16T16:27:29.945" v="43"/>
      <pc:docMkLst>
        <pc:docMk/>
      </pc:docMkLst>
      <pc:sldChg chg="modSp">
        <pc:chgData name="Berrisford, Liam" userId="S::l.berrisford3@exeter.ac.uk::4222795a-55a9-4dbb-9069-51c5eff14943" providerId="AD" clId="Web-{B6A1C643-10B3-DF8A-BFAE-AC129A12AC45}" dt="2025-06-16T16:27:29.945" v="43"/>
        <pc:sldMkLst>
          <pc:docMk/>
          <pc:sldMk cId="1436045372" sldId="307"/>
        </pc:sldMkLst>
        <pc:graphicFrameChg chg="mod modGraphic">
          <ac:chgData name="Berrisford, Liam" userId="S::l.berrisford3@exeter.ac.uk::4222795a-55a9-4dbb-9069-51c5eff14943" providerId="AD" clId="Web-{B6A1C643-10B3-DF8A-BFAE-AC129A12AC45}" dt="2025-06-16T16:27:29.945" v="43"/>
          <ac:graphicFrameMkLst>
            <pc:docMk/>
            <pc:sldMk cId="1436045372" sldId="307"/>
            <ac:graphicFrameMk id="4" creationId="{75D98B9C-079C-8950-B449-D2039E48459D}"/>
          </ac:graphicFrameMkLst>
        </pc:graphicFrameChg>
      </pc:sldChg>
    </pc:docChg>
  </pc:docChgLst>
  <pc:docChgLst>
    <pc:chgData name="Cook, Stephen" userId="S::s.cook4@exeter.ac.uk::6d94ff5a-8290-4f72-a43c-18a026b3c354" providerId="AD" clId="Web-{1BE9EC33-AF3C-766B-FAF3-8058BD9059AC}"/>
    <pc:docChg chg="addSld modSld sldOrd modSection">
      <pc:chgData name="Cook, Stephen" userId="S::s.cook4@exeter.ac.uk::6d94ff5a-8290-4f72-a43c-18a026b3c354" providerId="AD" clId="Web-{1BE9EC33-AF3C-766B-FAF3-8058BD9059AC}" dt="2025-06-16T23:14:19.386" v="1363" actId="20577"/>
      <pc:docMkLst>
        <pc:docMk/>
      </pc:docMkLst>
      <pc:sldChg chg="addSp modSp">
        <pc:chgData name="Cook, Stephen" userId="S::s.cook4@exeter.ac.uk::6d94ff5a-8290-4f72-a43c-18a026b3c354" providerId="AD" clId="Web-{1BE9EC33-AF3C-766B-FAF3-8058BD9059AC}" dt="2025-06-16T22:46:29.713" v="871" actId="20577"/>
        <pc:sldMkLst>
          <pc:docMk/>
          <pc:sldMk cId="869798483" sldId="313"/>
        </pc:sldMkLst>
        <pc:spChg chg="add mod">
          <ac:chgData name="Cook, Stephen" userId="S::s.cook4@exeter.ac.uk::6d94ff5a-8290-4f72-a43c-18a026b3c354" providerId="AD" clId="Web-{1BE9EC33-AF3C-766B-FAF3-8058BD9059AC}" dt="2025-06-16T22:46:16.635" v="862" actId="20577"/>
          <ac:spMkLst>
            <pc:docMk/>
            <pc:sldMk cId="869798483" sldId="313"/>
            <ac:spMk id="3" creationId="{AFF63AEC-656B-32A0-F3CB-2BE3CC236C7E}"/>
          </ac:spMkLst>
        </pc:spChg>
        <pc:spChg chg="add mod">
          <ac:chgData name="Cook, Stephen" userId="S::s.cook4@exeter.ac.uk::6d94ff5a-8290-4f72-a43c-18a026b3c354" providerId="AD" clId="Web-{1BE9EC33-AF3C-766B-FAF3-8058BD9059AC}" dt="2025-06-16T22:46:29.713" v="871" actId="20577"/>
          <ac:spMkLst>
            <pc:docMk/>
            <pc:sldMk cId="869798483" sldId="313"/>
            <ac:spMk id="4" creationId="{7C20CCE7-0BD6-4608-6388-D901A15B9BDE}"/>
          </ac:spMkLst>
        </pc:spChg>
      </pc:sldChg>
      <pc:sldChg chg="modSp">
        <pc:chgData name="Cook, Stephen" userId="S::s.cook4@exeter.ac.uk::6d94ff5a-8290-4f72-a43c-18a026b3c354" providerId="AD" clId="Web-{1BE9EC33-AF3C-766B-FAF3-8058BD9059AC}" dt="2025-06-16T22:42:23.909" v="737"/>
        <pc:sldMkLst>
          <pc:docMk/>
          <pc:sldMk cId="1309123217" sldId="314"/>
        </pc:sldMkLst>
        <pc:spChg chg="mod">
          <ac:chgData name="Cook, Stephen" userId="S::s.cook4@exeter.ac.uk::6d94ff5a-8290-4f72-a43c-18a026b3c354" providerId="AD" clId="Web-{1BE9EC33-AF3C-766B-FAF3-8058BD9059AC}" dt="2025-06-16T22:33:54.066" v="381" actId="20577"/>
          <ac:spMkLst>
            <pc:docMk/>
            <pc:sldMk cId="1309123217" sldId="314"/>
            <ac:spMk id="3" creationId="{E30C2DBE-09FB-AFB0-C7ED-A4F6C29BD27F}"/>
          </ac:spMkLst>
        </pc:spChg>
        <pc:spChg chg="mod">
          <ac:chgData name="Cook, Stephen" userId="S::s.cook4@exeter.ac.uk::6d94ff5a-8290-4f72-a43c-18a026b3c354" providerId="AD" clId="Web-{1BE9EC33-AF3C-766B-FAF3-8058BD9059AC}" dt="2025-06-16T22:37:38.401" v="523" actId="1076"/>
          <ac:spMkLst>
            <pc:docMk/>
            <pc:sldMk cId="1309123217" sldId="314"/>
            <ac:spMk id="10" creationId="{866A4054-B1F9-AB08-C26C-6CA7482A9ECB}"/>
          </ac:spMkLst>
        </pc:spChg>
        <pc:graphicFrameChg chg="mod modGraphic">
          <ac:chgData name="Cook, Stephen" userId="S::s.cook4@exeter.ac.uk::6d94ff5a-8290-4f72-a43c-18a026b3c354" providerId="AD" clId="Web-{1BE9EC33-AF3C-766B-FAF3-8058BD9059AC}" dt="2025-06-16T22:42:23.909" v="737"/>
          <ac:graphicFrameMkLst>
            <pc:docMk/>
            <pc:sldMk cId="1309123217" sldId="314"/>
            <ac:graphicFrameMk id="6" creationId="{AEC04FF0-7010-6D09-2C74-2C0B134537DF}"/>
          </ac:graphicFrameMkLst>
        </pc:graphicFrameChg>
      </pc:sldChg>
      <pc:sldChg chg="modSp add ord replId">
        <pc:chgData name="Cook, Stephen" userId="S::s.cook4@exeter.ac.uk::6d94ff5a-8290-4f72-a43c-18a026b3c354" providerId="AD" clId="Web-{1BE9EC33-AF3C-766B-FAF3-8058BD9059AC}" dt="2025-06-16T22:48:02.294" v="878" actId="20577"/>
        <pc:sldMkLst>
          <pc:docMk/>
          <pc:sldMk cId="3705049769" sldId="315"/>
        </pc:sldMkLst>
        <pc:spChg chg="mod">
          <ac:chgData name="Cook, Stephen" userId="S::s.cook4@exeter.ac.uk::6d94ff5a-8290-4f72-a43c-18a026b3c354" providerId="AD" clId="Web-{1BE9EC33-AF3C-766B-FAF3-8058BD9059AC}" dt="2025-06-16T22:48:02.294" v="878" actId="20577"/>
          <ac:spMkLst>
            <pc:docMk/>
            <pc:sldMk cId="3705049769" sldId="315"/>
            <ac:spMk id="2" creationId="{C81D0B6B-8BBC-0796-512A-A099DF08B218}"/>
          </ac:spMkLst>
        </pc:spChg>
      </pc:sldChg>
      <pc:sldChg chg="addSp delSp modSp add ord replId">
        <pc:chgData name="Cook, Stephen" userId="S::s.cook4@exeter.ac.uk::6d94ff5a-8290-4f72-a43c-18a026b3c354" providerId="AD" clId="Web-{1BE9EC33-AF3C-766B-FAF3-8058BD9059AC}" dt="2025-06-16T23:00:02.658" v="1108" actId="14100"/>
        <pc:sldMkLst>
          <pc:docMk/>
          <pc:sldMk cId="1939541050" sldId="316"/>
        </pc:sldMkLst>
        <pc:spChg chg="mod">
          <ac:chgData name="Cook, Stephen" userId="S::s.cook4@exeter.ac.uk::6d94ff5a-8290-4f72-a43c-18a026b3c354" providerId="AD" clId="Web-{1BE9EC33-AF3C-766B-FAF3-8058BD9059AC}" dt="2025-06-16T22:50:56.986" v="891" actId="20577"/>
          <ac:spMkLst>
            <pc:docMk/>
            <pc:sldMk cId="1939541050" sldId="316"/>
            <ac:spMk id="2" creationId="{3865A9A2-8C82-D8D8-E4B9-D96493036484}"/>
          </ac:spMkLst>
        </pc:spChg>
        <pc:spChg chg="mod">
          <ac:chgData name="Cook, Stephen" userId="S::s.cook4@exeter.ac.uk::6d94ff5a-8290-4f72-a43c-18a026b3c354" providerId="AD" clId="Web-{1BE9EC33-AF3C-766B-FAF3-8058BD9059AC}" dt="2025-06-16T22:59:47.517" v="1106" actId="1076"/>
          <ac:spMkLst>
            <pc:docMk/>
            <pc:sldMk cId="1939541050" sldId="316"/>
            <ac:spMk id="3" creationId="{C344AF3A-19E4-77BE-4463-55CD4494CEDF}"/>
          </ac:spMkLst>
        </pc:spChg>
        <pc:spChg chg="del">
          <ac:chgData name="Cook, Stephen" userId="S::s.cook4@exeter.ac.uk::6d94ff5a-8290-4f72-a43c-18a026b3c354" providerId="AD" clId="Web-{1BE9EC33-AF3C-766B-FAF3-8058BD9059AC}" dt="2025-06-16T22:58:04.702" v="1060"/>
          <ac:spMkLst>
            <pc:docMk/>
            <pc:sldMk cId="1939541050" sldId="316"/>
            <ac:spMk id="4" creationId="{6A8EFB63-919C-5AF8-D145-4B7D40CE9276}"/>
          </ac:spMkLst>
        </pc:spChg>
        <pc:spChg chg="add del">
          <ac:chgData name="Cook, Stephen" userId="S::s.cook4@exeter.ac.uk::6d94ff5a-8290-4f72-a43c-18a026b3c354" providerId="AD" clId="Web-{1BE9EC33-AF3C-766B-FAF3-8058BD9059AC}" dt="2025-06-16T22:52:58.584" v="945"/>
          <ac:spMkLst>
            <pc:docMk/>
            <pc:sldMk cId="1939541050" sldId="316"/>
            <ac:spMk id="6" creationId="{14A0CC55-DA70-0B06-B910-35C6059E5760}"/>
          </ac:spMkLst>
        </pc:spChg>
        <pc:picChg chg="add mod">
          <ac:chgData name="Cook, Stephen" userId="S::s.cook4@exeter.ac.uk::6d94ff5a-8290-4f72-a43c-18a026b3c354" providerId="AD" clId="Web-{1BE9EC33-AF3C-766B-FAF3-8058BD9059AC}" dt="2025-06-16T23:00:02.658" v="1108" actId="14100"/>
          <ac:picMkLst>
            <pc:docMk/>
            <pc:sldMk cId="1939541050" sldId="316"/>
            <ac:picMk id="7" creationId="{D774D90C-A715-B5BE-4982-0D6E2CC42405}"/>
          </ac:picMkLst>
        </pc:picChg>
      </pc:sldChg>
      <pc:sldChg chg="addSp delSp modSp add replId">
        <pc:chgData name="Cook, Stephen" userId="S::s.cook4@exeter.ac.uk::6d94ff5a-8290-4f72-a43c-18a026b3c354" providerId="AD" clId="Web-{1BE9EC33-AF3C-766B-FAF3-8058BD9059AC}" dt="2025-06-16T23:05:46.528" v="1185" actId="1076"/>
        <pc:sldMkLst>
          <pc:docMk/>
          <pc:sldMk cId="346704185" sldId="317"/>
        </pc:sldMkLst>
        <pc:spChg chg="mod">
          <ac:chgData name="Cook, Stephen" userId="S::s.cook4@exeter.ac.uk::6d94ff5a-8290-4f72-a43c-18a026b3c354" providerId="AD" clId="Web-{1BE9EC33-AF3C-766B-FAF3-8058BD9059AC}" dt="2025-06-16T23:01:17.020" v="1110" actId="20577"/>
          <ac:spMkLst>
            <pc:docMk/>
            <pc:sldMk cId="346704185" sldId="317"/>
            <ac:spMk id="2" creationId="{88944A91-A663-BFFC-9C0B-4086B10F4C22}"/>
          </ac:spMkLst>
        </pc:spChg>
        <pc:spChg chg="mod">
          <ac:chgData name="Cook, Stephen" userId="S::s.cook4@exeter.ac.uk::6d94ff5a-8290-4f72-a43c-18a026b3c354" providerId="AD" clId="Web-{1BE9EC33-AF3C-766B-FAF3-8058BD9059AC}" dt="2025-06-16T23:04:03.150" v="1180" actId="14100"/>
          <ac:spMkLst>
            <pc:docMk/>
            <pc:sldMk cId="346704185" sldId="317"/>
            <ac:spMk id="3" creationId="{7A9BB305-0485-9D39-6851-7FFF4FFB5D19}"/>
          </ac:spMkLst>
        </pc:spChg>
        <pc:picChg chg="add mod">
          <ac:chgData name="Cook, Stephen" userId="S::s.cook4@exeter.ac.uk::6d94ff5a-8290-4f72-a43c-18a026b3c354" providerId="AD" clId="Web-{1BE9EC33-AF3C-766B-FAF3-8058BD9059AC}" dt="2025-06-16T23:05:46.528" v="1185" actId="1076"/>
          <ac:picMkLst>
            <pc:docMk/>
            <pc:sldMk cId="346704185" sldId="317"/>
            <ac:picMk id="4" creationId="{91E78DA6-4979-8B1C-8E5E-2D28AAE392F1}"/>
          </ac:picMkLst>
        </pc:picChg>
        <pc:picChg chg="del">
          <ac:chgData name="Cook, Stephen" userId="S::s.cook4@exeter.ac.uk::6d94ff5a-8290-4f72-a43c-18a026b3c354" providerId="AD" clId="Web-{1BE9EC33-AF3C-766B-FAF3-8058BD9059AC}" dt="2025-06-16T23:01:46.224" v="1118"/>
          <ac:picMkLst>
            <pc:docMk/>
            <pc:sldMk cId="346704185" sldId="317"/>
            <ac:picMk id="7" creationId="{6BA2884F-82C7-4D56-3197-E842136C8C09}"/>
          </ac:picMkLst>
        </pc:picChg>
      </pc:sldChg>
      <pc:sldChg chg="delSp modSp add replId">
        <pc:chgData name="Cook, Stephen" userId="S::s.cook4@exeter.ac.uk::6d94ff5a-8290-4f72-a43c-18a026b3c354" providerId="AD" clId="Web-{1BE9EC33-AF3C-766B-FAF3-8058BD9059AC}" dt="2025-06-16T23:10:12.754" v="1263" actId="20577"/>
        <pc:sldMkLst>
          <pc:docMk/>
          <pc:sldMk cId="980637714" sldId="318"/>
        </pc:sldMkLst>
        <pc:spChg chg="mod">
          <ac:chgData name="Cook, Stephen" userId="S::s.cook4@exeter.ac.uk::6d94ff5a-8290-4f72-a43c-18a026b3c354" providerId="AD" clId="Web-{1BE9EC33-AF3C-766B-FAF3-8058BD9059AC}" dt="2025-06-16T23:08:07.251" v="1208" actId="20577"/>
          <ac:spMkLst>
            <pc:docMk/>
            <pc:sldMk cId="980637714" sldId="318"/>
            <ac:spMk id="2" creationId="{40B48940-668A-1916-7CC9-7AE821B906A8}"/>
          </ac:spMkLst>
        </pc:spChg>
        <pc:spChg chg="mod">
          <ac:chgData name="Cook, Stephen" userId="S::s.cook4@exeter.ac.uk::6d94ff5a-8290-4f72-a43c-18a026b3c354" providerId="AD" clId="Web-{1BE9EC33-AF3C-766B-FAF3-8058BD9059AC}" dt="2025-06-16T23:10:12.754" v="1263" actId="20577"/>
          <ac:spMkLst>
            <pc:docMk/>
            <pc:sldMk cId="980637714" sldId="318"/>
            <ac:spMk id="3" creationId="{39BB8ABC-9B89-C4B1-A5BC-F29D1E97040A}"/>
          </ac:spMkLst>
        </pc:spChg>
        <pc:picChg chg="del">
          <ac:chgData name="Cook, Stephen" userId="S::s.cook4@exeter.ac.uk::6d94ff5a-8290-4f72-a43c-18a026b3c354" providerId="AD" clId="Web-{1BE9EC33-AF3C-766B-FAF3-8058BD9059AC}" dt="2025-06-16T23:07:35.156" v="1198"/>
          <ac:picMkLst>
            <pc:docMk/>
            <pc:sldMk cId="980637714" sldId="318"/>
            <ac:picMk id="4" creationId="{1B34C391-364D-08E0-0025-BE7DB2BA5944}"/>
          </ac:picMkLst>
        </pc:picChg>
      </pc:sldChg>
      <pc:sldChg chg="modSp add replId">
        <pc:chgData name="Cook, Stephen" userId="S::s.cook4@exeter.ac.uk::6d94ff5a-8290-4f72-a43c-18a026b3c354" providerId="AD" clId="Web-{1BE9EC33-AF3C-766B-FAF3-8058BD9059AC}" dt="2025-06-16T23:14:19.386" v="1363" actId="20577"/>
        <pc:sldMkLst>
          <pc:docMk/>
          <pc:sldMk cId="2466106678" sldId="319"/>
        </pc:sldMkLst>
        <pc:spChg chg="mod">
          <ac:chgData name="Cook, Stephen" userId="S::s.cook4@exeter.ac.uk::6d94ff5a-8290-4f72-a43c-18a026b3c354" providerId="AD" clId="Web-{1BE9EC33-AF3C-766B-FAF3-8058BD9059AC}" dt="2025-06-16T23:14:19.386" v="1363" actId="20577"/>
          <ac:spMkLst>
            <pc:docMk/>
            <pc:sldMk cId="2466106678" sldId="319"/>
            <ac:spMk id="3" creationId="{61015895-3246-9AFE-C346-2907BA60855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BF7BA5-C6CF-4C33-BE18-24F306EBEA04}" type="datetimeFigureOut">
              <a:rPr lang="en-US"/>
              <a:t>6/17/2025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B41A4F-F668-403C-A5AE-28D540AC54FB}" type="slidenum">
              <a:rPr/>
              <a:t>‹#›</a:t>
            </a:fld>
            <a:endParaRPr lang="en-GB"/>
          </a:p>
        </p:txBody>
      </p:sp>
    </p:spTree>
    <p:extLst>
      <p:ext uri="{BB962C8B-B14F-4D97-AF65-F5344CB8AC3E}">
        <p14:creationId xmlns:p14="http://schemas.microsoft.com/office/powerpoint/2010/main" val="3949461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B41A4F-F668-403C-A5AE-28D540AC54FB}" type="slidenum">
              <a:rPr lang="en-GB" smtClean="0"/>
              <a:t>1</a:t>
            </a:fld>
            <a:endParaRPr lang="en-GB"/>
          </a:p>
        </p:txBody>
      </p:sp>
    </p:spTree>
    <p:extLst>
      <p:ext uri="{BB962C8B-B14F-4D97-AF65-F5344CB8AC3E}">
        <p14:creationId xmlns:p14="http://schemas.microsoft.com/office/powerpoint/2010/main" val="2701175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075E1-0FC0-07F5-DF8F-8A10487C27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B46F1C-E4FC-A712-963B-378BDA78CB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24C942-B4DC-2137-D56C-5E2BA75C30B2}"/>
              </a:ext>
            </a:extLst>
          </p:cNvPr>
          <p:cNvSpPr>
            <a:spLocks noGrp="1"/>
          </p:cNvSpPr>
          <p:nvPr>
            <p:ph type="body" idx="1"/>
          </p:nvPr>
        </p:nvSpPr>
        <p:spPr/>
        <p:txBody>
          <a:bodyPr/>
          <a:lstStyle/>
          <a:p>
            <a:r>
              <a:rPr lang="en-GB"/>
              <a:t>For a note, the RTX Pro 6000 Blackwell GPU has 24,064 CUDA cores, it is also worth noting that an application that runs on a GPU, is quite </a:t>
            </a:r>
            <a:r>
              <a:rPr lang="en-GB" err="1"/>
              <a:t>trival</a:t>
            </a:r>
            <a:r>
              <a:rPr lang="en-GB"/>
              <a:t> (from my understanding) to extend to multi GPU since they have to be separate problems that can be split up already. </a:t>
            </a:r>
          </a:p>
        </p:txBody>
      </p:sp>
      <p:sp>
        <p:nvSpPr>
          <p:cNvPr id="4" name="Slide Number Placeholder 3">
            <a:extLst>
              <a:ext uri="{FF2B5EF4-FFF2-40B4-BE49-F238E27FC236}">
                <a16:creationId xmlns:a16="http://schemas.microsoft.com/office/drawing/2014/main" id="{E769C320-BD54-B279-22D2-1911B955A45E}"/>
              </a:ext>
            </a:extLst>
          </p:cNvPr>
          <p:cNvSpPr>
            <a:spLocks noGrp="1"/>
          </p:cNvSpPr>
          <p:nvPr>
            <p:ph type="sldNum" sz="quarter" idx="5"/>
          </p:nvPr>
        </p:nvSpPr>
        <p:spPr/>
        <p:txBody>
          <a:bodyPr/>
          <a:lstStyle/>
          <a:p>
            <a:fld id="{87B41A4F-F668-403C-A5AE-28D540AC54FB}" type="slidenum">
              <a:rPr lang="en-GB" smtClean="0"/>
              <a:t>11</a:t>
            </a:fld>
            <a:endParaRPr lang="en-GB"/>
          </a:p>
        </p:txBody>
      </p:sp>
    </p:spTree>
    <p:extLst>
      <p:ext uri="{BB962C8B-B14F-4D97-AF65-F5344CB8AC3E}">
        <p14:creationId xmlns:p14="http://schemas.microsoft.com/office/powerpoint/2010/main" val="1163452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FLOPs are relevant as they measure the raw compute horsepower of the hardware that is being discussed. A GPU will generally be GFLOPS and a GPU will generally hit TFLOPS </a:t>
            </a:r>
          </a:p>
        </p:txBody>
      </p:sp>
      <p:sp>
        <p:nvSpPr>
          <p:cNvPr id="4" name="Slide Number Placeholder 3"/>
          <p:cNvSpPr>
            <a:spLocks noGrp="1"/>
          </p:cNvSpPr>
          <p:nvPr>
            <p:ph type="sldNum" sz="quarter" idx="5"/>
          </p:nvPr>
        </p:nvSpPr>
        <p:spPr/>
        <p:txBody>
          <a:bodyPr/>
          <a:lstStyle/>
          <a:p>
            <a:fld id="{87B41A4F-F668-403C-A5AE-28D540AC54FB}" type="slidenum">
              <a:rPr lang="en-GB" smtClean="0"/>
              <a:t>12</a:t>
            </a:fld>
            <a:endParaRPr lang="en-GB"/>
          </a:p>
        </p:txBody>
      </p:sp>
    </p:spTree>
    <p:extLst>
      <p:ext uri="{BB962C8B-B14F-4D97-AF65-F5344CB8AC3E}">
        <p14:creationId xmlns:p14="http://schemas.microsoft.com/office/powerpoint/2010/main" val="2953017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9E35B-9DA4-184D-6BD9-050D0D4D7D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346CD7-2807-8D9E-28CF-0BB5A5EA93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9CFC74-F3FA-56C0-1599-C6242EA56E60}"/>
              </a:ext>
            </a:extLst>
          </p:cNvPr>
          <p:cNvSpPr>
            <a:spLocks noGrp="1"/>
          </p:cNvSpPr>
          <p:nvPr>
            <p:ph type="body" idx="1"/>
          </p:nvPr>
        </p:nvSpPr>
        <p:spPr/>
        <p:txBody>
          <a:bodyPr/>
          <a:lstStyle/>
          <a:p>
            <a:r>
              <a:rPr lang="en-GB"/>
              <a:t>The key takeaway being that you can leverage a GPU where you can break a task into many independent pieces, a GPU can often compute all those pieces faster than a CPU by doing them at the same time. </a:t>
            </a:r>
          </a:p>
        </p:txBody>
      </p:sp>
      <p:sp>
        <p:nvSpPr>
          <p:cNvPr id="4" name="Slide Number Placeholder 3">
            <a:extLst>
              <a:ext uri="{FF2B5EF4-FFF2-40B4-BE49-F238E27FC236}">
                <a16:creationId xmlns:a16="http://schemas.microsoft.com/office/drawing/2014/main" id="{C93009FA-1033-6800-BB85-4863147E67A1}"/>
              </a:ext>
            </a:extLst>
          </p:cNvPr>
          <p:cNvSpPr>
            <a:spLocks noGrp="1"/>
          </p:cNvSpPr>
          <p:nvPr>
            <p:ph type="sldNum" sz="quarter" idx="5"/>
          </p:nvPr>
        </p:nvSpPr>
        <p:spPr/>
        <p:txBody>
          <a:bodyPr/>
          <a:lstStyle/>
          <a:p>
            <a:fld id="{87B41A4F-F668-403C-A5AE-28D540AC54FB}" type="slidenum">
              <a:rPr lang="en-GB" smtClean="0"/>
              <a:t>13</a:t>
            </a:fld>
            <a:endParaRPr lang="en-GB"/>
          </a:p>
        </p:txBody>
      </p:sp>
    </p:spTree>
    <p:extLst>
      <p:ext uri="{BB962C8B-B14F-4D97-AF65-F5344CB8AC3E}">
        <p14:creationId xmlns:p14="http://schemas.microsoft.com/office/powerpoint/2010/main" val="4234115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E528F-AA8B-574D-4464-0EEB79668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078685-AADA-F996-50BC-23E01AFD8B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4C1C30-333A-C080-42D9-EF323F3B561B}"/>
              </a:ext>
            </a:extLst>
          </p:cNvPr>
          <p:cNvSpPr>
            <a:spLocks noGrp="1"/>
          </p:cNvSpPr>
          <p:nvPr>
            <p:ph type="body" idx="1"/>
          </p:nvPr>
        </p:nvSpPr>
        <p:spPr/>
        <p:txBody>
          <a:bodyPr/>
          <a:lstStyle/>
          <a:p>
            <a:r>
              <a:rPr lang="en-GB"/>
              <a:t>Within a CPU have a number of different types of memory, such as: </a:t>
            </a:r>
          </a:p>
          <a:p>
            <a:pPr marL="171450" indent="-171450">
              <a:buFontTx/>
              <a:buChar char="-"/>
            </a:pPr>
            <a:r>
              <a:rPr lang="en-GB"/>
              <a:t>CPU Registers, that have a few bytes to a few KB of memory and are used for immediate operands, instruction pointers</a:t>
            </a:r>
          </a:p>
          <a:p>
            <a:pPr marL="171450" indent="-171450">
              <a:buFontTx/>
              <a:buChar char="-"/>
            </a:pPr>
            <a:r>
              <a:rPr lang="en-GB"/>
              <a:t>L1 cache, which is tends of KB and holds the hottest data/instructions for a CPU core </a:t>
            </a:r>
          </a:p>
          <a:p>
            <a:pPr marL="171450" indent="-171450">
              <a:buFontTx/>
              <a:buChar char="-"/>
            </a:pPr>
            <a:r>
              <a:rPr lang="en-GB"/>
              <a:t>L2/L3 cache, which holds hundreds of KB to several MD, and uses a shared or per-core buffers to reduce main memory access </a:t>
            </a:r>
          </a:p>
          <a:p>
            <a:pPr marL="171450" indent="-171450">
              <a:buFontTx/>
              <a:buChar char="-"/>
            </a:pPr>
            <a:r>
              <a:rPr lang="en-GB"/>
              <a:t>RAM, holds GBs, and has working data, OS structures accessed on cache misses </a:t>
            </a:r>
          </a:p>
          <a:p>
            <a:pPr marL="171450" indent="-171450">
              <a:buFontTx/>
              <a:buChar char="-"/>
            </a:pPr>
            <a:r>
              <a:rPr lang="en-GB"/>
              <a:t>Disk, TBs, File System, virtual memory backing store </a:t>
            </a:r>
          </a:p>
          <a:p>
            <a:pPr marL="171450" indent="-171450">
              <a:buFontTx/>
              <a:buChar char="-"/>
            </a:pPr>
            <a:r>
              <a:rPr lang="en-GB"/>
              <a:t>External Storage Tens of TBs, e.g. network attached, USB drives</a:t>
            </a:r>
          </a:p>
          <a:p>
            <a:pPr marL="171450" indent="-171450">
              <a:buFontTx/>
              <a:buChar char="-"/>
            </a:pPr>
            <a:r>
              <a:rPr lang="en-GB"/>
              <a:t>Tertiary Petabytes (e.g. tape libraries, and used for deep archives and cold storage </a:t>
            </a:r>
          </a:p>
          <a:p>
            <a:pPr marL="171450" indent="-171450">
              <a:buFontTx/>
              <a:buChar char="-"/>
            </a:pPr>
            <a:endParaRPr lang="en-GB"/>
          </a:p>
          <a:p>
            <a:pPr marL="171450" indent="-171450">
              <a:buFontTx/>
              <a:buChar char="-"/>
            </a:pPr>
            <a:endParaRPr lang="en-GB"/>
          </a:p>
          <a:p>
            <a:pPr marL="171450" indent="-171450">
              <a:buFontTx/>
              <a:buChar char="-"/>
            </a:pPr>
            <a:r>
              <a:rPr lang="en-GB"/>
              <a:t>There is also always a trade off between the Speed, and Capacity and cost, and the hierarchical element, with caches masks the slow lower level. The goal is that you want to maximise hit rate in fast tiers and minimise expensive accesses</a:t>
            </a:r>
          </a:p>
        </p:txBody>
      </p:sp>
      <p:sp>
        <p:nvSpPr>
          <p:cNvPr id="4" name="Slide Number Placeholder 3">
            <a:extLst>
              <a:ext uri="{FF2B5EF4-FFF2-40B4-BE49-F238E27FC236}">
                <a16:creationId xmlns:a16="http://schemas.microsoft.com/office/drawing/2014/main" id="{8D9DDF18-423F-6140-74F1-FC04CF47E7A7}"/>
              </a:ext>
            </a:extLst>
          </p:cNvPr>
          <p:cNvSpPr>
            <a:spLocks noGrp="1"/>
          </p:cNvSpPr>
          <p:nvPr>
            <p:ph type="sldNum" sz="quarter" idx="5"/>
          </p:nvPr>
        </p:nvSpPr>
        <p:spPr/>
        <p:txBody>
          <a:bodyPr/>
          <a:lstStyle/>
          <a:p>
            <a:fld id="{87B41A4F-F668-403C-A5AE-28D540AC54FB}" type="slidenum">
              <a:rPr lang="en-GB" smtClean="0"/>
              <a:t>14</a:t>
            </a:fld>
            <a:endParaRPr lang="en-GB"/>
          </a:p>
        </p:txBody>
      </p:sp>
    </p:spTree>
    <p:extLst>
      <p:ext uri="{BB962C8B-B14F-4D97-AF65-F5344CB8AC3E}">
        <p14:creationId xmlns:p14="http://schemas.microsoft.com/office/powerpoint/2010/main" val="560534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87D84-700D-559A-FA12-9A89D7F911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73404-D4FC-3646-633D-43A08FF38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A3BD12-B646-A551-40ED-2C4B899C433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29DE879-EE56-BBE3-D043-7A4B68AFE104}"/>
              </a:ext>
            </a:extLst>
          </p:cNvPr>
          <p:cNvSpPr>
            <a:spLocks noGrp="1"/>
          </p:cNvSpPr>
          <p:nvPr>
            <p:ph type="sldNum" sz="quarter" idx="5"/>
          </p:nvPr>
        </p:nvSpPr>
        <p:spPr/>
        <p:txBody>
          <a:bodyPr/>
          <a:lstStyle/>
          <a:p>
            <a:fld id="{87B41A4F-F668-403C-A5AE-28D540AC54FB}" type="slidenum">
              <a:rPr lang="en-GB" smtClean="0"/>
              <a:t>15</a:t>
            </a:fld>
            <a:endParaRPr lang="en-GB"/>
          </a:p>
        </p:txBody>
      </p:sp>
    </p:spTree>
    <p:extLst>
      <p:ext uri="{BB962C8B-B14F-4D97-AF65-F5344CB8AC3E}">
        <p14:creationId xmlns:p14="http://schemas.microsoft.com/office/powerpoint/2010/main" val="871652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ADE43-0733-1A88-EA14-06044383D5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EBAFF-8850-A2BB-2A00-6734B00939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6684C0-1D47-B9AD-AC05-28BF7691E7BB}"/>
              </a:ext>
            </a:extLst>
          </p:cNvPr>
          <p:cNvSpPr>
            <a:spLocks noGrp="1"/>
          </p:cNvSpPr>
          <p:nvPr>
            <p:ph type="body" idx="1"/>
          </p:nvPr>
        </p:nvSpPr>
        <p:spPr/>
        <p:txBody>
          <a:bodyPr/>
          <a:lstStyle/>
          <a:p>
            <a:r>
              <a:rPr lang="en-GB"/>
              <a:t>SM stands for Streaming Multiprocessor, which is a GPU core.</a:t>
            </a:r>
          </a:p>
          <a:p>
            <a:endParaRPr lang="en-GB"/>
          </a:p>
          <a:p>
            <a:r>
              <a:rPr lang="en-GB"/>
              <a:t>One thing to </a:t>
            </a:r>
            <a:r>
              <a:rPr lang="en-GB" err="1"/>
              <a:t>memtion</a:t>
            </a:r>
            <a:r>
              <a:rPr lang="en-GB"/>
              <a:t> is that you still have to deal with the previous hierarchy but you now also need to move data to the GPU itself, and then contend with this memory hierarchy. </a:t>
            </a:r>
          </a:p>
          <a:p>
            <a:endParaRPr lang="en-GB"/>
          </a:p>
          <a:p>
            <a:r>
              <a:rPr lang="en-GB"/>
              <a:t>It also seems there is no agreed upon time for this memory, as it changes so often, so the comparison is based on cycles.</a:t>
            </a:r>
          </a:p>
          <a:p>
            <a:endParaRPr lang="en-GB"/>
          </a:p>
          <a:p>
            <a:r>
              <a:rPr lang="en-GB"/>
              <a:t>The overview is: </a:t>
            </a:r>
          </a:p>
          <a:p>
            <a:pPr marL="171450" indent="-171450">
              <a:buFontTx/>
              <a:buChar char="-"/>
            </a:pPr>
            <a:r>
              <a:rPr lang="en-GB"/>
              <a:t>Register: These take 1-2 cycles, and are private per threads, and hold intermediate values and loop indices. </a:t>
            </a:r>
          </a:p>
          <a:p>
            <a:pPr marL="171450" indent="-171450">
              <a:buFontTx/>
              <a:buChar char="-"/>
            </a:pPr>
            <a:r>
              <a:rPr lang="en-GB"/>
              <a:t>Shared Memory / L1 cache, these takes 2-20 cycles, Very high bandwidth when bank conflicts are minimised, and are on the SM core itself </a:t>
            </a:r>
          </a:p>
          <a:p>
            <a:pPr marL="171450" indent="-171450">
              <a:buFontTx/>
              <a:buChar char="-"/>
            </a:pPr>
            <a:r>
              <a:rPr lang="en-GB"/>
              <a:t>L2 cache, 50-200 cycles Unified hardware managed across all the SMs</a:t>
            </a:r>
          </a:p>
          <a:p>
            <a:pPr marL="171450" indent="-171450">
              <a:buFontTx/>
              <a:buChar char="-"/>
            </a:pPr>
            <a:r>
              <a:rPr lang="en-GB"/>
              <a:t>Global Device Memory – VRAM with 200-800 cycles. This is the main working set for kernels</a:t>
            </a:r>
          </a:p>
          <a:p>
            <a:pPr marL="171450" indent="-171450">
              <a:buFontTx/>
              <a:buChar char="-"/>
            </a:pPr>
            <a:r>
              <a:rPr lang="en-GB"/>
              <a:t>Host Memory (PCIe / </a:t>
            </a:r>
            <a:r>
              <a:rPr lang="en-GB" err="1"/>
              <a:t>NVLink</a:t>
            </a:r>
            <a:r>
              <a:rPr lang="en-GB"/>
              <a:t>), Transfers between GPU VRAM and system RAM You want to overlap transfers with compute, and set up where you have enough data to do compute </a:t>
            </a:r>
          </a:p>
          <a:p>
            <a:endParaRPr lang="en-GB"/>
          </a:p>
        </p:txBody>
      </p:sp>
      <p:sp>
        <p:nvSpPr>
          <p:cNvPr id="4" name="Slide Number Placeholder 3">
            <a:extLst>
              <a:ext uri="{FF2B5EF4-FFF2-40B4-BE49-F238E27FC236}">
                <a16:creationId xmlns:a16="http://schemas.microsoft.com/office/drawing/2014/main" id="{26D9B02E-6B8F-3CFC-B7B2-6D8FE4675EDD}"/>
              </a:ext>
            </a:extLst>
          </p:cNvPr>
          <p:cNvSpPr>
            <a:spLocks noGrp="1"/>
          </p:cNvSpPr>
          <p:nvPr>
            <p:ph type="sldNum" sz="quarter" idx="5"/>
          </p:nvPr>
        </p:nvSpPr>
        <p:spPr/>
        <p:txBody>
          <a:bodyPr/>
          <a:lstStyle/>
          <a:p>
            <a:fld id="{87B41A4F-F668-403C-A5AE-28D540AC54FB}" type="slidenum">
              <a:rPr lang="en-GB" smtClean="0"/>
              <a:t>16</a:t>
            </a:fld>
            <a:endParaRPr lang="en-GB"/>
          </a:p>
        </p:txBody>
      </p:sp>
    </p:spTree>
    <p:extLst>
      <p:ext uri="{BB962C8B-B14F-4D97-AF65-F5344CB8AC3E}">
        <p14:creationId xmlns:p14="http://schemas.microsoft.com/office/powerpoint/2010/main" val="1299542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are generally comparing the CPUs raw compute with the GPU data movement costs + kernel launch + compute time. </a:t>
            </a:r>
          </a:p>
          <a:p>
            <a:endParaRPr lang="en-GB"/>
          </a:p>
          <a:p>
            <a:r>
              <a:rPr lang="en-GB"/>
              <a:t>The two numbers that you can influence and make a decision on are the data transfer time and the compute, but new developments such as Grace-Hopper Chips remove the data transfer time completely. </a:t>
            </a:r>
          </a:p>
          <a:p>
            <a:endParaRPr lang="en-GB"/>
          </a:p>
          <a:p>
            <a:r>
              <a:rPr lang="en-GB"/>
              <a:t>You also have the issue of will the problem that you want to work on even fit on the VRAM, as it is doesn’t it can make the code that solves the problem considerably harder, and you might want to just </a:t>
            </a:r>
          </a:p>
          <a:p>
            <a:endParaRPr lang="en-GB"/>
          </a:p>
          <a:p>
            <a:endParaRPr lang="en-GB"/>
          </a:p>
          <a:p>
            <a:r>
              <a:rPr lang="en-GB" sz="1600">
                <a:latin typeface="Outfit" pitchFamily="2" charset="0"/>
              </a:rPr>
              <a:t>GPU</a:t>
            </a:r>
          </a:p>
          <a:p>
            <a:pPr marL="171450" indent="-171450">
              <a:buFont typeface="Arial" panose="020B0604020202020204" pitchFamily="34" charset="0"/>
              <a:buChar char="•"/>
            </a:pPr>
            <a:r>
              <a:rPr lang="en-GB" sz="1200">
                <a:latin typeface="Outfit" pitchFamily="2" charset="0"/>
              </a:rPr>
              <a:t>Each 16x16 matrix + vector ~ 1 KB of data </a:t>
            </a:r>
          </a:p>
          <a:p>
            <a:pPr marL="171450" indent="-171450">
              <a:buFont typeface="Arial" panose="020B0604020202020204" pitchFamily="34" charset="0"/>
              <a:buChar char="•"/>
            </a:pPr>
            <a:r>
              <a:rPr lang="en-GB" sz="1200">
                <a:latin typeface="Outfit" pitchFamily="2" charset="0"/>
              </a:rPr>
              <a:t>100,000 of them is equal to ~100MB of data</a:t>
            </a:r>
          </a:p>
          <a:p>
            <a:pPr marL="171450" indent="-171450">
              <a:buFont typeface="Arial" panose="020B0604020202020204" pitchFamily="34" charset="0"/>
              <a:buChar char="•"/>
            </a:pPr>
            <a:r>
              <a:rPr lang="en-GB" sz="1200">
                <a:latin typeface="Outfit" pitchFamily="2" charset="0"/>
              </a:rPr>
              <a:t>Transfer overhead (PCIe-4 ~ 16GB/s transfer rate), takes ~6ms </a:t>
            </a:r>
          </a:p>
          <a:p>
            <a:pPr marL="171450" indent="-171450">
              <a:buFont typeface="Arial" panose="020B0604020202020204" pitchFamily="34" charset="0"/>
              <a:buChar char="•"/>
            </a:pPr>
            <a:r>
              <a:rPr lang="en-GB" sz="1200">
                <a:latin typeface="Outfit" pitchFamily="2" charset="0"/>
              </a:rPr>
              <a:t>Kernel launch overhead + GPU setup ~1ms </a:t>
            </a:r>
          </a:p>
          <a:p>
            <a:pPr marL="171450" indent="-171450">
              <a:buFont typeface="Arial" panose="020B0604020202020204" pitchFamily="34" charset="0"/>
              <a:buChar char="•"/>
            </a:pPr>
            <a:r>
              <a:rPr lang="en-GB" sz="1200">
                <a:latin typeface="Outfit" pitchFamily="2" charset="0"/>
              </a:rPr>
              <a:t>Compute time ~ 5ms (Can be worked out based on FLOPs!)</a:t>
            </a:r>
          </a:p>
          <a:p>
            <a:endParaRPr lang="en-GB" sz="1200">
              <a:latin typeface="Outfit" pitchFamily="2" charset="0"/>
            </a:endParaRPr>
          </a:p>
          <a:p>
            <a:r>
              <a:rPr lang="en-GB" sz="1200">
                <a:latin typeface="Outfit" pitchFamily="2" charset="0"/>
              </a:rPr>
              <a:t>So the GPU takes 6ms + 5ms + 1ms = 12ms </a:t>
            </a:r>
          </a:p>
          <a:p>
            <a:endParaRPr lang="en-GB" sz="1200">
              <a:latin typeface="Outfit" pitchFamily="2" charset="0"/>
            </a:endParaRPr>
          </a:p>
          <a:p>
            <a:r>
              <a:rPr lang="en-GB" sz="1200">
                <a:latin typeface="Outfit" pitchFamily="2" charset="0"/>
              </a:rPr>
              <a:t>The kernel launch will be amortized and will remain constant between problems.</a:t>
            </a:r>
          </a:p>
          <a:p>
            <a:endParaRPr lang="en-GB" sz="1200">
              <a:latin typeface="Outfit" pitchFamily="2" charset="0"/>
            </a:endParaRPr>
          </a:p>
          <a:p>
            <a:endParaRPr lang="en-GB" sz="1200">
              <a:latin typeface="Outfit" pitchFamily="2" charset="0"/>
            </a:endParaRPr>
          </a:p>
          <a:p>
            <a:pPr lvl="1"/>
            <a:r>
              <a:rPr lang="en-GB" sz="1200">
                <a:latin typeface="Outfit" pitchFamily="2" charset="0"/>
              </a:rPr>
              <a:t> </a:t>
            </a:r>
          </a:p>
          <a:p>
            <a:endParaRPr lang="en-GB"/>
          </a:p>
          <a:p>
            <a:endParaRPr lang="en-GB"/>
          </a:p>
        </p:txBody>
      </p:sp>
      <p:sp>
        <p:nvSpPr>
          <p:cNvPr id="4" name="Slide Number Placeholder 3"/>
          <p:cNvSpPr>
            <a:spLocks noGrp="1"/>
          </p:cNvSpPr>
          <p:nvPr>
            <p:ph type="sldNum" sz="quarter" idx="5"/>
          </p:nvPr>
        </p:nvSpPr>
        <p:spPr/>
        <p:txBody>
          <a:bodyPr/>
          <a:lstStyle/>
          <a:p>
            <a:fld id="{87B41A4F-F668-403C-A5AE-28D540AC54FB}" type="slidenum">
              <a:rPr lang="en-GB" smtClean="0"/>
              <a:t>17</a:t>
            </a:fld>
            <a:endParaRPr lang="en-GB"/>
          </a:p>
        </p:txBody>
      </p:sp>
    </p:spTree>
    <p:extLst>
      <p:ext uri="{BB962C8B-B14F-4D97-AF65-F5344CB8AC3E}">
        <p14:creationId xmlns:p14="http://schemas.microsoft.com/office/powerpoint/2010/main" val="4294316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Data Transfer Overhead</a:t>
            </a:r>
            <a:r>
              <a:rPr lang="en-GB" sz="1200" b="0" i="0" kern="1200">
                <a:solidFill>
                  <a:schemeClr val="tx1"/>
                </a:solidFill>
                <a:effectLst/>
                <a:latin typeface="+mn-lt"/>
                <a:ea typeface="+mn-ea"/>
                <a:cs typeface="+mn-cs"/>
              </a:rPr>
              <a:t>: Moving data between CPU (host) memory and GPU (device) memory takes time. For smaller tasks, this overhead can outweigh the GPU’s speed advantage.</a:t>
            </a:r>
          </a:p>
          <a:p>
            <a:r>
              <a:rPr lang="en-GB" sz="1200" b="1" i="0" kern="1200">
                <a:solidFill>
                  <a:schemeClr val="tx1"/>
                </a:solidFill>
                <a:effectLst/>
                <a:latin typeface="+mn-lt"/>
                <a:ea typeface="+mn-ea"/>
                <a:cs typeface="+mn-cs"/>
              </a:rPr>
              <a:t>Parallel Overhead</a:t>
            </a:r>
            <a:r>
              <a:rPr lang="en-GB" sz="1200" b="0" i="0" kern="1200">
                <a:solidFill>
                  <a:schemeClr val="tx1"/>
                </a:solidFill>
                <a:effectLst/>
                <a:latin typeface="+mn-lt"/>
                <a:ea typeface="+mn-ea"/>
                <a:cs typeface="+mn-cs"/>
              </a:rPr>
              <a:t>: Launching kernel (GPU functions) has overhead. If you launch millions of very tiny GPU tasks, the overhead may become significant.</a:t>
            </a:r>
          </a:p>
          <a:p>
            <a:r>
              <a:rPr lang="en-GB" sz="1200" b="1" i="0" kern="1200">
                <a:solidFill>
                  <a:schemeClr val="tx1"/>
                </a:solidFill>
                <a:effectLst/>
                <a:latin typeface="+mn-lt"/>
                <a:ea typeface="+mn-ea"/>
                <a:cs typeface="+mn-cs"/>
              </a:rPr>
              <a:t>Precision and Hardware Constraints</a:t>
            </a:r>
            <a:r>
              <a:rPr lang="en-GB" sz="1200" b="0" i="0" kern="1200">
                <a:solidFill>
                  <a:schemeClr val="tx1"/>
                </a:solidFill>
                <a:effectLst/>
                <a:latin typeface="+mn-lt"/>
                <a:ea typeface="+mn-ea"/>
                <a:cs typeface="+mn-cs"/>
              </a:rPr>
              <a:t>: Some GPUs (especially older ones) might be less predictive for double-precision arithmetic than CPUs or might not support certain features.</a:t>
            </a:r>
          </a:p>
          <a:p>
            <a:endParaRPr lang="en-GB"/>
          </a:p>
        </p:txBody>
      </p:sp>
      <p:sp>
        <p:nvSpPr>
          <p:cNvPr id="4" name="Slide Number Placeholder 3"/>
          <p:cNvSpPr>
            <a:spLocks noGrp="1"/>
          </p:cNvSpPr>
          <p:nvPr>
            <p:ph type="sldNum" sz="quarter" idx="5"/>
          </p:nvPr>
        </p:nvSpPr>
        <p:spPr/>
        <p:txBody>
          <a:bodyPr/>
          <a:lstStyle/>
          <a:p>
            <a:fld id="{87B41A4F-F668-403C-A5AE-28D540AC54FB}" type="slidenum">
              <a:rPr lang="en-GB" smtClean="0"/>
              <a:t>18</a:t>
            </a:fld>
            <a:endParaRPr lang="en-GB"/>
          </a:p>
        </p:txBody>
      </p:sp>
    </p:spTree>
    <p:extLst>
      <p:ext uri="{BB962C8B-B14F-4D97-AF65-F5344CB8AC3E}">
        <p14:creationId xmlns:p14="http://schemas.microsoft.com/office/powerpoint/2010/main" val="4294262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If you have a task that requires intricate steps and must be done by one person, the craftsman (CPU) will do it efficiently.</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Suppose you have a task that can be broken into 1000 simple, identical steps (like assembling simple parts). In that Case, a factory with 1000 workers (GPU cores) will do all those in parallel much faster than the single craftsman could, even if each worker is not as individually skilled as the craftsman.</a:t>
            </a:r>
          </a:p>
          <a:p>
            <a:endParaRPr lang="en-GB"/>
          </a:p>
        </p:txBody>
      </p:sp>
      <p:sp>
        <p:nvSpPr>
          <p:cNvPr id="4" name="Slide Number Placeholder 3"/>
          <p:cNvSpPr>
            <a:spLocks noGrp="1"/>
          </p:cNvSpPr>
          <p:nvPr>
            <p:ph type="sldNum" sz="quarter" idx="5"/>
          </p:nvPr>
        </p:nvSpPr>
        <p:spPr/>
        <p:txBody>
          <a:bodyPr/>
          <a:lstStyle/>
          <a:p>
            <a:fld id="{87B41A4F-F668-403C-A5AE-28D540AC54FB}" type="slidenum">
              <a:rPr lang="en-GB" smtClean="0"/>
              <a:t>20</a:t>
            </a:fld>
            <a:endParaRPr lang="en-GB"/>
          </a:p>
        </p:txBody>
      </p:sp>
    </p:spTree>
    <p:extLst>
      <p:ext uri="{BB962C8B-B14F-4D97-AF65-F5344CB8AC3E}">
        <p14:creationId xmlns:p14="http://schemas.microsoft.com/office/powerpoint/2010/main" val="2928396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C4D15-7D1B-97BB-09CB-1BC3F7FE03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0D9FE-4906-3A46-A964-FB7C1194FC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01BB6E-B4B4-77A9-0523-DEFC3822F267}"/>
              </a:ext>
            </a:extLst>
          </p:cNvPr>
          <p:cNvSpPr>
            <a:spLocks noGrp="1"/>
          </p:cNvSpPr>
          <p:nvPr>
            <p:ph type="body" idx="1"/>
          </p:nvPr>
        </p:nvSpPr>
        <p:spPr/>
        <p:txBody>
          <a:bodyPr/>
          <a:lstStyle/>
          <a:p>
            <a:r>
              <a:rPr lang="en-GB" dirty="0"/>
              <a:t>Do you think this is relevant to any of your projects? is there anything you are unclear of and could do with help with, there is also the quiz on the website itself for you to answer </a:t>
            </a:r>
          </a:p>
          <a:p>
            <a:endParaRPr lang="en-GB"/>
          </a:p>
          <a:p>
            <a:r>
              <a:rPr lang="en-GB" dirty="0"/>
              <a:t>It is also worth noting that there is a question on Compilers that might be confusing and we have not discussed today and so don’t worry if you don’t understand that question! </a:t>
            </a:r>
            <a:endParaRPr lang="en-GB" dirty="0">
              <a:ea typeface="Calibri"/>
              <a:cs typeface="Calibri"/>
            </a:endParaRPr>
          </a:p>
          <a:p>
            <a:endParaRPr lang="en-GB" dirty="0">
              <a:ea typeface="Calibri"/>
              <a:cs typeface="Calibri"/>
            </a:endParaRPr>
          </a:p>
          <a:p>
            <a:r>
              <a:rPr lang="en-GB" dirty="0">
                <a:ea typeface="Calibri"/>
                <a:cs typeface="Calibri"/>
              </a:rPr>
              <a:t>It is also worth noting that on the website there is some additional content on compilers that you may wish to read. I felt it didn’t fit with the content in the slides </a:t>
            </a:r>
            <a:r>
              <a:rPr lang="en-GB" dirty="0" err="1">
                <a:ea typeface="Calibri"/>
                <a:cs typeface="Calibri"/>
              </a:rPr>
              <a:t>aswell</a:t>
            </a:r>
            <a:r>
              <a:rPr lang="en-GB" dirty="0">
                <a:ea typeface="Calibri"/>
                <a:cs typeface="Calibri"/>
              </a:rPr>
              <a:t> as I would have hoped as not everyone will need to understand that, but its worth having there.</a:t>
            </a:r>
          </a:p>
        </p:txBody>
      </p:sp>
      <p:sp>
        <p:nvSpPr>
          <p:cNvPr id="4" name="Slide Number Placeholder 3">
            <a:extLst>
              <a:ext uri="{FF2B5EF4-FFF2-40B4-BE49-F238E27FC236}">
                <a16:creationId xmlns:a16="http://schemas.microsoft.com/office/drawing/2014/main" id="{4E1E5C37-D5BD-9FA1-E814-7E37AEB528F8}"/>
              </a:ext>
            </a:extLst>
          </p:cNvPr>
          <p:cNvSpPr>
            <a:spLocks noGrp="1"/>
          </p:cNvSpPr>
          <p:nvPr>
            <p:ph type="sldNum" sz="quarter" idx="5"/>
          </p:nvPr>
        </p:nvSpPr>
        <p:spPr/>
        <p:txBody>
          <a:bodyPr/>
          <a:lstStyle/>
          <a:p>
            <a:fld id="{87B41A4F-F668-403C-A5AE-28D540AC54FB}" type="slidenum">
              <a:rPr lang="en-GB" smtClean="0"/>
              <a:t>21</a:t>
            </a:fld>
            <a:endParaRPr lang="en-GB"/>
          </a:p>
        </p:txBody>
      </p:sp>
    </p:spTree>
    <p:extLst>
      <p:ext uri="{BB962C8B-B14F-4D97-AF65-F5344CB8AC3E}">
        <p14:creationId xmlns:p14="http://schemas.microsoft.com/office/powerpoint/2010/main" val="1173940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is a complete pipeline approach, and so </a:t>
            </a:r>
            <a:r>
              <a:rPr lang="en-GB" err="1"/>
              <a:t>im</a:t>
            </a:r>
            <a:r>
              <a:rPr lang="en-GB"/>
              <a:t> not going to just jump straight in and start talking about what GPU programming is, instead I am going to talk about all the other building blocks that you need for the GPU stuff to work. </a:t>
            </a:r>
          </a:p>
          <a:p>
            <a:endParaRPr lang="en-GB"/>
          </a:p>
          <a:p>
            <a:r>
              <a:rPr lang="en-GB"/>
              <a:t>It also takes the approach that we are going to discuss leveraging GPU, rather than just strictly programming GPU. This means we are not going to talk to much in this course about moving data between a CPU and a GPU, but rather abstracting away that component and designing our code in such a way to make the best use of GPUs, and what sort of problems are best suited for GPUs. </a:t>
            </a:r>
          </a:p>
          <a:p>
            <a:endParaRPr lang="en-GB"/>
          </a:p>
          <a:p>
            <a:r>
              <a:rPr lang="en-GB"/>
              <a:t>The goal of this course is essentially that by the end of the workshop you will have a good understanding of what problems can utilise a GPU and how to actually go about setting everything up to achieve that.</a:t>
            </a:r>
          </a:p>
        </p:txBody>
      </p:sp>
      <p:sp>
        <p:nvSpPr>
          <p:cNvPr id="4" name="Slide Number Placeholder 3"/>
          <p:cNvSpPr>
            <a:spLocks noGrp="1"/>
          </p:cNvSpPr>
          <p:nvPr>
            <p:ph type="sldNum" sz="quarter" idx="5"/>
          </p:nvPr>
        </p:nvSpPr>
        <p:spPr/>
        <p:txBody>
          <a:bodyPr/>
          <a:lstStyle/>
          <a:p>
            <a:fld id="{87B41A4F-F668-403C-A5AE-28D540AC54FB}" type="slidenum">
              <a:rPr lang="en-GB" smtClean="0"/>
              <a:t>2</a:t>
            </a:fld>
            <a:endParaRPr lang="en-GB"/>
          </a:p>
        </p:txBody>
      </p:sp>
    </p:spTree>
    <p:extLst>
      <p:ext uri="{BB962C8B-B14F-4D97-AF65-F5344CB8AC3E}">
        <p14:creationId xmlns:p14="http://schemas.microsoft.com/office/powerpoint/2010/main" val="1620059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EADFE-4D34-9C52-370E-9C1614E0F4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C736D-523D-291A-0B9F-08E42C80F2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DB1102-69F0-3071-2E66-0256CFCEB25C}"/>
              </a:ext>
            </a:extLst>
          </p:cNvPr>
          <p:cNvSpPr>
            <a:spLocks noGrp="1"/>
          </p:cNvSpPr>
          <p:nvPr>
            <p:ph type="body" idx="1"/>
          </p:nvPr>
        </p:nvSpPr>
        <p:spPr/>
        <p:txBody>
          <a:bodyPr/>
          <a:lstStyle/>
          <a:p>
            <a:r>
              <a:rPr lang="en-GB"/>
              <a:t>Provide a demo of how to log into ISCA itself when using </a:t>
            </a:r>
            <a:r>
              <a:rPr lang="en-GB" err="1"/>
              <a:t>VSCode</a:t>
            </a:r>
            <a:r>
              <a:rPr lang="en-GB"/>
              <a:t> </a:t>
            </a:r>
          </a:p>
        </p:txBody>
      </p:sp>
      <p:sp>
        <p:nvSpPr>
          <p:cNvPr id="4" name="Slide Number Placeholder 3">
            <a:extLst>
              <a:ext uri="{FF2B5EF4-FFF2-40B4-BE49-F238E27FC236}">
                <a16:creationId xmlns:a16="http://schemas.microsoft.com/office/drawing/2014/main" id="{6760B1B1-D5F6-9922-C104-482D4DDBBEF3}"/>
              </a:ext>
            </a:extLst>
          </p:cNvPr>
          <p:cNvSpPr>
            <a:spLocks noGrp="1"/>
          </p:cNvSpPr>
          <p:nvPr>
            <p:ph type="sldNum" sz="quarter" idx="5"/>
          </p:nvPr>
        </p:nvSpPr>
        <p:spPr/>
        <p:txBody>
          <a:bodyPr/>
          <a:lstStyle/>
          <a:p>
            <a:fld id="{87B41A4F-F668-403C-A5AE-28D540AC54FB}" type="slidenum">
              <a:rPr lang="en-GB" smtClean="0"/>
              <a:t>23</a:t>
            </a:fld>
            <a:endParaRPr lang="en-GB"/>
          </a:p>
        </p:txBody>
      </p:sp>
    </p:spTree>
    <p:extLst>
      <p:ext uri="{BB962C8B-B14F-4D97-AF65-F5344CB8AC3E}">
        <p14:creationId xmlns:p14="http://schemas.microsoft.com/office/powerpoint/2010/main" val="3973013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D148B-12F5-FD41-63E6-878F98A775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962CB5-4EC3-57DD-424A-C4AE1FB9B4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1034A1-BBA2-B841-EE29-DE00CD7F2CAB}"/>
              </a:ext>
            </a:extLst>
          </p:cNvPr>
          <p:cNvSpPr>
            <a:spLocks noGrp="1"/>
          </p:cNvSpPr>
          <p:nvPr>
            <p:ph type="body" idx="1"/>
          </p:nvPr>
        </p:nvSpPr>
        <p:spPr/>
        <p:txBody>
          <a:bodyPr/>
          <a:lstStyle/>
          <a:p>
            <a:r>
              <a:rPr lang="en-GB"/>
              <a:t>Provide a demo of how to log into ISCA itself when using </a:t>
            </a:r>
            <a:r>
              <a:rPr lang="en-GB" err="1"/>
              <a:t>VSCode</a:t>
            </a:r>
            <a:r>
              <a:rPr lang="en-GB"/>
              <a:t> </a:t>
            </a:r>
          </a:p>
        </p:txBody>
      </p:sp>
      <p:sp>
        <p:nvSpPr>
          <p:cNvPr id="4" name="Slide Number Placeholder 3">
            <a:extLst>
              <a:ext uri="{FF2B5EF4-FFF2-40B4-BE49-F238E27FC236}">
                <a16:creationId xmlns:a16="http://schemas.microsoft.com/office/drawing/2014/main" id="{7B348019-04D5-700F-267F-C567E455B87B}"/>
              </a:ext>
            </a:extLst>
          </p:cNvPr>
          <p:cNvSpPr>
            <a:spLocks noGrp="1"/>
          </p:cNvSpPr>
          <p:nvPr>
            <p:ph type="sldNum" sz="quarter" idx="5"/>
          </p:nvPr>
        </p:nvSpPr>
        <p:spPr/>
        <p:txBody>
          <a:bodyPr/>
          <a:lstStyle/>
          <a:p>
            <a:fld id="{87B41A4F-F668-403C-A5AE-28D540AC54FB}" type="slidenum">
              <a:rPr lang="en-GB" smtClean="0"/>
              <a:t>24</a:t>
            </a:fld>
            <a:endParaRPr lang="en-GB"/>
          </a:p>
        </p:txBody>
      </p:sp>
    </p:spTree>
    <p:extLst>
      <p:ext uri="{BB962C8B-B14F-4D97-AF65-F5344CB8AC3E}">
        <p14:creationId xmlns:p14="http://schemas.microsoft.com/office/powerpoint/2010/main" val="1391056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60EE8-FFC6-C39E-8F50-CF98EDE0AD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B5AF6F-3762-4FA9-D76D-64B8A37C19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D38C77-1AB6-0F12-66BE-6A23EFEABD74}"/>
              </a:ext>
            </a:extLst>
          </p:cNvPr>
          <p:cNvSpPr>
            <a:spLocks noGrp="1"/>
          </p:cNvSpPr>
          <p:nvPr>
            <p:ph type="body" idx="1"/>
          </p:nvPr>
        </p:nvSpPr>
        <p:spPr/>
        <p:txBody>
          <a:bodyPr/>
          <a:lstStyle/>
          <a:p>
            <a:r>
              <a:rPr lang="en-GB"/>
              <a:t>Give an overview of the different ways that you can run the code, e.g. with either the </a:t>
            </a:r>
            <a:r>
              <a:rPr lang="en-GB" err="1"/>
              <a:t>srun</a:t>
            </a:r>
            <a:r>
              <a:rPr lang="en-GB"/>
              <a:t> or the </a:t>
            </a:r>
            <a:r>
              <a:rPr lang="en-GB" err="1"/>
              <a:t>sbatch</a:t>
            </a:r>
            <a:r>
              <a:rPr lang="en-GB"/>
              <a:t> </a:t>
            </a:r>
          </a:p>
        </p:txBody>
      </p:sp>
      <p:sp>
        <p:nvSpPr>
          <p:cNvPr id="4" name="Slide Number Placeholder 3">
            <a:extLst>
              <a:ext uri="{FF2B5EF4-FFF2-40B4-BE49-F238E27FC236}">
                <a16:creationId xmlns:a16="http://schemas.microsoft.com/office/drawing/2014/main" id="{48AA1D79-7DFD-3F2D-4B24-DBA34A3E070B}"/>
              </a:ext>
            </a:extLst>
          </p:cNvPr>
          <p:cNvSpPr>
            <a:spLocks noGrp="1"/>
          </p:cNvSpPr>
          <p:nvPr>
            <p:ph type="sldNum" sz="quarter" idx="5"/>
          </p:nvPr>
        </p:nvSpPr>
        <p:spPr/>
        <p:txBody>
          <a:bodyPr/>
          <a:lstStyle/>
          <a:p>
            <a:fld id="{87B41A4F-F668-403C-A5AE-28D540AC54FB}" type="slidenum">
              <a:rPr lang="en-GB" smtClean="0"/>
              <a:t>25</a:t>
            </a:fld>
            <a:endParaRPr lang="en-GB"/>
          </a:p>
        </p:txBody>
      </p:sp>
    </p:spTree>
    <p:extLst>
      <p:ext uri="{BB962C8B-B14F-4D97-AF65-F5344CB8AC3E}">
        <p14:creationId xmlns:p14="http://schemas.microsoft.com/office/powerpoint/2010/main" val="2411009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35B7A-309A-2BE1-99E0-41AF15F237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32367-F52A-FBB5-D380-E04BD71E1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F5A5BC-7A93-FEA0-5A0E-B39C270CBCCD}"/>
              </a:ext>
            </a:extLst>
          </p:cNvPr>
          <p:cNvSpPr>
            <a:spLocks noGrp="1"/>
          </p:cNvSpPr>
          <p:nvPr>
            <p:ph type="body" idx="1"/>
          </p:nvPr>
        </p:nvSpPr>
        <p:spPr/>
        <p:txBody>
          <a:bodyPr/>
          <a:lstStyle/>
          <a:p>
            <a:r>
              <a:rPr lang="en-GB"/>
              <a:t>Give an overview of the different ways that you can run the code, e.g. wit</a:t>
            </a:r>
          </a:p>
        </p:txBody>
      </p:sp>
      <p:sp>
        <p:nvSpPr>
          <p:cNvPr id="4" name="Slide Number Placeholder 3">
            <a:extLst>
              <a:ext uri="{FF2B5EF4-FFF2-40B4-BE49-F238E27FC236}">
                <a16:creationId xmlns:a16="http://schemas.microsoft.com/office/drawing/2014/main" id="{A99B8A8A-5DEE-913E-F2B2-946CA62CBD5A}"/>
              </a:ext>
            </a:extLst>
          </p:cNvPr>
          <p:cNvSpPr>
            <a:spLocks noGrp="1"/>
          </p:cNvSpPr>
          <p:nvPr>
            <p:ph type="sldNum" sz="quarter" idx="5"/>
          </p:nvPr>
        </p:nvSpPr>
        <p:spPr/>
        <p:txBody>
          <a:bodyPr/>
          <a:lstStyle/>
          <a:p>
            <a:fld id="{87B41A4F-F668-403C-A5AE-28D540AC54FB}" type="slidenum">
              <a:rPr lang="en-GB" smtClean="0"/>
              <a:t>27</a:t>
            </a:fld>
            <a:endParaRPr lang="en-GB"/>
          </a:p>
        </p:txBody>
      </p:sp>
    </p:spTree>
    <p:extLst>
      <p:ext uri="{BB962C8B-B14F-4D97-AF65-F5344CB8AC3E}">
        <p14:creationId xmlns:p14="http://schemas.microsoft.com/office/powerpoint/2010/main" val="3985472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2F441-F8A9-FF36-0BB9-0D1DF27F1A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53842-ED58-DD8D-AE5B-C5EE08C360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EC7AE9-F1EE-64FF-E450-061876F78C0D}"/>
              </a:ext>
            </a:extLst>
          </p:cNvPr>
          <p:cNvSpPr>
            <a:spLocks noGrp="1"/>
          </p:cNvSpPr>
          <p:nvPr>
            <p:ph type="body" idx="1"/>
          </p:nvPr>
        </p:nvSpPr>
        <p:spPr/>
        <p:txBody>
          <a:bodyPr/>
          <a:lstStyle/>
          <a:p>
            <a:r>
              <a:rPr lang="en-GB"/>
              <a:t>I find the development of Spack to be quite confusing and don’t totally understand why things are done the way they are</a:t>
            </a:r>
          </a:p>
        </p:txBody>
      </p:sp>
      <p:sp>
        <p:nvSpPr>
          <p:cNvPr id="4" name="Slide Number Placeholder 3">
            <a:extLst>
              <a:ext uri="{FF2B5EF4-FFF2-40B4-BE49-F238E27FC236}">
                <a16:creationId xmlns:a16="http://schemas.microsoft.com/office/drawing/2014/main" id="{90899DAE-3F16-E9C0-F821-213C7CD298E5}"/>
              </a:ext>
            </a:extLst>
          </p:cNvPr>
          <p:cNvSpPr>
            <a:spLocks noGrp="1"/>
          </p:cNvSpPr>
          <p:nvPr>
            <p:ph type="sldNum" sz="quarter" idx="5"/>
          </p:nvPr>
        </p:nvSpPr>
        <p:spPr/>
        <p:txBody>
          <a:bodyPr/>
          <a:lstStyle/>
          <a:p>
            <a:fld id="{87B41A4F-F668-403C-A5AE-28D540AC54FB}" type="slidenum">
              <a:rPr lang="en-GB" smtClean="0"/>
              <a:t>28</a:t>
            </a:fld>
            <a:endParaRPr lang="en-GB"/>
          </a:p>
        </p:txBody>
      </p:sp>
    </p:spTree>
    <p:extLst>
      <p:ext uri="{BB962C8B-B14F-4D97-AF65-F5344CB8AC3E}">
        <p14:creationId xmlns:p14="http://schemas.microsoft.com/office/powerpoint/2010/main" val="614583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B41A4F-F668-403C-A5AE-28D540AC54FB}" type="slidenum">
              <a:rPr lang="en-GB" smtClean="0"/>
              <a:t>30</a:t>
            </a:fld>
            <a:endParaRPr lang="en-GB"/>
          </a:p>
        </p:txBody>
      </p:sp>
    </p:spTree>
    <p:extLst>
      <p:ext uri="{BB962C8B-B14F-4D97-AF65-F5344CB8AC3E}">
        <p14:creationId xmlns:p14="http://schemas.microsoft.com/office/powerpoint/2010/main" val="3891869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You may also need to install poetry that can be done with: `</a:t>
            </a:r>
            <a:r>
              <a:rPr lang="en-US"/>
              <a:t>curl -sSL https://install.python-poetry.org | python3 -</a:t>
            </a:r>
          </a:p>
        </p:txBody>
      </p:sp>
      <p:sp>
        <p:nvSpPr>
          <p:cNvPr id="4" name="Slide Number Placeholder 3"/>
          <p:cNvSpPr>
            <a:spLocks noGrp="1"/>
          </p:cNvSpPr>
          <p:nvPr>
            <p:ph type="sldNum" sz="quarter" idx="5"/>
          </p:nvPr>
        </p:nvSpPr>
        <p:spPr/>
        <p:txBody>
          <a:bodyPr/>
          <a:lstStyle/>
          <a:p>
            <a:fld id="{87B41A4F-F668-403C-A5AE-28D540AC54FB}" type="slidenum">
              <a:rPr lang="en-GB"/>
              <a:t>31</a:t>
            </a:fld>
            <a:endParaRPr lang="en-GB"/>
          </a:p>
        </p:txBody>
      </p:sp>
    </p:spTree>
    <p:extLst>
      <p:ext uri="{BB962C8B-B14F-4D97-AF65-F5344CB8AC3E}">
        <p14:creationId xmlns:p14="http://schemas.microsoft.com/office/powerpoint/2010/main" val="1548743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AA39E-5101-09F1-E998-76DD875CC2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884C6-6632-6965-F672-8E58C39CE3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46F5B0-A9DF-DC45-480E-0686E835EF1F}"/>
              </a:ext>
            </a:extLst>
          </p:cNvPr>
          <p:cNvSpPr>
            <a:spLocks noGrp="1"/>
          </p:cNvSpPr>
          <p:nvPr>
            <p:ph type="body" idx="1"/>
          </p:nvPr>
        </p:nvSpPr>
        <p:spPr/>
        <p:txBody>
          <a:bodyPr/>
          <a:lstStyle/>
          <a:p>
            <a:r>
              <a:rPr lang="en-GB"/>
              <a:t>Provide a demo of how to log into ISCA itself when using </a:t>
            </a:r>
            <a:r>
              <a:rPr lang="en-GB" err="1"/>
              <a:t>VSCode</a:t>
            </a:r>
            <a:r>
              <a:rPr lang="en-GB"/>
              <a:t> </a:t>
            </a:r>
          </a:p>
        </p:txBody>
      </p:sp>
      <p:sp>
        <p:nvSpPr>
          <p:cNvPr id="4" name="Slide Number Placeholder 3">
            <a:extLst>
              <a:ext uri="{FF2B5EF4-FFF2-40B4-BE49-F238E27FC236}">
                <a16:creationId xmlns:a16="http://schemas.microsoft.com/office/drawing/2014/main" id="{7D595487-2603-D3F9-D7F5-34971BB28F37}"/>
              </a:ext>
            </a:extLst>
          </p:cNvPr>
          <p:cNvSpPr>
            <a:spLocks noGrp="1"/>
          </p:cNvSpPr>
          <p:nvPr>
            <p:ph type="sldNum" sz="quarter" idx="5"/>
          </p:nvPr>
        </p:nvSpPr>
        <p:spPr/>
        <p:txBody>
          <a:bodyPr/>
          <a:lstStyle/>
          <a:p>
            <a:fld id="{87B41A4F-F668-403C-A5AE-28D540AC54FB}" type="slidenum">
              <a:rPr lang="en-GB" smtClean="0"/>
              <a:t>33</a:t>
            </a:fld>
            <a:endParaRPr lang="en-GB"/>
          </a:p>
        </p:txBody>
      </p:sp>
    </p:spTree>
    <p:extLst>
      <p:ext uri="{BB962C8B-B14F-4D97-AF65-F5344CB8AC3E}">
        <p14:creationId xmlns:p14="http://schemas.microsoft.com/office/powerpoint/2010/main" val="1349137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D1D5E-2F51-73C0-B7CA-C2B07AAB5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0F58A-42F4-FF21-DC6A-49A1C509CE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D3FE47-F6B4-380B-B379-9F5F07F97B10}"/>
              </a:ext>
            </a:extLst>
          </p:cNvPr>
          <p:cNvSpPr>
            <a:spLocks noGrp="1"/>
          </p:cNvSpPr>
          <p:nvPr>
            <p:ph type="body" idx="1"/>
          </p:nvPr>
        </p:nvSpPr>
        <p:spPr/>
        <p:txBody>
          <a:bodyPr/>
          <a:lstStyle/>
          <a:p>
            <a:r>
              <a:rPr lang="en-GB"/>
              <a:t>Provide a demo of how to log into ISCA itself when using </a:t>
            </a:r>
            <a:r>
              <a:rPr lang="en-GB" err="1"/>
              <a:t>VSCode</a:t>
            </a:r>
            <a:r>
              <a:rPr lang="en-GB"/>
              <a:t> </a:t>
            </a:r>
          </a:p>
        </p:txBody>
      </p:sp>
      <p:sp>
        <p:nvSpPr>
          <p:cNvPr id="4" name="Slide Number Placeholder 3">
            <a:extLst>
              <a:ext uri="{FF2B5EF4-FFF2-40B4-BE49-F238E27FC236}">
                <a16:creationId xmlns:a16="http://schemas.microsoft.com/office/drawing/2014/main" id="{60E17143-64FA-644D-DAE5-049A1C9D72BD}"/>
              </a:ext>
            </a:extLst>
          </p:cNvPr>
          <p:cNvSpPr>
            <a:spLocks noGrp="1"/>
          </p:cNvSpPr>
          <p:nvPr>
            <p:ph type="sldNum" sz="quarter" idx="5"/>
          </p:nvPr>
        </p:nvSpPr>
        <p:spPr/>
        <p:txBody>
          <a:bodyPr/>
          <a:lstStyle/>
          <a:p>
            <a:fld id="{87B41A4F-F668-403C-A5AE-28D540AC54FB}" type="slidenum">
              <a:rPr lang="en-GB" smtClean="0"/>
              <a:t>34</a:t>
            </a:fld>
            <a:endParaRPr lang="en-GB"/>
          </a:p>
        </p:txBody>
      </p:sp>
    </p:spTree>
    <p:extLst>
      <p:ext uri="{BB962C8B-B14F-4D97-AF65-F5344CB8AC3E}">
        <p14:creationId xmlns:p14="http://schemas.microsoft.com/office/powerpoint/2010/main" val="16853309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89AC8-34B3-1F94-5E1B-D2D043AB3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CF46BF-6C1E-2FC3-E2FF-0F9B8E96F5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2F9ADE-55F1-D6BC-802C-9A8A5BA33E0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3FDCC90-C2BD-3A8C-93DB-B611CF8C6A29}"/>
              </a:ext>
            </a:extLst>
          </p:cNvPr>
          <p:cNvSpPr>
            <a:spLocks noGrp="1"/>
          </p:cNvSpPr>
          <p:nvPr>
            <p:ph type="sldNum" sz="quarter" idx="5"/>
          </p:nvPr>
        </p:nvSpPr>
        <p:spPr/>
        <p:txBody>
          <a:bodyPr/>
          <a:lstStyle/>
          <a:p>
            <a:fld id="{87B41A4F-F668-403C-A5AE-28D540AC54FB}" type="slidenum">
              <a:rPr lang="en-GB" smtClean="0"/>
              <a:t>35</a:t>
            </a:fld>
            <a:endParaRPr lang="en-GB"/>
          </a:p>
        </p:txBody>
      </p:sp>
    </p:spTree>
    <p:extLst>
      <p:ext uri="{BB962C8B-B14F-4D97-AF65-F5344CB8AC3E}">
        <p14:creationId xmlns:p14="http://schemas.microsoft.com/office/powerpoint/2010/main" val="4063015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61834-EBF2-BCD9-51AC-8A966B8C7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0A416B-DD72-C321-9592-FF4B361D54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FE9E8D-C3AC-1909-C3AF-26953E3C63AE}"/>
              </a:ext>
            </a:extLst>
          </p:cNvPr>
          <p:cNvSpPr>
            <a:spLocks noGrp="1"/>
          </p:cNvSpPr>
          <p:nvPr>
            <p:ph type="body" idx="1"/>
          </p:nvPr>
        </p:nvSpPr>
        <p:spPr/>
        <p:txBody>
          <a:bodyPr/>
          <a:lstStyle/>
          <a:p>
            <a:br>
              <a:rPr lang="en-GB"/>
            </a:br>
            <a:r>
              <a:rPr lang="en-GB"/>
              <a:t>There is no way we could fit in a true GPU course in a single day. </a:t>
            </a:r>
          </a:p>
          <a:p>
            <a:endParaRPr lang="en-GB"/>
          </a:p>
          <a:p>
            <a:r>
              <a:rPr lang="en-GB"/>
              <a:t>The goal is to signpost to the tools and technologies that are key to you being able to compile and run the code for GPUs. Its not a problem where everyone is going to get everything they need for this</a:t>
            </a:r>
          </a:p>
          <a:p>
            <a:endParaRPr lang="en-GB"/>
          </a:p>
          <a:p>
            <a:r>
              <a:rPr lang="en-GB"/>
              <a:t>It is also the case that normally for the HPC problems that you will encounter they take a considerable amount of time to run </a:t>
            </a:r>
          </a:p>
          <a:p>
            <a:endParaRPr lang="en-GB"/>
          </a:p>
          <a:p>
            <a:r>
              <a:rPr lang="en-GB"/>
              <a:t>There is also a considerable spread in the understanding of HPCs, </a:t>
            </a:r>
            <a:r>
              <a:rPr lang="en-GB" err="1"/>
              <a:t>Slurm</a:t>
            </a:r>
            <a:r>
              <a:rPr lang="en-GB"/>
              <a:t> scripts and many other relevant topics to this day, as such a lot of this will cover some common ground but the hope is that it feels a lot more like a workshop, where me and Stephen will go around and help out rather than </a:t>
            </a:r>
            <a:r>
              <a:rPr lang="en-GB" err="1"/>
              <a:t>deliverying</a:t>
            </a:r>
            <a:r>
              <a:rPr lang="en-GB"/>
              <a:t> lecture content and following along. You can choose your own path through the content. </a:t>
            </a:r>
          </a:p>
          <a:p>
            <a:endParaRPr lang="en-GB"/>
          </a:p>
          <a:p>
            <a:endParaRPr lang="en-GB"/>
          </a:p>
        </p:txBody>
      </p:sp>
      <p:sp>
        <p:nvSpPr>
          <p:cNvPr id="4" name="Slide Number Placeholder 3">
            <a:extLst>
              <a:ext uri="{FF2B5EF4-FFF2-40B4-BE49-F238E27FC236}">
                <a16:creationId xmlns:a16="http://schemas.microsoft.com/office/drawing/2014/main" id="{8CE92EDE-3B6E-7166-FBFD-271E2D373FC0}"/>
              </a:ext>
            </a:extLst>
          </p:cNvPr>
          <p:cNvSpPr>
            <a:spLocks noGrp="1"/>
          </p:cNvSpPr>
          <p:nvPr>
            <p:ph type="sldNum" sz="quarter" idx="5"/>
          </p:nvPr>
        </p:nvSpPr>
        <p:spPr/>
        <p:txBody>
          <a:bodyPr/>
          <a:lstStyle/>
          <a:p>
            <a:fld id="{87B41A4F-F668-403C-A5AE-28D540AC54FB}" type="slidenum">
              <a:rPr lang="en-GB" smtClean="0"/>
              <a:t>3</a:t>
            </a:fld>
            <a:endParaRPr lang="en-GB"/>
          </a:p>
        </p:txBody>
      </p:sp>
    </p:spTree>
    <p:extLst>
      <p:ext uri="{BB962C8B-B14F-4D97-AF65-F5344CB8AC3E}">
        <p14:creationId xmlns:p14="http://schemas.microsoft.com/office/powerpoint/2010/main" val="21904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3441F-FA53-1333-314E-D6334B2091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B929EA-A33B-FF44-E901-FA76320CC3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3E594-4F82-A7DE-D046-CF486DA6BCA3}"/>
              </a:ext>
            </a:extLst>
          </p:cNvPr>
          <p:cNvSpPr>
            <a:spLocks noGrp="1"/>
          </p:cNvSpPr>
          <p:nvPr>
            <p:ph type="body" idx="1"/>
          </p:nvPr>
        </p:nvSpPr>
        <p:spPr/>
        <p:txBody>
          <a:bodyPr/>
          <a:lstStyle/>
          <a:p>
            <a:r>
              <a:rPr lang="en-GB"/>
              <a:t>Give an overview of the different ways that you can run the code, e.g. with either the </a:t>
            </a:r>
            <a:r>
              <a:rPr lang="en-GB" err="1"/>
              <a:t>srun</a:t>
            </a:r>
            <a:r>
              <a:rPr lang="en-GB"/>
              <a:t> or the </a:t>
            </a:r>
            <a:r>
              <a:rPr lang="en-GB" err="1"/>
              <a:t>sbatch</a:t>
            </a:r>
            <a:r>
              <a:rPr lang="en-GB"/>
              <a:t> </a:t>
            </a:r>
          </a:p>
        </p:txBody>
      </p:sp>
      <p:sp>
        <p:nvSpPr>
          <p:cNvPr id="4" name="Slide Number Placeholder 3">
            <a:extLst>
              <a:ext uri="{FF2B5EF4-FFF2-40B4-BE49-F238E27FC236}">
                <a16:creationId xmlns:a16="http://schemas.microsoft.com/office/drawing/2014/main" id="{C31B1D49-EDF1-26C7-4949-EDEAE3D957CF}"/>
              </a:ext>
            </a:extLst>
          </p:cNvPr>
          <p:cNvSpPr>
            <a:spLocks noGrp="1"/>
          </p:cNvSpPr>
          <p:nvPr>
            <p:ph type="sldNum" sz="quarter" idx="5"/>
          </p:nvPr>
        </p:nvSpPr>
        <p:spPr/>
        <p:txBody>
          <a:bodyPr/>
          <a:lstStyle/>
          <a:p>
            <a:fld id="{87B41A4F-F668-403C-A5AE-28D540AC54FB}" type="slidenum">
              <a:rPr lang="en-GB" smtClean="0"/>
              <a:t>36</a:t>
            </a:fld>
            <a:endParaRPr lang="en-GB"/>
          </a:p>
        </p:txBody>
      </p:sp>
    </p:spTree>
    <p:extLst>
      <p:ext uri="{BB962C8B-B14F-4D97-AF65-F5344CB8AC3E}">
        <p14:creationId xmlns:p14="http://schemas.microsoft.com/office/powerpoint/2010/main" val="26916603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Across all three machines, </a:t>
            </a:r>
            <a:r>
              <a:rPr lang="en-GB" sz="1200" b="1" i="0" kern="1200" err="1">
                <a:solidFill>
                  <a:schemeClr val="tx1"/>
                </a:solidFill>
                <a:effectLst/>
                <a:latin typeface="+mn-lt"/>
                <a:ea typeface="+mn-ea"/>
                <a:cs typeface="+mn-cs"/>
              </a:rPr>
              <a:t>CuPy</a:t>
            </a:r>
            <a:r>
              <a:rPr lang="en-GB" sz="1200" b="0" i="0" kern="1200">
                <a:solidFill>
                  <a:schemeClr val="tx1"/>
                </a:solidFill>
                <a:effectLst/>
                <a:latin typeface="+mn-lt"/>
                <a:ea typeface="+mn-ea"/>
                <a:cs typeface="+mn-cs"/>
              </a:rPr>
              <a:t> becomes faster than </a:t>
            </a:r>
            <a:r>
              <a:rPr lang="en-GB" sz="1200" b="1" i="0" kern="1200">
                <a:solidFill>
                  <a:schemeClr val="tx1"/>
                </a:solidFill>
                <a:effectLst/>
                <a:latin typeface="+mn-lt"/>
                <a:ea typeface="+mn-ea"/>
                <a:cs typeface="+mn-cs"/>
              </a:rPr>
              <a:t>NumPy</a:t>
            </a:r>
            <a:r>
              <a:rPr lang="en-GB" sz="1200" b="0" i="0" kern="1200">
                <a:solidFill>
                  <a:schemeClr val="tx1"/>
                </a:solidFill>
                <a:effectLst/>
                <a:latin typeface="+mn-lt"/>
                <a:ea typeface="+mn-ea"/>
                <a:cs typeface="+mn-cs"/>
              </a:rPr>
              <a:t> at roughly 500–1 k grid size, while </a:t>
            </a:r>
            <a:r>
              <a:rPr lang="en-GB" sz="1200" b="1" i="0" kern="1200">
                <a:solidFill>
                  <a:schemeClr val="tx1"/>
                </a:solidFill>
                <a:effectLst/>
                <a:latin typeface="+mn-lt"/>
                <a:ea typeface="+mn-ea"/>
                <a:cs typeface="+mn-cs"/>
              </a:rPr>
              <a:t>naive loops</a:t>
            </a:r>
            <a:r>
              <a:rPr lang="en-GB" sz="1200" b="0" i="0" kern="1200">
                <a:solidFill>
                  <a:schemeClr val="tx1"/>
                </a:solidFill>
                <a:effectLst/>
                <a:latin typeface="+mn-lt"/>
                <a:ea typeface="+mn-ea"/>
                <a:cs typeface="+mn-cs"/>
              </a:rPr>
              <a:t> are unusable past ~250. GPU dispatch overhead (~3 s) means tiny grids still </a:t>
            </a:r>
            <a:r>
              <a:rPr lang="en-GB" sz="1200" b="0" i="0" kern="1200" err="1">
                <a:solidFill>
                  <a:schemeClr val="tx1"/>
                </a:solidFill>
                <a:effectLst/>
                <a:latin typeface="+mn-lt"/>
                <a:ea typeface="+mn-ea"/>
                <a:cs typeface="+mn-cs"/>
              </a:rPr>
              <a:t>favor</a:t>
            </a:r>
            <a:r>
              <a:rPr lang="en-GB" sz="1200" b="0" i="0" kern="1200">
                <a:solidFill>
                  <a:schemeClr val="tx1"/>
                </a:solidFill>
                <a:effectLst/>
                <a:latin typeface="+mn-lt"/>
                <a:ea typeface="+mn-ea"/>
                <a:cs typeface="+mn-cs"/>
              </a:rPr>
              <a:t> NumPy or CPU, but anything beyond a few thousand cells per side is best done with </a:t>
            </a:r>
            <a:r>
              <a:rPr lang="en-GB" sz="1200" b="0" i="0" kern="1200" err="1">
                <a:solidFill>
                  <a:schemeClr val="tx1"/>
                </a:solidFill>
                <a:effectLst/>
                <a:latin typeface="+mn-lt"/>
                <a:ea typeface="+mn-ea"/>
                <a:cs typeface="+mn-cs"/>
              </a:rPr>
              <a:t>CuPy</a:t>
            </a:r>
            <a:r>
              <a:rPr lang="en-GB" sz="1200" b="0" i="0" kern="1200">
                <a:solidFill>
                  <a:schemeClr val="tx1"/>
                </a:solidFill>
                <a:effectLst/>
                <a:latin typeface="+mn-lt"/>
                <a:ea typeface="+mn-ea"/>
                <a:cs typeface="+mn-cs"/>
              </a:rPr>
              <a:t> on a modern accelerator.</a:t>
            </a:r>
            <a:endParaRPr lang="en-GB"/>
          </a:p>
        </p:txBody>
      </p:sp>
      <p:sp>
        <p:nvSpPr>
          <p:cNvPr id="4" name="Slide Number Placeholder 3"/>
          <p:cNvSpPr>
            <a:spLocks noGrp="1"/>
          </p:cNvSpPr>
          <p:nvPr>
            <p:ph type="sldNum" sz="quarter" idx="5"/>
          </p:nvPr>
        </p:nvSpPr>
        <p:spPr/>
        <p:txBody>
          <a:bodyPr/>
          <a:lstStyle/>
          <a:p>
            <a:fld id="{87B41A4F-F668-403C-A5AE-28D540AC54FB}" type="slidenum">
              <a:rPr lang="en-GB" smtClean="0"/>
              <a:t>42</a:t>
            </a:fld>
            <a:endParaRPr lang="en-GB"/>
          </a:p>
        </p:txBody>
      </p:sp>
    </p:spTree>
    <p:extLst>
      <p:ext uri="{BB962C8B-B14F-4D97-AF65-F5344CB8AC3E}">
        <p14:creationId xmlns:p14="http://schemas.microsoft.com/office/powerpoint/2010/main" val="210836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Large grids (e.g. N ≥ 500) or many timesteps</a:t>
            </a:r>
            <a:r>
              <a:rPr lang="en-GB" sz="1200" b="0" i="0" kern="1200">
                <a:solidFill>
                  <a:schemeClr val="tx1"/>
                </a:solidFill>
                <a:effectLst/>
                <a:latin typeface="+mn-lt"/>
                <a:ea typeface="+mn-ea"/>
                <a:cs typeface="+mn-cs"/>
              </a:rPr>
              <a:t>: GPU’s parallel throughput outweighs kernel-launch and transfer overhead. </a:t>
            </a:r>
            <a:r>
              <a:rPr lang="en-GB" sz="1200" b="1" i="0" kern="1200">
                <a:solidFill>
                  <a:schemeClr val="tx1"/>
                </a:solidFill>
                <a:effectLst/>
                <a:latin typeface="+mn-lt"/>
                <a:ea typeface="+mn-ea"/>
                <a:cs typeface="+mn-cs"/>
              </a:rPr>
              <a:t>Small grids (e.g. 10×10)</a:t>
            </a:r>
            <a:r>
              <a:rPr lang="en-GB" sz="1200" b="0" i="0" kern="1200">
                <a:solidFill>
                  <a:schemeClr val="tx1"/>
                </a:solidFill>
                <a:effectLst/>
                <a:latin typeface="+mn-lt"/>
                <a:ea typeface="+mn-ea"/>
                <a:cs typeface="+mn-cs"/>
              </a:rPr>
              <a:t>: GPU overhead may dominate, so you may want to stick with NumPy.</a:t>
            </a:r>
          </a:p>
          <a:p>
            <a:endParaRPr lang="en-GB" sz="1200" b="0" i="0" kern="1200">
              <a:solidFill>
                <a:schemeClr val="tx1"/>
              </a:solidFill>
              <a:effectLst/>
              <a:latin typeface="+mn-lt"/>
              <a:ea typeface="+mn-ea"/>
              <a:cs typeface="+mn-cs"/>
            </a:endParaRPr>
          </a:p>
          <a:p>
            <a:r>
              <a:rPr lang="en-GB" sz="1200" b="1" i="0" kern="1200">
                <a:solidFill>
                  <a:schemeClr val="tx1"/>
                </a:solidFill>
                <a:effectLst/>
                <a:latin typeface="+mn-lt"/>
                <a:ea typeface="+mn-ea"/>
                <a:cs typeface="+mn-cs"/>
              </a:rPr>
              <a:t>Running out of GPU memory: </a:t>
            </a:r>
            <a:r>
              <a:rPr lang="en-GB" sz="1200" b="0" i="0" kern="1200">
                <a:solidFill>
                  <a:schemeClr val="tx1"/>
                </a:solidFill>
                <a:effectLst/>
                <a:latin typeface="+mn-lt"/>
                <a:ea typeface="+mn-ea"/>
                <a:cs typeface="+mn-cs"/>
              </a:rPr>
              <a:t>You will also likely hit a point where you run out memory on the GPU that can be a challenge </a:t>
            </a:r>
          </a:p>
          <a:p>
            <a:endParaRPr lang="en-GB" sz="1200" b="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87B41A4F-F668-403C-A5AE-28D540AC54FB}" type="slidenum">
              <a:rPr lang="en-GB" smtClean="0"/>
              <a:t>43</a:t>
            </a:fld>
            <a:endParaRPr lang="en-GB"/>
          </a:p>
        </p:txBody>
      </p:sp>
    </p:spTree>
    <p:extLst>
      <p:ext uri="{BB962C8B-B14F-4D97-AF65-F5344CB8AC3E}">
        <p14:creationId xmlns:p14="http://schemas.microsoft.com/office/powerpoint/2010/main" val="3222213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are a number of different options for what you can do, including developing code yourself, benchmarking and experimenting with different grid sizes. </a:t>
            </a:r>
          </a:p>
          <a:p>
            <a:endParaRPr lang="en-GB"/>
          </a:p>
          <a:p>
            <a:r>
              <a:rPr lang="en-GB"/>
              <a:t>You can run the different codes with `poetry run &lt;command&gt;`, e.g. running `poetry run </a:t>
            </a:r>
            <a:r>
              <a:rPr lang="en-GB" sz="1200" b="0" i="0" kern="1200">
                <a:solidFill>
                  <a:schemeClr val="tx1"/>
                </a:solidFill>
                <a:effectLst/>
                <a:latin typeface="+mn-lt"/>
                <a:ea typeface="+mn-ea"/>
                <a:cs typeface="+mn-cs"/>
              </a:rPr>
              <a:t>python </a:t>
            </a:r>
            <a:r>
              <a:rPr lang="en-GB" sz="1200" b="0" i="0" kern="1200" err="1">
                <a:solidFill>
                  <a:schemeClr val="tx1"/>
                </a:solidFill>
                <a:effectLst/>
                <a:latin typeface="+mn-lt"/>
                <a:ea typeface="+mn-ea"/>
                <a:cs typeface="+mn-cs"/>
              </a:rPr>
              <a:t>game_of_life.py</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run_life_naive</a:t>
            </a:r>
            <a:r>
              <a:rPr lang="en-GB" sz="1200" b="0" i="0" kern="1200">
                <a:solidFill>
                  <a:schemeClr val="tx1"/>
                </a:solidFill>
                <a:effectLst/>
                <a:latin typeface="+mn-lt"/>
                <a:ea typeface="+mn-ea"/>
                <a:cs typeface="+mn-cs"/>
              </a:rPr>
              <a:t> --size 100 --timesteps 50`</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This is also a naïve type of profiling, e.g. just the wall time and the next episode is where we will go into a lot of depth of the different optimisations that can be done and the more nuanced impact of smaller changes. </a:t>
            </a:r>
            <a:endParaRPr lang="en-GB"/>
          </a:p>
        </p:txBody>
      </p:sp>
      <p:sp>
        <p:nvSpPr>
          <p:cNvPr id="4" name="Slide Number Placeholder 3"/>
          <p:cNvSpPr>
            <a:spLocks noGrp="1"/>
          </p:cNvSpPr>
          <p:nvPr>
            <p:ph type="sldNum" sz="quarter" idx="5"/>
          </p:nvPr>
        </p:nvSpPr>
        <p:spPr/>
        <p:txBody>
          <a:bodyPr/>
          <a:lstStyle/>
          <a:p>
            <a:fld id="{87B41A4F-F668-403C-A5AE-28D540AC54FB}" type="slidenum">
              <a:rPr lang="en-GB" smtClean="0"/>
              <a:t>44</a:t>
            </a:fld>
            <a:endParaRPr lang="en-GB"/>
          </a:p>
        </p:txBody>
      </p:sp>
    </p:spTree>
    <p:extLst>
      <p:ext uri="{BB962C8B-B14F-4D97-AF65-F5344CB8AC3E}">
        <p14:creationId xmlns:p14="http://schemas.microsoft.com/office/powerpoint/2010/main" val="85022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AF56B-7D2E-8FE0-CFE2-EF1477CD16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1E346-3F0F-F546-D5D3-59116B811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5A1D2B-25FA-2B2C-F3AC-F26B38A3EC37}"/>
              </a:ext>
            </a:extLst>
          </p:cNvPr>
          <p:cNvSpPr>
            <a:spLocks noGrp="1"/>
          </p:cNvSpPr>
          <p:nvPr>
            <p:ph type="body" idx="1"/>
          </p:nvPr>
        </p:nvSpPr>
        <p:spPr/>
        <p:txBody>
          <a:bodyPr/>
          <a:lstStyle/>
          <a:p>
            <a:r>
              <a:rPr lang="en-GB"/>
              <a:t>Provide a demo of how to log into ISCA itself when using </a:t>
            </a:r>
            <a:r>
              <a:rPr lang="en-GB" err="1"/>
              <a:t>VSCode</a:t>
            </a:r>
            <a:r>
              <a:rPr lang="en-GB"/>
              <a:t> </a:t>
            </a:r>
          </a:p>
        </p:txBody>
      </p:sp>
      <p:sp>
        <p:nvSpPr>
          <p:cNvPr id="4" name="Slide Number Placeholder 3">
            <a:extLst>
              <a:ext uri="{FF2B5EF4-FFF2-40B4-BE49-F238E27FC236}">
                <a16:creationId xmlns:a16="http://schemas.microsoft.com/office/drawing/2014/main" id="{7469DC68-B2E7-5523-BE1F-9B5900D7F9BC}"/>
              </a:ext>
            </a:extLst>
          </p:cNvPr>
          <p:cNvSpPr>
            <a:spLocks noGrp="1"/>
          </p:cNvSpPr>
          <p:nvPr>
            <p:ph type="sldNum" sz="quarter" idx="5"/>
          </p:nvPr>
        </p:nvSpPr>
        <p:spPr/>
        <p:txBody>
          <a:bodyPr/>
          <a:lstStyle/>
          <a:p>
            <a:fld id="{87B41A4F-F668-403C-A5AE-28D540AC54FB}" type="slidenum">
              <a:rPr lang="en-GB" smtClean="0"/>
              <a:t>46</a:t>
            </a:fld>
            <a:endParaRPr lang="en-GB"/>
          </a:p>
        </p:txBody>
      </p:sp>
    </p:spTree>
    <p:extLst>
      <p:ext uri="{BB962C8B-B14F-4D97-AF65-F5344CB8AC3E}">
        <p14:creationId xmlns:p14="http://schemas.microsoft.com/office/powerpoint/2010/main" val="2564475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9C698-F6A7-ECAE-4306-FCD54A703A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4DDABA-E083-8B2E-BC6E-682FE09840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F72763-0FE2-C434-C5E8-20741E90E59E}"/>
              </a:ext>
            </a:extLst>
          </p:cNvPr>
          <p:cNvSpPr>
            <a:spLocks noGrp="1"/>
          </p:cNvSpPr>
          <p:nvPr>
            <p:ph type="body" idx="1"/>
          </p:nvPr>
        </p:nvSpPr>
        <p:spPr/>
        <p:txBody>
          <a:bodyPr/>
          <a:lstStyle/>
          <a:p>
            <a:r>
              <a:rPr lang="en-GB"/>
              <a:t>Provide a demo of how to log into ISCA itself when using </a:t>
            </a:r>
            <a:r>
              <a:rPr lang="en-GB" err="1"/>
              <a:t>VSCode</a:t>
            </a:r>
            <a:r>
              <a:rPr lang="en-GB"/>
              <a:t> </a:t>
            </a:r>
          </a:p>
        </p:txBody>
      </p:sp>
      <p:sp>
        <p:nvSpPr>
          <p:cNvPr id="4" name="Slide Number Placeholder 3">
            <a:extLst>
              <a:ext uri="{FF2B5EF4-FFF2-40B4-BE49-F238E27FC236}">
                <a16:creationId xmlns:a16="http://schemas.microsoft.com/office/drawing/2014/main" id="{B032178B-FBDF-DA2E-73C0-9F8E1FF9EB97}"/>
              </a:ext>
            </a:extLst>
          </p:cNvPr>
          <p:cNvSpPr>
            <a:spLocks noGrp="1"/>
          </p:cNvSpPr>
          <p:nvPr>
            <p:ph type="sldNum" sz="quarter" idx="5"/>
          </p:nvPr>
        </p:nvSpPr>
        <p:spPr/>
        <p:txBody>
          <a:bodyPr/>
          <a:lstStyle/>
          <a:p>
            <a:fld id="{87B41A4F-F668-403C-A5AE-28D540AC54FB}" type="slidenum">
              <a:rPr lang="en-GB" smtClean="0"/>
              <a:t>47</a:t>
            </a:fld>
            <a:endParaRPr lang="en-GB"/>
          </a:p>
        </p:txBody>
      </p:sp>
    </p:spTree>
    <p:extLst>
      <p:ext uri="{BB962C8B-B14F-4D97-AF65-F5344CB8AC3E}">
        <p14:creationId xmlns:p14="http://schemas.microsoft.com/office/powerpoint/2010/main" val="3855694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2E539-0F53-FF58-D110-E75419AB2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A7FB12-A6B1-728D-4801-B5B8D2A59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DEEDD3-01EF-A3EF-A855-71AEC7E73A0A}"/>
              </a:ext>
            </a:extLst>
          </p:cNvPr>
          <p:cNvSpPr>
            <a:spLocks noGrp="1"/>
          </p:cNvSpPr>
          <p:nvPr>
            <p:ph type="body" idx="1"/>
          </p:nvPr>
        </p:nvSpPr>
        <p:spPr/>
        <p:txBody>
          <a:bodyPr/>
          <a:lstStyle/>
          <a:p>
            <a:r>
              <a:rPr lang="en-GB"/>
              <a:t>Provide a demo of how to log into ISCA itself when using </a:t>
            </a:r>
            <a:r>
              <a:rPr lang="en-GB" err="1"/>
              <a:t>VSCode</a:t>
            </a:r>
            <a:r>
              <a:rPr lang="en-GB"/>
              <a:t> </a:t>
            </a:r>
          </a:p>
        </p:txBody>
      </p:sp>
      <p:sp>
        <p:nvSpPr>
          <p:cNvPr id="4" name="Slide Number Placeholder 3">
            <a:extLst>
              <a:ext uri="{FF2B5EF4-FFF2-40B4-BE49-F238E27FC236}">
                <a16:creationId xmlns:a16="http://schemas.microsoft.com/office/drawing/2014/main" id="{4C3B78E5-836A-C037-3705-C1DB0FE1CA2B}"/>
              </a:ext>
            </a:extLst>
          </p:cNvPr>
          <p:cNvSpPr>
            <a:spLocks noGrp="1"/>
          </p:cNvSpPr>
          <p:nvPr>
            <p:ph type="sldNum" sz="quarter" idx="5"/>
          </p:nvPr>
        </p:nvSpPr>
        <p:spPr/>
        <p:txBody>
          <a:bodyPr/>
          <a:lstStyle/>
          <a:p>
            <a:fld id="{87B41A4F-F668-403C-A5AE-28D540AC54FB}" type="slidenum">
              <a:rPr lang="en-GB" smtClean="0"/>
              <a:t>48</a:t>
            </a:fld>
            <a:endParaRPr lang="en-GB"/>
          </a:p>
        </p:txBody>
      </p:sp>
    </p:spTree>
    <p:extLst>
      <p:ext uri="{BB962C8B-B14F-4D97-AF65-F5344CB8AC3E}">
        <p14:creationId xmlns:p14="http://schemas.microsoft.com/office/powerpoint/2010/main" val="9456593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070DC-E317-5CBD-8D03-1BAD01B2A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DE2E4-4DFF-39C3-1610-85F395B5B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4D0FE6-817E-1C6C-8F1C-E9915110010F}"/>
              </a:ext>
            </a:extLst>
          </p:cNvPr>
          <p:cNvSpPr>
            <a:spLocks noGrp="1"/>
          </p:cNvSpPr>
          <p:nvPr>
            <p:ph type="body" idx="1"/>
          </p:nvPr>
        </p:nvSpPr>
        <p:spPr/>
        <p:txBody>
          <a:bodyPr/>
          <a:lstStyle/>
          <a:p>
            <a:r>
              <a:rPr lang="en-GB"/>
              <a:t>Provide a demo of how to log into ISCA itself when using </a:t>
            </a:r>
            <a:r>
              <a:rPr lang="en-GB" err="1"/>
              <a:t>VSCode</a:t>
            </a:r>
            <a:r>
              <a:rPr lang="en-GB"/>
              <a:t> </a:t>
            </a:r>
          </a:p>
        </p:txBody>
      </p:sp>
      <p:sp>
        <p:nvSpPr>
          <p:cNvPr id="4" name="Slide Number Placeholder 3">
            <a:extLst>
              <a:ext uri="{FF2B5EF4-FFF2-40B4-BE49-F238E27FC236}">
                <a16:creationId xmlns:a16="http://schemas.microsoft.com/office/drawing/2014/main" id="{E39C64C4-89D8-A30A-F50B-B2B76AA109AE}"/>
              </a:ext>
            </a:extLst>
          </p:cNvPr>
          <p:cNvSpPr>
            <a:spLocks noGrp="1"/>
          </p:cNvSpPr>
          <p:nvPr>
            <p:ph type="sldNum" sz="quarter" idx="5"/>
          </p:nvPr>
        </p:nvSpPr>
        <p:spPr/>
        <p:txBody>
          <a:bodyPr/>
          <a:lstStyle/>
          <a:p>
            <a:fld id="{87B41A4F-F668-403C-A5AE-28D540AC54FB}" type="slidenum">
              <a:rPr lang="en-GB" smtClean="0"/>
              <a:t>49</a:t>
            </a:fld>
            <a:endParaRPr lang="en-GB"/>
          </a:p>
        </p:txBody>
      </p:sp>
    </p:spTree>
    <p:extLst>
      <p:ext uri="{BB962C8B-B14F-4D97-AF65-F5344CB8AC3E}">
        <p14:creationId xmlns:p14="http://schemas.microsoft.com/office/powerpoint/2010/main" val="2396586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C6AE4-9A53-D825-5E18-C50ECCF0CA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162489-BDBD-457D-371A-A34CE73D94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BFCB11-D311-0413-CDF1-A1C4A635BB72}"/>
              </a:ext>
            </a:extLst>
          </p:cNvPr>
          <p:cNvSpPr>
            <a:spLocks noGrp="1"/>
          </p:cNvSpPr>
          <p:nvPr>
            <p:ph type="body" idx="1"/>
          </p:nvPr>
        </p:nvSpPr>
        <p:spPr/>
        <p:txBody>
          <a:bodyPr/>
          <a:lstStyle/>
          <a:p>
            <a:r>
              <a:rPr lang="en-GB"/>
              <a:t>This is very much a new frontier for us in the context of GPUs</a:t>
            </a:r>
          </a:p>
          <a:p>
            <a:endParaRPr lang="en-GB"/>
          </a:p>
          <a:p>
            <a:r>
              <a:rPr lang="en-GB"/>
              <a:t>Each HPC can be quite different and so please bear with us, alongside we might have assumed some prior knowledge in different locations, if something is confusing please let us know, and as a group we can try and answer it.</a:t>
            </a:r>
          </a:p>
          <a:p>
            <a:endParaRPr lang="en-GB"/>
          </a:p>
          <a:p>
            <a:r>
              <a:rPr lang="en-GB"/>
              <a:t>My hope is that this will very much be a community effort to upskill everyone in some dimensions and learn something new. </a:t>
            </a:r>
          </a:p>
        </p:txBody>
      </p:sp>
      <p:sp>
        <p:nvSpPr>
          <p:cNvPr id="4" name="Slide Number Placeholder 3">
            <a:extLst>
              <a:ext uri="{FF2B5EF4-FFF2-40B4-BE49-F238E27FC236}">
                <a16:creationId xmlns:a16="http://schemas.microsoft.com/office/drawing/2014/main" id="{9C9A5C81-A1FE-F132-9650-231085048012}"/>
              </a:ext>
            </a:extLst>
          </p:cNvPr>
          <p:cNvSpPr>
            <a:spLocks noGrp="1"/>
          </p:cNvSpPr>
          <p:nvPr>
            <p:ph type="sldNum" sz="quarter" idx="5"/>
          </p:nvPr>
        </p:nvSpPr>
        <p:spPr/>
        <p:txBody>
          <a:bodyPr/>
          <a:lstStyle/>
          <a:p>
            <a:fld id="{87B41A4F-F668-403C-A5AE-28D540AC54FB}" type="slidenum">
              <a:rPr lang="en-GB" smtClean="0"/>
              <a:t>4</a:t>
            </a:fld>
            <a:endParaRPr lang="en-GB"/>
          </a:p>
        </p:txBody>
      </p:sp>
    </p:spTree>
    <p:extLst>
      <p:ext uri="{BB962C8B-B14F-4D97-AF65-F5344CB8AC3E}">
        <p14:creationId xmlns:p14="http://schemas.microsoft.com/office/powerpoint/2010/main" val="1534695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intention is for the first three sessions to be from 1000-1230 and then for the afternoon to be from 1330-1630 until the end of the day </a:t>
            </a:r>
          </a:p>
        </p:txBody>
      </p:sp>
      <p:sp>
        <p:nvSpPr>
          <p:cNvPr id="4" name="Slide Number Placeholder 3"/>
          <p:cNvSpPr>
            <a:spLocks noGrp="1"/>
          </p:cNvSpPr>
          <p:nvPr>
            <p:ph type="sldNum" sz="quarter" idx="5"/>
          </p:nvPr>
        </p:nvSpPr>
        <p:spPr/>
        <p:txBody>
          <a:bodyPr/>
          <a:lstStyle/>
          <a:p>
            <a:fld id="{87B41A4F-F668-403C-A5AE-28D540AC54FB}" type="slidenum">
              <a:rPr lang="en-GB" smtClean="0"/>
              <a:t>5</a:t>
            </a:fld>
            <a:endParaRPr lang="en-GB"/>
          </a:p>
        </p:txBody>
      </p:sp>
    </p:spTree>
    <p:extLst>
      <p:ext uri="{BB962C8B-B14F-4D97-AF65-F5344CB8AC3E}">
        <p14:creationId xmlns:p14="http://schemas.microsoft.com/office/powerpoint/2010/main" val="732498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Trying to work out what you don’t know, and then recognising that it is helpful down the road</a:t>
            </a:r>
          </a:p>
        </p:txBody>
      </p:sp>
      <p:sp>
        <p:nvSpPr>
          <p:cNvPr id="4" name="Slide Number Placeholder 3"/>
          <p:cNvSpPr>
            <a:spLocks noGrp="1"/>
          </p:cNvSpPr>
          <p:nvPr>
            <p:ph type="sldNum" sz="quarter" idx="5"/>
          </p:nvPr>
        </p:nvSpPr>
        <p:spPr/>
        <p:txBody>
          <a:bodyPr/>
          <a:lstStyle/>
          <a:p>
            <a:fld id="{87B41A4F-F668-403C-A5AE-28D540AC54FB}" type="slidenum">
              <a:rPr lang="en-GB" smtClean="0"/>
              <a:t>6</a:t>
            </a:fld>
            <a:endParaRPr lang="en-GB"/>
          </a:p>
        </p:txBody>
      </p:sp>
    </p:spTree>
    <p:extLst>
      <p:ext uri="{BB962C8B-B14F-4D97-AF65-F5344CB8AC3E}">
        <p14:creationId xmlns:p14="http://schemas.microsoft.com/office/powerpoint/2010/main" val="1500224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87923-DFB9-6B9B-2329-75B045EFDE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D4A290-62CA-EE6E-6D0E-C2F05EA623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601919-D2E1-A311-47DD-CD13FB7D60AC}"/>
              </a:ext>
            </a:extLst>
          </p:cNvPr>
          <p:cNvSpPr>
            <a:spLocks noGrp="1"/>
          </p:cNvSpPr>
          <p:nvPr>
            <p:ph type="body" idx="1"/>
          </p:nvPr>
        </p:nvSpPr>
        <p:spPr/>
        <p:txBody>
          <a:bodyPr/>
          <a:lstStyle/>
          <a:p>
            <a:r>
              <a:rPr lang="en-GB"/>
              <a:t>There is a very real change that this course does not prepare you for the future of HPC. </a:t>
            </a:r>
          </a:p>
          <a:p>
            <a:endParaRPr lang="en-GB"/>
          </a:p>
          <a:p>
            <a:r>
              <a:rPr lang="en-GB"/>
              <a:t>It seems like GPUs themselves might be going out of fashion, with new developments such as Grace-Hopper Superchip. </a:t>
            </a:r>
          </a:p>
          <a:p>
            <a:endParaRPr lang="en-GB"/>
          </a:p>
          <a:p>
            <a:r>
              <a:rPr lang="en-GB"/>
              <a:t>As we will see, currently the main thing you want to minimise is data movement to the VRAM for the GPU, but with Grace-Hopper chips all of that overhead is eliminated due to the chip design.</a:t>
            </a:r>
          </a:p>
          <a:p>
            <a:endParaRPr lang="en-GB"/>
          </a:p>
          <a:p>
            <a:r>
              <a:rPr lang="en-GB"/>
              <a:t>It is also very much up for debate what the future of this sort of programming will look like, with a lot of different tools being proposed and tested. Personally agree with someone Michael mentioned a while back and that the compiler will eventually be smart enough to work it out for us, but with what level of annotation will be. </a:t>
            </a:r>
          </a:p>
          <a:p>
            <a:endParaRPr lang="en-GB"/>
          </a:p>
          <a:p>
            <a:r>
              <a:rPr lang="en-GB"/>
              <a:t>This is why this course is focused more on general understanding of GPUs and why to use them, rather than the nuances of actual programming them as it might turn out you never need to!</a:t>
            </a:r>
          </a:p>
        </p:txBody>
      </p:sp>
      <p:sp>
        <p:nvSpPr>
          <p:cNvPr id="4" name="Slide Number Placeholder 3">
            <a:extLst>
              <a:ext uri="{FF2B5EF4-FFF2-40B4-BE49-F238E27FC236}">
                <a16:creationId xmlns:a16="http://schemas.microsoft.com/office/drawing/2014/main" id="{065AFB6B-F93F-6DF4-5850-9E8B1045F40F}"/>
              </a:ext>
            </a:extLst>
          </p:cNvPr>
          <p:cNvSpPr>
            <a:spLocks noGrp="1"/>
          </p:cNvSpPr>
          <p:nvPr>
            <p:ph type="sldNum" sz="quarter" idx="5"/>
          </p:nvPr>
        </p:nvSpPr>
        <p:spPr/>
        <p:txBody>
          <a:bodyPr/>
          <a:lstStyle/>
          <a:p>
            <a:fld id="{87B41A4F-F668-403C-A5AE-28D540AC54FB}" type="slidenum">
              <a:rPr lang="en-GB" smtClean="0"/>
              <a:t>7</a:t>
            </a:fld>
            <a:endParaRPr lang="en-GB"/>
          </a:p>
        </p:txBody>
      </p:sp>
    </p:spTree>
    <p:extLst>
      <p:ext uri="{BB962C8B-B14F-4D97-AF65-F5344CB8AC3E}">
        <p14:creationId xmlns:p14="http://schemas.microsoft.com/office/powerpoint/2010/main" val="1881500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GPUs stand for Graphics Processing Unit. Historically they were specialised processors designed to handle graphics rendering, the ones that are now being produced are a lot more general purpose computing </a:t>
            </a:r>
          </a:p>
        </p:txBody>
      </p:sp>
      <p:sp>
        <p:nvSpPr>
          <p:cNvPr id="4" name="Slide Number Placeholder 3"/>
          <p:cNvSpPr>
            <a:spLocks noGrp="1"/>
          </p:cNvSpPr>
          <p:nvPr>
            <p:ph type="sldNum" sz="quarter" idx="5"/>
          </p:nvPr>
        </p:nvSpPr>
        <p:spPr/>
        <p:txBody>
          <a:bodyPr/>
          <a:lstStyle/>
          <a:p>
            <a:fld id="{87B41A4F-F668-403C-A5AE-28D540AC54FB}" type="slidenum">
              <a:rPr lang="en-GB" smtClean="0"/>
              <a:t>9</a:t>
            </a:fld>
            <a:endParaRPr lang="en-GB"/>
          </a:p>
        </p:txBody>
      </p:sp>
    </p:spTree>
    <p:extLst>
      <p:ext uri="{BB962C8B-B14F-4D97-AF65-F5344CB8AC3E}">
        <p14:creationId xmlns:p14="http://schemas.microsoft.com/office/powerpoint/2010/main" val="3038819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5C0CA-317B-3E2B-73B3-89D8E49189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84F271-4811-8943-BDD5-9140E1B628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E6B09C-904C-6D86-5568-F6B9E54DFE6F}"/>
              </a:ext>
            </a:extLst>
          </p:cNvPr>
          <p:cNvSpPr>
            <a:spLocks noGrp="1"/>
          </p:cNvSpPr>
          <p:nvPr>
            <p:ph type="body" idx="1"/>
          </p:nvPr>
        </p:nvSpPr>
        <p:spPr/>
        <p:txBody>
          <a:bodyPr/>
          <a:lstStyle/>
          <a:p>
            <a:r>
              <a:rPr lang="en-GB"/>
              <a:t>A GPU contains hundreds or thousands of small </a:t>
            </a:r>
            <a:r>
              <a:rPr lang="en-GB" err="1"/>
              <a:t>cres</a:t>
            </a:r>
            <a:r>
              <a:rPr lang="en-GB"/>
              <a:t>, also known as processing units. For example, an NVIDIA CUDA-enabled GPU can have thousands of threads running in parallel, which is great for tasks that are running the same operation on many data points at the same time. I generally think of this in terms of image processing, e.g. applying a filter to an image. </a:t>
            </a:r>
          </a:p>
          <a:p>
            <a:endParaRPr lang="en-GB"/>
          </a:p>
          <a:p>
            <a:r>
              <a:rPr lang="en-GB"/>
              <a:t>A CPU is very good at branch heavy code (e.g. if statements), complex control flow, and general purpose computing. </a:t>
            </a:r>
          </a:p>
          <a:p>
            <a:endParaRPr lang="en-GB"/>
          </a:p>
          <a:p>
            <a:r>
              <a:rPr lang="en-GB" b="1"/>
              <a:t>GPUs</a:t>
            </a:r>
            <a:r>
              <a:rPr lang="en-GB"/>
              <a:t> shine when you can split your problem into </a:t>
            </a:r>
            <a:r>
              <a:rPr lang="en-GB" i="1"/>
              <a:t>lots</a:t>
            </a:r>
            <a:r>
              <a:rPr lang="en-GB"/>
              <a:t> of identical, independent pieces and process them simultaneously.</a:t>
            </a:r>
          </a:p>
          <a:p>
            <a:r>
              <a:rPr lang="en-GB" b="1"/>
              <a:t>CPUs</a:t>
            </a:r>
            <a:r>
              <a:rPr lang="en-GB"/>
              <a:t> excel at fewer, diverse tasks where each thread may follow its own, unpredictable path through the code.</a:t>
            </a:r>
          </a:p>
          <a:p>
            <a:endParaRPr lang="en-GB"/>
          </a:p>
        </p:txBody>
      </p:sp>
      <p:sp>
        <p:nvSpPr>
          <p:cNvPr id="4" name="Slide Number Placeholder 3">
            <a:extLst>
              <a:ext uri="{FF2B5EF4-FFF2-40B4-BE49-F238E27FC236}">
                <a16:creationId xmlns:a16="http://schemas.microsoft.com/office/drawing/2014/main" id="{65D55033-01CB-2723-B692-0528E39BF6C3}"/>
              </a:ext>
            </a:extLst>
          </p:cNvPr>
          <p:cNvSpPr>
            <a:spLocks noGrp="1"/>
          </p:cNvSpPr>
          <p:nvPr>
            <p:ph type="sldNum" sz="quarter" idx="5"/>
          </p:nvPr>
        </p:nvSpPr>
        <p:spPr/>
        <p:txBody>
          <a:bodyPr/>
          <a:lstStyle/>
          <a:p>
            <a:fld id="{87B41A4F-F668-403C-A5AE-28D540AC54FB}" type="slidenum">
              <a:rPr lang="en-GB" smtClean="0"/>
              <a:t>10</a:t>
            </a:fld>
            <a:endParaRPr lang="en-GB"/>
          </a:p>
        </p:txBody>
      </p:sp>
    </p:spTree>
    <p:extLst>
      <p:ext uri="{BB962C8B-B14F-4D97-AF65-F5344CB8AC3E}">
        <p14:creationId xmlns:p14="http://schemas.microsoft.com/office/powerpoint/2010/main" val="3226743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_green_opt1">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3FC7192-5640-E4D1-6D94-EF9E536C58AD}"/>
              </a:ext>
            </a:extLst>
          </p:cNvPr>
          <p:cNvSpPr/>
          <p:nvPr userDrawn="1"/>
        </p:nvSpPr>
        <p:spPr>
          <a:xfrm>
            <a:off x="-8869" y="-9918"/>
            <a:ext cx="12200869" cy="6877743"/>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C3B"/>
          </a:solidFill>
        </p:spPr>
        <p:txBody>
          <a:bodyPr wrap="square" lIns="0" tIns="0" rIns="0" bIns="0" rtlCol="0"/>
          <a:lstStyle/>
          <a:p>
            <a:endParaRPr/>
          </a:p>
        </p:txBody>
      </p:sp>
      <p:pic>
        <p:nvPicPr>
          <p:cNvPr id="3" name="Picture 2" descr="Logo&#10;&#10;Description automatically generated">
            <a:extLst>
              <a:ext uri="{FF2B5EF4-FFF2-40B4-BE49-F238E27FC236}">
                <a16:creationId xmlns:a16="http://schemas.microsoft.com/office/drawing/2014/main" id="{8D4224B5-A0CB-32E5-E19F-DD77DD8201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8053" y="433212"/>
            <a:ext cx="5514231" cy="3629195"/>
          </a:xfrm>
          <a:prstGeom prst="rect">
            <a:avLst/>
          </a:prstGeom>
        </p:spPr>
      </p:pic>
      <p:pic>
        <p:nvPicPr>
          <p:cNvPr id="11" name="Picture 10" descr="Icon&#10;&#10;Description automatically generated">
            <a:extLst>
              <a:ext uri="{FF2B5EF4-FFF2-40B4-BE49-F238E27FC236}">
                <a16:creationId xmlns:a16="http://schemas.microsoft.com/office/drawing/2014/main" id="{55362597-C858-FCD7-A727-9D8CE81A8D4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013045" y="10306"/>
            <a:ext cx="5178955" cy="6857519"/>
          </a:xfrm>
          <a:prstGeom prst="rect">
            <a:avLst/>
          </a:prstGeom>
        </p:spPr>
      </p:pic>
      <p:sp>
        <p:nvSpPr>
          <p:cNvPr id="14" name="Title Placeholder 1">
            <a:extLst>
              <a:ext uri="{FF2B5EF4-FFF2-40B4-BE49-F238E27FC236}">
                <a16:creationId xmlns:a16="http://schemas.microsoft.com/office/drawing/2014/main" id="{3D6B1C71-2C1E-E168-354C-EF9EBB1819C2}"/>
              </a:ext>
            </a:extLst>
          </p:cNvPr>
          <p:cNvSpPr>
            <a:spLocks noGrp="1"/>
          </p:cNvSpPr>
          <p:nvPr>
            <p:ph type="title" hasCustomPrompt="1"/>
          </p:nvPr>
        </p:nvSpPr>
        <p:spPr>
          <a:xfrm>
            <a:off x="518876" y="4129531"/>
            <a:ext cx="6275824" cy="1330480"/>
          </a:xfrm>
          <a:prstGeom prst="rect">
            <a:avLst/>
          </a:prstGeom>
        </p:spPr>
        <p:txBody>
          <a:bodyPr vert="horz" lIns="91440" tIns="45720" rIns="91440" bIns="45720" rtlCol="0" anchor="t">
            <a:noAutofit/>
          </a:bodyPr>
          <a:lstStyle>
            <a:lvl1pPr>
              <a:defRPr sz="4367" b="1" i="0">
                <a:solidFill>
                  <a:schemeClr val="bg1"/>
                </a:solidFill>
                <a:latin typeface="Outfit" pitchFamily="2" charset="0"/>
              </a:defRPr>
            </a:lvl1pPr>
          </a:lstStyle>
          <a:p>
            <a:r>
              <a:rPr lang="en-GB"/>
              <a:t>Cover Slide title maximum of 2 lines</a:t>
            </a:r>
            <a:endParaRPr lang="en-US"/>
          </a:p>
        </p:txBody>
      </p:sp>
    </p:spTree>
    <p:extLst>
      <p:ext uri="{BB962C8B-B14F-4D97-AF65-F5344CB8AC3E}">
        <p14:creationId xmlns:p14="http://schemas.microsoft.com/office/powerpoint/2010/main" val="15123557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17/06/2025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17/06/2025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17/06/2025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17/06/2025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17/06/2025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17/06/2025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17/06/2025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1.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53.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hyperlink" Target="https://en.wikipedia.org/wiki/Conway%27s_Game_of_Life#Examples_of_pattern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E790C-5D37-1858-566B-FF27EF4CF735}"/>
              </a:ext>
            </a:extLst>
          </p:cNvPr>
          <p:cNvSpPr>
            <a:spLocks noGrp="1"/>
          </p:cNvSpPr>
          <p:nvPr>
            <p:ph type="title"/>
          </p:nvPr>
        </p:nvSpPr>
        <p:spPr>
          <a:xfrm>
            <a:off x="499085" y="3209193"/>
            <a:ext cx="6936130" cy="1330480"/>
          </a:xfrm>
        </p:spPr>
        <p:txBody>
          <a:bodyPr/>
          <a:lstStyle/>
          <a:p>
            <a:r>
              <a:rPr lang="en-GB" sz="3200">
                <a:latin typeface="Outfit"/>
                <a:cs typeface="Outfit"/>
              </a:rPr>
              <a:t>GPU Training </a:t>
            </a:r>
            <a:br>
              <a:rPr lang="en-GB" sz="3200">
                <a:latin typeface="Outfit"/>
                <a:cs typeface="Outfit"/>
              </a:rPr>
            </a:br>
            <a:br>
              <a:rPr lang="en-GB" sz="4300">
                <a:latin typeface="Outfit"/>
                <a:cs typeface="Outfit"/>
              </a:rPr>
            </a:br>
            <a:r>
              <a:rPr lang="en-GB" sz="2400">
                <a:latin typeface="Outfit"/>
                <a:cs typeface="Outfit"/>
              </a:rPr>
              <a:t>RSA Team Day</a:t>
            </a:r>
            <a:br>
              <a:rPr lang="en-GB" sz="2400">
                <a:latin typeface="Outfit"/>
                <a:cs typeface="Outfit"/>
              </a:rPr>
            </a:br>
            <a:r>
              <a:rPr lang="en-GB" sz="2400">
                <a:latin typeface="Outfit"/>
                <a:cs typeface="Outfit"/>
              </a:rPr>
              <a:t>18th June 2025</a:t>
            </a:r>
            <a:endParaRPr lang="en-GB" sz="2400"/>
          </a:p>
        </p:txBody>
      </p:sp>
    </p:spTree>
    <p:extLst>
      <p:ext uri="{BB962C8B-B14F-4D97-AF65-F5344CB8AC3E}">
        <p14:creationId xmlns:p14="http://schemas.microsoft.com/office/powerpoint/2010/main" val="14920058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2846C-7246-119B-507D-1F114EBF9D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773A4B-54D2-334E-79DC-4E0AA2A1D6AA}"/>
              </a:ext>
            </a:extLst>
          </p:cNvPr>
          <p:cNvSpPr>
            <a:spLocks noGrp="1"/>
          </p:cNvSpPr>
          <p:nvPr>
            <p:ph type="title"/>
          </p:nvPr>
        </p:nvSpPr>
        <p:spPr>
          <a:xfrm>
            <a:off x="201593" y="133631"/>
            <a:ext cx="10515600" cy="1325563"/>
          </a:xfrm>
        </p:spPr>
        <p:txBody>
          <a:bodyPr/>
          <a:lstStyle/>
          <a:p>
            <a:r>
              <a:rPr lang="en-GB">
                <a:latin typeface="Outfit" pitchFamily="2" charset="0"/>
              </a:rPr>
              <a:t>Key Characteristics of a GPU</a:t>
            </a:r>
            <a:br>
              <a:rPr lang="en-GB">
                <a:latin typeface="Outfit" pitchFamily="2" charset="0"/>
              </a:rPr>
            </a:br>
            <a:r>
              <a:rPr lang="en-GB">
                <a:latin typeface="Outfit" pitchFamily="2" charset="0"/>
              </a:rPr>
              <a:t>Many Cores</a:t>
            </a:r>
          </a:p>
        </p:txBody>
      </p:sp>
      <p:pic>
        <p:nvPicPr>
          <p:cNvPr id="9" name="Picture 8" descr="A computer chip with arrows pointing to the center&#10;&#10;AI-generated content may be incorrect.">
            <a:extLst>
              <a:ext uri="{FF2B5EF4-FFF2-40B4-BE49-F238E27FC236}">
                <a16:creationId xmlns:a16="http://schemas.microsoft.com/office/drawing/2014/main" id="{123290BA-2EB2-0AB9-82AE-2BE416B800F9}"/>
              </a:ext>
            </a:extLst>
          </p:cNvPr>
          <p:cNvPicPr>
            <a:picLocks noChangeAspect="1"/>
          </p:cNvPicPr>
          <p:nvPr/>
        </p:nvPicPr>
        <p:blipFill>
          <a:blip r:embed="rId3"/>
          <a:stretch>
            <a:fillRect/>
          </a:stretch>
        </p:blipFill>
        <p:spPr>
          <a:xfrm>
            <a:off x="1720287" y="2193883"/>
            <a:ext cx="4375713" cy="2917142"/>
          </a:xfrm>
          <a:prstGeom prst="rect">
            <a:avLst/>
          </a:prstGeom>
        </p:spPr>
      </p:pic>
      <p:pic>
        <p:nvPicPr>
          <p:cNvPr id="11" name="Picture 10" descr="A computer chip with arrows and words&#10;&#10;AI-generated content may be incorrect.">
            <a:extLst>
              <a:ext uri="{FF2B5EF4-FFF2-40B4-BE49-F238E27FC236}">
                <a16:creationId xmlns:a16="http://schemas.microsoft.com/office/drawing/2014/main" id="{074BF3CA-FCB7-E538-5760-5AC0695ED43C}"/>
              </a:ext>
            </a:extLst>
          </p:cNvPr>
          <p:cNvPicPr>
            <a:picLocks noChangeAspect="1"/>
          </p:cNvPicPr>
          <p:nvPr/>
        </p:nvPicPr>
        <p:blipFill>
          <a:blip r:embed="rId4"/>
          <a:srcRect t="7638" b="5757"/>
          <a:stretch>
            <a:fillRect/>
          </a:stretch>
        </p:blipFill>
        <p:spPr>
          <a:xfrm>
            <a:off x="7625143" y="2113021"/>
            <a:ext cx="3555035" cy="3078865"/>
          </a:xfrm>
          <a:prstGeom prst="rect">
            <a:avLst/>
          </a:prstGeom>
        </p:spPr>
      </p:pic>
      <p:sp>
        <p:nvSpPr>
          <p:cNvPr id="12" name="Title 1">
            <a:extLst>
              <a:ext uri="{FF2B5EF4-FFF2-40B4-BE49-F238E27FC236}">
                <a16:creationId xmlns:a16="http://schemas.microsoft.com/office/drawing/2014/main" id="{EFE775D3-96AB-BCA5-42FA-81683AEF77AD}"/>
              </a:ext>
            </a:extLst>
          </p:cNvPr>
          <p:cNvSpPr txBox="1">
            <a:spLocks/>
          </p:cNvSpPr>
          <p:nvPr/>
        </p:nvSpPr>
        <p:spPr>
          <a:xfrm>
            <a:off x="2769001" y="975988"/>
            <a:ext cx="16464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atin typeface="Outfit" pitchFamily="2" charset="0"/>
              </a:rPr>
              <a:t>GPU</a:t>
            </a:r>
          </a:p>
        </p:txBody>
      </p:sp>
      <p:sp>
        <p:nvSpPr>
          <p:cNvPr id="13" name="Title 1">
            <a:extLst>
              <a:ext uri="{FF2B5EF4-FFF2-40B4-BE49-F238E27FC236}">
                <a16:creationId xmlns:a16="http://schemas.microsoft.com/office/drawing/2014/main" id="{E678D1B6-186B-612B-8F53-F1D55D406268}"/>
              </a:ext>
            </a:extLst>
          </p:cNvPr>
          <p:cNvSpPr txBox="1">
            <a:spLocks/>
          </p:cNvSpPr>
          <p:nvPr/>
        </p:nvSpPr>
        <p:spPr>
          <a:xfrm>
            <a:off x="8579412" y="975989"/>
            <a:ext cx="16464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atin typeface="Outfit" pitchFamily="2" charset="0"/>
              </a:rPr>
              <a:t>CPU</a:t>
            </a:r>
          </a:p>
        </p:txBody>
      </p:sp>
      <p:sp>
        <p:nvSpPr>
          <p:cNvPr id="14" name="Title 1">
            <a:extLst>
              <a:ext uri="{FF2B5EF4-FFF2-40B4-BE49-F238E27FC236}">
                <a16:creationId xmlns:a16="http://schemas.microsoft.com/office/drawing/2014/main" id="{40EE33A8-FF88-6BB2-4A0D-529E21414B9F}"/>
              </a:ext>
            </a:extLst>
          </p:cNvPr>
          <p:cNvSpPr txBox="1">
            <a:spLocks/>
          </p:cNvSpPr>
          <p:nvPr/>
        </p:nvSpPr>
        <p:spPr>
          <a:xfrm>
            <a:off x="0" y="5398806"/>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400" b="1">
                <a:latin typeface="Outfit" pitchFamily="2" charset="0"/>
              </a:rPr>
              <a:t>GPUs</a:t>
            </a:r>
            <a:r>
              <a:rPr lang="en-GB" sz="1400">
                <a:latin typeface="Outfit" pitchFamily="2" charset="0"/>
              </a:rPr>
              <a:t> shine when you can split your problem into </a:t>
            </a:r>
            <a:r>
              <a:rPr lang="en-GB" sz="1400" i="1">
                <a:latin typeface="Outfit" pitchFamily="2" charset="0"/>
              </a:rPr>
              <a:t>lots</a:t>
            </a:r>
            <a:r>
              <a:rPr lang="en-GB" sz="1400">
                <a:latin typeface="Outfit" pitchFamily="2" charset="0"/>
              </a:rPr>
              <a:t> of identical, independent pieces and process them simultaneously.</a:t>
            </a:r>
          </a:p>
          <a:p>
            <a:pPr algn="ctr"/>
            <a:r>
              <a:rPr lang="en-GB" sz="1400" b="1">
                <a:latin typeface="Outfit" pitchFamily="2" charset="0"/>
              </a:rPr>
              <a:t>CPUs</a:t>
            </a:r>
            <a:r>
              <a:rPr lang="en-GB" sz="1400">
                <a:latin typeface="Outfit" pitchFamily="2" charset="0"/>
              </a:rPr>
              <a:t> excel at fewer, diverse tasks where each thread may follow its own, unpredictable path through the code.</a:t>
            </a:r>
          </a:p>
        </p:txBody>
      </p:sp>
    </p:spTree>
    <p:extLst>
      <p:ext uri="{BB962C8B-B14F-4D97-AF65-F5344CB8AC3E}">
        <p14:creationId xmlns:p14="http://schemas.microsoft.com/office/powerpoint/2010/main" val="24363907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0E62B-AB02-9147-8B2C-544B879A30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D9311-996C-3075-3212-C810171DE6C4}"/>
              </a:ext>
            </a:extLst>
          </p:cNvPr>
          <p:cNvSpPr>
            <a:spLocks noGrp="1"/>
          </p:cNvSpPr>
          <p:nvPr>
            <p:ph type="title"/>
          </p:nvPr>
        </p:nvSpPr>
        <p:spPr>
          <a:xfrm>
            <a:off x="286474" y="360727"/>
            <a:ext cx="10515600" cy="1325563"/>
          </a:xfrm>
        </p:spPr>
        <p:txBody>
          <a:bodyPr/>
          <a:lstStyle/>
          <a:p>
            <a:r>
              <a:rPr lang="en-GB">
                <a:latin typeface="Outfit" pitchFamily="2" charset="0"/>
              </a:rPr>
              <a:t>Key Characteristics of a GPU</a:t>
            </a:r>
            <a:br>
              <a:rPr lang="en-GB">
                <a:latin typeface="Outfit" pitchFamily="2" charset="0"/>
              </a:rPr>
            </a:br>
            <a:r>
              <a:rPr lang="en-GB">
                <a:latin typeface="Outfit" pitchFamily="2" charset="0"/>
              </a:rPr>
              <a:t>Highly Throughput-Oriented</a:t>
            </a:r>
          </a:p>
        </p:txBody>
      </p:sp>
      <p:pic>
        <p:nvPicPr>
          <p:cNvPr id="4" name="Picture 3" descr="A computer screen with a sunset and water&#10;&#10;AI-generated content may be incorrect.">
            <a:extLst>
              <a:ext uri="{FF2B5EF4-FFF2-40B4-BE49-F238E27FC236}">
                <a16:creationId xmlns:a16="http://schemas.microsoft.com/office/drawing/2014/main" id="{3094C292-4775-27FE-B1AC-54BF0C0DE102}"/>
              </a:ext>
            </a:extLst>
          </p:cNvPr>
          <p:cNvPicPr>
            <a:picLocks noChangeAspect="1"/>
          </p:cNvPicPr>
          <p:nvPr/>
        </p:nvPicPr>
        <p:blipFill>
          <a:blip r:embed="rId3"/>
          <a:srcRect b="12339"/>
          <a:stretch>
            <a:fillRect/>
          </a:stretch>
        </p:blipFill>
        <p:spPr>
          <a:xfrm>
            <a:off x="-1" y="2870521"/>
            <a:ext cx="2844801" cy="2493755"/>
          </a:xfrm>
          <a:prstGeom prst="rect">
            <a:avLst/>
          </a:prstGeom>
        </p:spPr>
      </p:pic>
      <p:pic>
        <p:nvPicPr>
          <p:cNvPr id="7" name="Picture 6" descr="A computer screen with a sunset and water reflection&#10;&#10;AI-generated content may be incorrect.">
            <a:extLst>
              <a:ext uri="{FF2B5EF4-FFF2-40B4-BE49-F238E27FC236}">
                <a16:creationId xmlns:a16="http://schemas.microsoft.com/office/drawing/2014/main" id="{867927A8-BDE5-386B-AFF4-BB2313BD2221}"/>
              </a:ext>
            </a:extLst>
          </p:cNvPr>
          <p:cNvPicPr>
            <a:picLocks noChangeAspect="1"/>
          </p:cNvPicPr>
          <p:nvPr/>
        </p:nvPicPr>
        <p:blipFill>
          <a:blip r:embed="rId4"/>
          <a:srcRect b="12340"/>
          <a:stretch>
            <a:fillRect/>
          </a:stretch>
        </p:blipFill>
        <p:spPr>
          <a:xfrm>
            <a:off x="2844800" y="2870522"/>
            <a:ext cx="2844800" cy="2493754"/>
          </a:xfrm>
          <a:prstGeom prst="rect">
            <a:avLst/>
          </a:prstGeom>
        </p:spPr>
      </p:pic>
      <p:sp>
        <p:nvSpPr>
          <p:cNvPr id="8" name="Title 1">
            <a:extLst>
              <a:ext uri="{FF2B5EF4-FFF2-40B4-BE49-F238E27FC236}">
                <a16:creationId xmlns:a16="http://schemas.microsoft.com/office/drawing/2014/main" id="{A0253665-8523-CBDF-97BD-5AE2536429E3}"/>
              </a:ext>
            </a:extLst>
          </p:cNvPr>
          <p:cNvSpPr txBox="1">
            <a:spLocks/>
          </p:cNvSpPr>
          <p:nvPr/>
        </p:nvSpPr>
        <p:spPr>
          <a:xfrm>
            <a:off x="146934" y="2333639"/>
            <a:ext cx="2567651" cy="5368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a:latin typeface="Outfit" pitchFamily="2" charset="0"/>
              </a:rPr>
              <a:t>GPU: 2048 Regions</a:t>
            </a:r>
          </a:p>
        </p:txBody>
      </p:sp>
      <p:sp>
        <p:nvSpPr>
          <p:cNvPr id="9" name="Title 1">
            <a:extLst>
              <a:ext uri="{FF2B5EF4-FFF2-40B4-BE49-F238E27FC236}">
                <a16:creationId xmlns:a16="http://schemas.microsoft.com/office/drawing/2014/main" id="{9940F7A4-5D8F-B1A7-E522-F0C29FCE9FE7}"/>
              </a:ext>
            </a:extLst>
          </p:cNvPr>
          <p:cNvSpPr txBox="1">
            <a:spLocks/>
          </p:cNvSpPr>
          <p:nvPr/>
        </p:nvSpPr>
        <p:spPr>
          <a:xfrm>
            <a:off x="2983374" y="2329192"/>
            <a:ext cx="2567651" cy="5368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a:latin typeface="Outfit" pitchFamily="2" charset="0"/>
              </a:rPr>
              <a:t>CPU: 4 Regions</a:t>
            </a:r>
          </a:p>
        </p:txBody>
      </p:sp>
      <p:sp>
        <p:nvSpPr>
          <p:cNvPr id="10" name="TextBox 9">
            <a:extLst>
              <a:ext uri="{FF2B5EF4-FFF2-40B4-BE49-F238E27FC236}">
                <a16:creationId xmlns:a16="http://schemas.microsoft.com/office/drawing/2014/main" id="{7B230CED-91F3-48C1-3EF2-4620DF3D92C7}"/>
              </a:ext>
            </a:extLst>
          </p:cNvPr>
          <p:cNvSpPr txBox="1"/>
          <p:nvPr/>
        </p:nvSpPr>
        <p:spPr>
          <a:xfrm>
            <a:off x="5903088" y="1782501"/>
            <a:ext cx="6141977" cy="5078313"/>
          </a:xfrm>
          <a:prstGeom prst="rect">
            <a:avLst/>
          </a:prstGeom>
          <a:noFill/>
        </p:spPr>
        <p:txBody>
          <a:bodyPr wrap="square" rtlCol="0">
            <a:spAutoFit/>
          </a:bodyPr>
          <a:lstStyle/>
          <a:p>
            <a:pPr marL="342900" indent="-342900">
              <a:buFont typeface="Arial" panose="020B0604020202020204" pitchFamily="34" charset="0"/>
              <a:buChar char="•"/>
            </a:pPr>
            <a:r>
              <a:rPr lang="en-GB">
                <a:latin typeface="Outfit" pitchFamily="2" charset="0"/>
              </a:rPr>
              <a:t>Let’s say we have a single 4K frame, which is 3840x2160 pixels, which is 8.29 million pixels. </a:t>
            </a:r>
          </a:p>
          <a:p>
            <a:pPr marL="342900" indent="-342900">
              <a:buFont typeface="Arial" panose="020B0604020202020204" pitchFamily="34" charset="0"/>
              <a:buChar char="•"/>
            </a:pPr>
            <a:r>
              <a:rPr lang="en-GB">
                <a:latin typeface="Outfit" pitchFamily="2" charset="0"/>
              </a:rPr>
              <a:t>Say a pixel operation takes: </a:t>
            </a:r>
          </a:p>
          <a:p>
            <a:pPr marL="800100" lvl="1" indent="-342900">
              <a:buFont typeface="Arial" panose="020B0604020202020204" pitchFamily="34" charset="0"/>
              <a:buChar char="•"/>
            </a:pPr>
            <a:r>
              <a:rPr lang="en-GB">
                <a:latin typeface="Outfit" pitchFamily="2" charset="0"/>
              </a:rPr>
              <a:t>CPU: 0.05</a:t>
            </a:r>
            <a:r>
              <a:rPr lang="en-GB"/>
              <a:t>µs</a:t>
            </a:r>
          </a:p>
          <a:p>
            <a:pPr marL="800100" lvl="1" indent="-342900">
              <a:buFont typeface="Arial" panose="020B0604020202020204" pitchFamily="34" charset="0"/>
              <a:buChar char="•"/>
            </a:pPr>
            <a:r>
              <a:rPr lang="en-GB">
                <a:latin typeface="Outfit" pitchFamily="2" charset="0"/>
              </a:rPr>
              <a:t>GPU: 0.20</a:t>
            </a:r>
            <a:r>
              <a:rPr lang="en-GB"/>
              <a:t>µs</a:t>
            </a:r>
          </a:p>
          <a:p>
            <a:pPr marL="342900" indent="-342900">
              <a:buFont typeface="Arial" panose="020B0604020202020204" pitchFamily="34" charset="0"/>
              <a:buChar char="•"/>
            </a:pPr>
            <a:r>
              <a:rPr lang="en-GB">
                <a:latin typeface="Outfit" pitchFamily="2" charset="0"/>
              </a:rPr>
              <a:t>Serial Time:</a:t>
            </a:r>
          </a:p>
          <a:p>
            <a:pPr marL="800100" lvl="1" indent="-342900">
              <a:buFont typeface="Arial" panose="020B0604020202020204" pitchFamily="34" charset="0"/>
              <a:buChar char="•"/>
            </a:pPr>
            <a:r>
              <a:rPr lang="en-GB">
                <a:latin typeface="Outfit" pitchFamily="2" charset="0"/>
              </a:rPr>
              <a:t>CPU: 8.29M * 0.05</a:t>
            </a:r>
            <a:r>
              <a:rPr lang="en-GB"/>
              <a:t>µs = 0.415s</a:t>
            </a:r>
          </a:p>
          <a:p>
            <a:pPr marL="800100" lvl="1" indent="-342900">
              <a:buFont typeface="Arial" panose="020B0604020202020204" pitchFamily="34" charset="0"/>
              <a:buChar char="•"/>
            </a:pPr>
            <a:r>
              <a:rPr lang="en-GB">
                <a:latin typeface="Outfit" pitchFamily="2" charset="0"/>
              </a:rPr>
              <a:t>GPU: 8.29M * 0.20</a:t>
            </a:r>
            <a:r>
              <a:rPr lang="en-GB"/>
              <a:t>µs = 1.66s</a:t>
            </a:r>
          </a:p>
          <a:p>
            <a:pPr marL="342900" indent="-342900">
              <a:buFont typeface="Arial" panose="020B0604020202020204" pitchFamily="34" charset="0"/>
              <a:buChar char="•"/>
            </a:pPr>
            <a:r>
              <a:rPr lang="en-GB">
                <a:latin typeface="Outfit" pitchFamily="2" charset="0"/>
              </a:rPr>
              <a:t>However</a:t>
            </a:r>
          </a:p>
          <a:p>
            <a:pPr marL="800100" lvl="1" indent="-342900">
              <a:buFont typeface="Arial" panose="020B0604020202020204" pitchFamily="34" charset="0"/>
              <a:buChar char="•"/>
            </a:pPr>
            <a:r>
              <a:rPr lang="en-GB">
                <a:latin typeface="Outfit" pitchFamily="2" charset="0"/>
              </a:rPr>
              <a:t>A CPU has 4 cores, and a GPU has 2048 cores </a:t>
            </a:r>
          </a:p>
          <a:p>
            <a:pPr marL="342900" indent="-342900">
              <a:buFont typeface="Arial" panose="020B0604020202020204" pitchFamily="34" charset="0"/>
              <a:buChar char="•"/>
            </a:pPr>
            <a:r>
              <a:rPr lang="en-GB">
                <a:latin typeface="Outfit" pitchFamily="2" charset="0"/>
              </a:rPr>
              <a:t>Parallel Time: </a:t>
            </a:r>
          </a:p>
          <a:p>
            <a:pPr marL="800100" lvl="1" indent="-342900">
              <a:buFont typeface="Arial" panose="020B0604020202020204" pitchFamily="34" charset="0"/>
              <a:buChar char="•"/>
            </a:pPr>
            <a:r>
              <a:rPr lang="en-GB">
                <a:latin typeface="Outfit" pitchFamily="2" charset="0"/>
              </a:rPr>
              <a:t>CPU: 0.415s / 4 ~ 0.1s</a:t>
            </a:r>
          </a:p>
          <a:p>
            <a:pPr marL="800100" lvl="1" indent="-342900">
              <a:buFont typeface="Arial" panose="020B0604020202020204" pitchFamily="34" charset="0"/>
              <a:buChar char="•"/>
            </a:pPr>
            <a:r>
              <a:rPr lang="en-GB">
                <a:latin typeface="Outfit" pitchFamily="2" charset="0"/>
              </a:rPr>
              <a:t>GPU: 1.66s / 2048 ~ 0.00081s</a:t>
            </a:r>
          </a:p>
          <a:p>
            <a:pPr marL="342900" indent="-342900">
              <a:buFont typeface="Arial" panose="020B0604020202020204" pitchFamily="34" charset="0"/>
              <a:buChar char="•"/>
            </a:pPr>
            <a:r>
              <a:rPr lang="en-GB">
                <a:latin typeface="Outfit" pitchFamily="2" charset="0"/>
              </a:rPr>
              <a:t>Output</a:t>
            </a:r>
          </a:p>
          <a:p>
            <a:pPr marL="800100" lvl="1" indent="-342900">
              <a:buFont typeface="Arial" panose="020B0604020202020204" pitchFamily="34" charset="0"/>
              <a:buChar char="•"/>
            </a:pPr>
            <a:r>
              <a:rPr lang="en-GB">
                <a:latin typeface="Outfit" pitchFamily="2" charset="0"/>
              </a:rPr>
              <a:t>CPU: 10 frames per second</a:t>
            </a:r>
          </a:p>
          <a:p>
            <a:pPr marL="800100" lvl="1" indent="-342900">
              <a:buFont typeface="Arial" panose="020B0604020202020204" pitchFamily="34" charset="0"/>
              <a:buChar char="•"/>
            </a:pPr>
            <a:r>
              <a:rPr lang="en-GB">
                <a:latin typeface="Outfit" pitchFamily="2" charset="0"/>
              </a:rPr>
              <a:t>GPU: 1233 frames per second</a:t>
            </a:r>
          </a:p>
          <a:p>
            <a:pPr marL="800100" lvl="1" indent="-342900">
              <a:buFont typeface="Arial" panose="020B0604020202020204" pitchFamily="34" charset="0"/>
              <a:buChar char="•"/>
            </a:pPr>
            <a:endParaRPr lang="en-GB">
              <a:latin typeface="Outfit" pitchFamily="2" charset="0"/>
            </a:endParaRPr>
          </a:p>
          <a:p>
            <a:endParaRPr lang="en-GB"/>
          </a:p>
        </p:txBody>
      </p:sp>
    </p:spTree>
    <p:extLst>
      <p:ext uri="{BB962C8B-B14F-4D97-AF65-F5344CB8AC3E}">
        <p14:creationId xmlns:p14="http://schemas.microsoft.com/office/powerpoint/2010/main" val="6030939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BC5B-C910-F776-0BF2-481998D9DEE1}"/>
              </a:ext>
            </a:extLst>
          </p:cNvPr>
          <p:cNvSpPr>
            <a:spLocks noGrp="1"/>
          </p:cNvSpPr>
          <p:nvPr>
            <p:ph type="title"/>
          </p:nvPr>
        </p:nvSpPr>
        <p:spPr/>
        <p:txBody>
          <a:bodyPr/>
          <a:lstStyle/>
          <a:p>
            <a:r>
              <a:rPr lang="en-GB"/>
              <a:t>FLOP = </a:t>
            </a:r>
            <a:r>
              <a:rPr lang="en-GB" err="1">
                <a:latin typeface="Outfit" pitchFamily="2" charset="0"/>
              </a:rPr>
              <a:t>FLoating-Point</a:t>
            </a:r>
            <a:r>
              <a:rPr lang="en-GB"/>
              <a:t> </a:t>
            </a:r>
            <a:r>
              <a:rPr lang="en-GB" err="1"/>
              <a:t>OPeration</a:t>
            </a:r>
            <a:endParaRPr lang="en-GB"/>
          </a:p>
        </p:txBody>
      </p:sp>
      <p:sp>
        <p:nvSpPr>
          <p:cNvPr id="5" name="TextBox 4">
            <a:extLst>
              <a:ext uri="{FF2B5EF4-FFF2-40B4-BE49-F238E27FC236}">
                <a16:creationId xmlns:a16="http://schemas.microsoft.com/office/drawing/2014/main" id="{580EA774-C0F7-9114-382C-09F29FC3C966}"/>
              </a:ext>
            </a:extLst>
          </p:cNvPr>
          <p:cNvSpPr txBox="1"/>
          <p:nvPr/>
        </p:nvSpPr>
        <p:spPr>
          <a:xfrm>
            <a:off x="1533347" y="4031608"/>
            <a:ext cx="4158766" cy="923330"/>
          </a:xfrm>
          <a:prstGeom prst="rect">
            <a:avLst/>
          </a:prstGeom>
          <a:noFill/>
        </p:spPr>
        <p:txBody>
          <a:bodyPr wrap="none" lIns="91440" tIns="45720" rIns="91440" bIns="45720" rtlCol="0" anchor="t">
            <a:spAutoFit/>
          </a:bodyPr>
          <a:lstStyle/>
          <a:p>
            <a:pPr algn="ctr"/>
            <a:r>
              <a:rPr lang="en-GB" dirty="0">
                <a:latin typeface="Outfit"/>
              </a:rPr>
              <a:t>Definition of FLOP</a:t>
            </a:r>
          </a:p>
          <a:p>
            <a:pPr algn="ctr"/>
            <a:r>
              <a:rPr lang="en-GB" dirty="0">
                <a:latin typeface="Outfit"/>
              </a:rPr>
              <a:t>One floating-point arithmetic operations</a:t>
            </a:r>
          </a:p>
          <a:p>
            <a:pPr algn="ctr"/>
            <a:r>
              <a:rPr lang="en-GB" dirty="0">
                <a:latin typeface="Outfit"/>
              </a:rPr>
              <a:t>A single unit of work in scientific/ML code </a:t>
            </a:r>
            <a:endParaRPr lang="en-GB" dirty="0"/>
          </a:p>
        </p:txBody>
      </p:sp>
      <p:grpSp>
        <p:nvGrpSpPr>
          <p:cNvPr id="14" name="Group 13">
            <a:extLst>
              <a:ext uri="{FF2B5EF4-FFF2-40B4-BE49-F238E27FC236}">
                <a16:creationId xmlns:a16="http://schemas.microsoft.com/office/drawing/2014/main" id="{85D1F8E9-FFA4-7EE2-387E-CE416815E558}"/>
              </a:ext>
            </a:extLst>
          </p:cNvPr>
          <p:cNvGrpSpPr/>
          <p:nvPr/>
        </p:nvGrpSpPr>
        <p:grpSpPr>
          <a:xfrm>
            <a:off x="2560053" y="2282351"/>
            <a:ext cx="1927726" cy="914400"/>
            <a:chOff x="2333468" y="2282351"/>
            <a:chExt cx="1927726" cy="914400"/>
          </a:xfrm>
        </p:grpSpPr>
        <p:pic>
          <p:nvPicPr>
            <p:cNvPr id="7" name="Graphic 6" descr="Add with solid fill">
              <a:extLst>
                <a:ext uri="{FF2B5EF4-FFF2-40B4-BE49-F238E27FC236}">
                  <a16:creationId xmlns:a16="http://schemas.microsoft.com/office/drawing/2014/main" id="{973BB83A-2913-2E34-7649-48A12C2139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3468" y="2282351"/>
              <a:ext cx="914400" cy="914400"/>
            </a:xfrm>
            <a:prstGeom prst="rect">
              <a:avLst/>
            </a:prstGeom>
          </p:spPr>
        </p:pic>
        <p:pic>
          <p:nvPicPr>
            <p:cNvPr id="9" name="Graphic 8" descr="Close with solid fill">
              <a:extLst>
                <a:ext uri="{FF2B5EF4-FFF2-40B4-BE49-F238E27FC236}">
                  <a16:creationId xmlns:a16="http://schemas.microsoft.com/office/drawing/2014/main" id="{ECF70A9C-77F5-2EEF-74A7-EB62D9B28C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46794" y="2282351"/>
              <a:ext cx="914400" cy="914400"/>
            </a:xfrm>
            <a:prstGeom prst="rect">
              <a:avLst/>
            </a:prstGeom>
          </p:spPr>
        </p:pic>
      </p:grpSp>
      <p:sp>
        <p:nvSpPr>
          <p:cNvPr id="10" name="TextBox 9">
            <a:extLst>
              <a:ext uri="{FF2B5EF4-FFF2-40B4-BE49-F238E27FC236}">
                <a16:creationId xmlns:a16="http://schemas.microsoft.com/office/drawing/2014/main" id="{05B5ED9C-6C81-13C8-CD06-AAACA33807A7}"/>
              </a:ext>
            </a:extLst>
          </p:cNvPr>
          <p:cNvSpPr txBox="1"/>
          <p:nvPr/>
        </p:nvSpPr>
        <p:spPr>
          <a:xfrm>
            <a:off x="6420260" y="4009869"/>
            <a:ext cx="3839257" cy="1200329"/>
          </a:xfrm>
          <a:prstGeom prst="rect">
            <a:avLst/>
          </a:prstGeom>
          <a:noFill/>
        </p:spPr>
        <p:txBody>
          <a:bodyPr wrap="none" rtlCol="0">
            <a:spAutoFit/>
          </a:bodyPr>
          <a:lstStyle/>
          <a:p>
            <a:pPr algn="ctr"/>
            <a:r>
              <a:rPr lang="en-GB">
                <a:latin typeface="Outfit" pitchFamily="2" charset="0"/>
              </a:rPr>
              <a:t>Throughput</a:t>
            </a:r>
          </a:p>
          <a:p>
            <a:pPr algn="ctr"/>
            <a:r>
              <a:rPr lang="en-GB">
                <a:latin typeface="Outfit" pitchFamily="2" charset="0"/>
              </a:rPr>
              <a:t>FLOPS = FLOPs per second</a:t>
            </a:r>
          </a:p>
          <a:p>
            <a:pPr algn="ctr"/>
            <a:r>
              <a:rPr lang="en-GB">
                <a:latin typeface="Outfit" pitchFamily="2" charset="0"/>
              </a:rPr>
              <a:t>1 GFLOP/s = 10^9 FLOPS per second</a:t>
            </a:r>
          </a:p>
          <a:p>
            <a:pPr algn="ctr"/>
            <a:r>
              <a:rPr lang="en-GB">
                <a:latin typeface="Outfit" pitchFamily="2" charset="0"/>
              </a:rPr>
              <a:t>1 TFLOP/s = 10^12 FLOPs per second</a:t>
            </a:r>
          </a:p>
        </p:txBody>
      </p:sp>
      <p:pic>
        <p:nvPicPr>
          <p:cNvPr id="13" name="Picture 12" descr="A black crosses on a white background&#10;&#10;AI-generated content may be incorrect.">
            <a:extLst>
              <a:ext uri="{FF2B5EF4-FFF2-40B4-BE49-F238E27FC236}">
                <a16:creationId xmlns:a16="http://schemas.microsoft.com/office/drawing/2014/main" id="{40A5D42A-C8AA-69E2-8E8E-39ECA6E7FEC3}"/>
              </a:ext>
            </a:extLst>
          </p:cNvPr>
          <p:cNvPicPr>
            <a:picLocks noChangeAspect="1"/>
          </p:cNvPicPr>
          <p:nvPr/>
        </p:nvPicPr>
        <p:blipFill>
          <a:blip r:embed="rId7"/>
          <a:stretch>
            <a:fillRect/>
          </a:stretch>
        </p:blipFill>
        <p:spPr>
          <a:xfrm>
            <a:off x="7047832" y="1447494"/>
            <a:ext cx="2584114" cy="2584114"/>
          </a:xfrm>
          <a:prstGeom prst="rect">
            <a:avLst/>
          </a:prstGeom>
        </p:spPr>
      </p:pic>
    </p:spTree>
    <p:extLst>
      <p:ext uri="{BB962C8B-B14F-4D97-AF65-F5344CB8AC3E}">
        <p14:creationId xmlns:p14="http://schemas.microsoft.com/office/powerpoint/2010/main" val="6362364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9D978-19EC-737F-0B37-73DC6A4A6A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127011-87C2-81AB-B4E8-2EE670D7D3B4}"/>
              </a:ext>
            </a:extLst>
          </p:cNvPr>
          <p:cNvSpPr>
            <a:spLocks noGrp="1"/>
          </p:cNvSpPr>
          <p:nvPr>
            <p:ph type="title"/>
          </p:nvPr>
        </p:nvSpPr>
        <p:spPr>
          <a:xfrm>
            <a:off x="201593" y="133631"/>
            <a:ext cx="10515600" cy="1325563"/>
          </a:xfrm>
        </p:spPr>
        <p:txBody>
          <a:bodyPr/>
          <a:lstStyle/>
          <a:p>
            <a:r>
              <a:rPr lang="en-GB">
                <a:latin typeface="Outfit" pitchFamily="2" charset="0"/>
              </a:rPr>
              <a:t>Key Characteristics of a GPU</a:t>
            </a:r>
            <a:br>
              <a:rPr lang="en-GB">
                <a:latin typeface="Outfit" pitchFamily="2" charset="0"/>
              </a:rPr>
            </a:br>
            <a:r>
              <a:rPr lang="en-GB">
                <a:latin typeface="Outfit" pitchFamily="2" charset="0"/>
              </a:rPr>
              <a:t>Use Cases</a:t>
            </a:r>
          </a:p>
        </p:txBody>
      </p:sp>
      <p:pic>
        <p:nvPicPr>
          <p:cNvPr id="4" name="Picture 3" descr="A computer screen with graphics and images&#10;&#10;AI-generated content may be incorrect.">
            <a:extLst>
              <a:ext uri="{FF2B5EF4-FFF2-40B4-BE49-F238E27FC236}">
                <a16:creationId xmlns:a16="http://schemas.microsoft.com/office/drawing/2014/main" id="{87CE593C-12BB-C7F4-6B95-77EB92505CC6}"/>
              </a:ext>
            </a:extLst>
          </p:cNvPr>
          <p:cNvPicPr>
            <a:picLocks noChangeAspect="1"/>
          </p:cNvPicPr>
          <p:nvPr/>
        </p:nvPicPr>
        <p:blipFill>
          <a:blip r:embed="rId3"/>
          <a:stretch>
            <a:fillRect/>
          </a:stretch>
        </p:blipFill>
        <p:spPr>
          <a:xfrm>
            <a:off x="2209800" y="1459194"/>
            <a:ext cx="7772400" cy="5181600"/>
          </a:xfrm>
          <a:prstGeom prst="rect">
            <a:avLst/>
          </a:prstGeom>
        </p:spPr>
      </p:pic>
    </p:spTree>
    <p:extLst>
      <p:ext uri="{BB962C8B-B14F-4D97-AF65-F5344CB8AC3E}">
        <p14:creationId xmlns:p14="http://schemas.microsoft.com/office/powerpoint/2010/main" val="8967578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2E90F-C29E-1F98-D1DB-202E522312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D1CEC0-CB18-2D79-3938-DEDFA07F02E2}"/>
              </a:ext>
            </a:extLst>
          </p:cNvPr>
          <p:cNvSpPr>
            <a:spLocks noGrp="1"/>
          </p:cNvSpPr>
          <p:nvPr>
            <p:ph type="title"/>
          </p:nvPr>
        </p:nvSpPr>
        <p:spPr>
          <a:xfrm>
            <a:off x="201593" y="133631"/>
            <a:ext cx="10515600" cy="1325563"/>
          </a:xfrm>
        </p:spPr>
        <p:txBody>
          <a:bodyPr/>
          <a:lstStyle/>
          <a:p>
            <a:r>
              <a:rPr lang="en-GB">
                <a:latin typeface="Outfit" pitchFamily="2" charset="0"/>
              </a:rPr>
              <a:t>Key Characteristics of a GPU</a:t>
            </a:r>
            <a:br>
              <a:rPr lang="en-GB">
                <a:latin typeface="Outfit" pitchFamily="2" charset="0"/>
              </a:rPr>
            </a:br>
            <a:r>
              <a:rPr lang="en-GB">
                <a:latin typeface="Outfit" pitchFamily="2" charset="0"/>
              </a:rPr>
              <a:t>Memory Architecture - CPU</a:t>
            </a:r>
          </a:p>
        </p:txBody>
      </p:sp>
      <p:pic>
        <p:nvPicPr>
          <p:cNvPr id="2050" name="Picture 2" descr="Alt text">
            <a:extLst>
              <a:ext uri="{FF2B5EF4-FFF2-40B4-BE49-F238E27FC236}">
                <a16:creationId xmlns:a16="http://schemas.microsoft.com/office/drawing/2014/main" id="{3530E70E-3FDB-3B72-E4A4-16ED29ED6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2017" y="1769280"/>
            <a:ext cx="7247965" cy="49550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6EDEC4-BB2E-1597-9DAA-95FE4199E3A9}"/>
              </a:ext>
            </a:extLst>
          </p:cNvPr>
          <p:cNvSpPr txBox="1"/>
          <p:nvPr/>
        </p:nvSpPr>
        <p:spPr>
          <a:xfrm>
            <a:off x="9401806" y="6201149"/>
            <a:ext cx="2630774" cy="523220"/>
          </a:xfrm>
          <a:prstGeom prst="rect">
            <a:avLst/>
          </a:prstGeom>
          <a:noFill/>
        </p:spPr>
        <p:txBody>
          <a:bodyPr wrap="square" rtlCol="0">
            <a:spAutoFit/>
          </a:bodyPr>
          <a:lstStyle/>
          <a:p>
            <a:r>
              <a:rPr lang="en-GB" sz="1400"/>
              <a:t>Graphic from CfRR Parallel Computing</a:t>
            </a:r>
          </a:p>
        </p:txBody>
      </p:sp>
    </p:spTree>
    <p:extLst>
      <p:ext uri="{BB962C8B-B14F-4D97-AF65-F5344CB8AC3E}">
        <p14:creationId xmlns:p14="http://schemas.microsoft.com/office/powerpoint/2010/main" val="22925033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67017-A502-BE25-A2C2-60E6B740FD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78A873-C6CB-1A9B-4EBA-B02E69ABB0EC}"/>
              </a:ext>
            </a:extLst>
          </p:cNvPr>
          <p:cNvSpPr>
            <a:spLocks noGrp="1"/>
          </p:cNvSpPr>
          <p:nvPr>
            <p:ph type="title"/>
          </p:nvPr>
        </p:nvSpPr>
        <p:spPr>
          <a:xfrm>
            <a:off x="201593" y="133631"/>
            <a:ext cx="10515600" cy="1325563"/>
          </a:xfrm>
        </p:spPr>
        <p:txBody>
          <a:bodyPr/>
          <a:lstStyle/>
          <a:p>
            <a:r>
              <a:rPr lang="en-GB">
                <a:latin typeface="Outfit" pitchFamily="2" charset="0"/>
              </a:rPr>
              <a:t>Key Characteristics of a GPU</a:t>
            </a:r>
            <a:br>
              <a:rPr lang="en-GB">
                <a:latin typeface="Outfit" pitchFamily="2" charset="0"/>
              </a:rPr>
            </a:br>
            <a:r>
              <a:rPr lang="en-GB">
                <a:latin typeface="Outfit" pitchFamily="2" charset="0"/>
              </a:rPr>
              <a:t>Memory Architecture - CPU</a:t>
            </a:r>
          </a:p>
        </p:txBody>
      </p:sp>
      <p:pic>
        <p:nvPicPr>
          <p:cNvPr id="11" name="Picture 10" descr="A diagram of a market&#10;&#10;AI-generated content may be incorrect.">
            <a:extLst>
              <a:ext uri="{FF2B5EF4-FFF2-40B4-BE49-F238E27FC236}">
                <a16:creationId xmlns:a16="http://schemas.microsoft.com/office/drawing/2014/main" id="{8460B2B7-E22F-34B3-E17E-8B7623F23C15}"/>
              </a:ext>
            </a:extLst>
          </p:cNvPr>
          <p:cNvPicPr>
            <a:picLocks noChangeAspect="1"/>
          </p:cNvPicPr>
          <p:nvPr/>
        </p:nvPicPr>
        <p:blipFill>
          <a:blip r:embed="rId3"/>
          <a:stretch>
            <a:fillRect/>
          </a:stretch>
        </p:blipFill>
        <p:spPr>
          <a:xfrm>
            <a:off x="4378036" y="1570478"/>
            <a:ext cx="3435927" cy="5153891"/>
          </a:xfrm>
          <a:prstGeom prst="rect">
            <a:avLst/>
          </a:prstGeom>
        </p:spPr>
      </p:pic>
    </p:spTree>
    <p:extLst>
      <p:ext uri="{BB962C8B-B14F-4D97-AF65-F5344CB8AC3E}">
        <p14:creationId xmlns:p14="http://schemas.microsoft.com/office/powerpoint/2010/main" val="41814635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9A187-E5CC-3C3E-1A4D-C66AEB8212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778B37-6EDC-3451-3A69-8E8D443DFCA6}"/>
              </a:ext>
            </a:extLst>
          </p:cNvPr>
          <p:cNvSpPr>
            <a:spLocks noGrp="1"/>
          </p:cNvSpPr>
          <p:nvPr>
            <p:ph type="title"/>
          </p:nvPr>
        </p:nvSpPr>
        <p:spPr>
          <a:xfrm>
            <a:off x="201593" y="133631"/>
            <a:ext cx="10515600" cy="1325563"/>
          </a:xfrm>
        </p:spPr>
        <p:txBody>
          <a:bodyPr/>
          <a:lstStyle/>
          <a:p>
            <a:r>
              <a:rPr lang="en-GB">
                <a:latin typeface="Outfit" pitchFamily="2" charset="0"/>
              </a:rPr>
              <a:t>Key Characteristics of a GPU</a:t>
            </a:r>
            <a:br>
              <a:rPr lang="en-GB">
                <a:latin typeface="Outfit" pitchFamily="2" charset="0"/>
              </a:rPr>
            </a:br>
            <a:r>
              <a:rPr lang="en-GB">
                <a:latin typeface="Outfit" pitchFamily="2" charset="0"/>
              </a:rPr>
              <a:t>Memory Architecture - GPU </a:t>
            </a:r>
          </a:p>
        </p:txBody>
      </p:sp>
      <p:pic>
        <p:nvPicPr>
          <p:cNvPr id="5" name="Picture 4" descr="A diagram of a computer network&#10;&#10;AI-generated content may be incorrect.">
            <a:extLst>
              <a:ext uri="{FF2B5EF4-FFF2-40B4-BE49-F238E27FC236}">
                <a16:creationId xmlns:a16="http://schemas.microsoft.com/office/drawing/2014/main" id="{E30876F0-4B8F-49E6-38EA-4C7080061FDF}"/>
              </a:ext>
            </a:extLst>
          </p:cNvPr>
          <p:cNvPicPr>
            <a:picLocks noChangeAspect="1"/>
          </p:cNvPicPr>
          <p:nvPr/>
        </p:nvPicPr>
        <p:blipFill>
          <a:blip r:embed="rId3"/>
          <a:stretch>
            <a:fillRect/>
          </a:stretch>
        </p:blipFill>
        <p:spPr>
          <a:xfrm>
            <a:off x="2395928" y="1294567"/>
            <a:ext cx="7772400" cy="5181600"/>
          </a:xfrm>
          <a:prstGeom prst="rect">
            <a:avLst/>
          </a:prstGeom>
        </p:spPr>
      </p:pic>
      <p:sp>
        <p:nvSpPr>
          <p:cNvPr id="3" name="TextBox 2">
            <a:extLst>
              <a:ext uri="{FF2B5EF4-FFF2-40B4-BE49-F238E27FC236}">
                <a16:creationId xmlns:a16="http://schemas.microsoft.com/office/drawing/2014/main" id="{948F279C-91EB-833E-16BC-93EDDA032D8F}"/>
              </a:ext>
            </a:extLst>
          </p:cNvPr>
          <p:cNvSpPr txBox="1"/>
          <p:nvPr/>
        </p:nvSpPr>
        <p:spPr>
          <a:xfrm>
            <a:off x="5593976" y="6476167"/>
            <a:ext cx="6598023" cy="369332"/>
          </a:xfrm>
          <a:prstGeom prst="rect">
            <a:avLst/>
          </a:prstGeom>
          <a:noFill/>
        </p:spPr>
        <p:txBody>
          <a:bodyPr wrap="square" rtlCol="0">
            <a:spAutoFit/>
          </a:bodyPr>
          <a:lstStyle/>
          <a:p>
            <a:r>
              <a:rPr lang="en-GB"/>
              <a:t>https://</a:t>
            </a:r>
            <a:r>
              <a:rPr lang="en-GB" err="1"/>
              <a:t>www.arccompute.io</a:t>
            </a:r>
            <a:r>
              <a:rPr lang="en-GB"/>
              <a:t>/arc-blog/gpu-101-memory-hierarchy</a:t>
            </a:r>
          </a:p>
        </p:txBody>
      </p:sp>
    </p:spTree>
    <p:extLst>
      <p:ext uri="{BB962C8B-B14F-4D97-AF65-F5344CB8AC3E}">
        <p14:creationId xmlns:p14="http://schemas.microsoft.com/office/powerpoint/2010/main" val="19196702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FD443-BBBE-C03F-2083-6FC196F53888}"/>
              </a:ext>
            </a:extLst>
          </p:cNvPr>
          <p:cNvSpPr>
            <a:spLocks noGrp="1"/>
          </p:cNvSpPr>
          <p:nvPr>
            <p:ph type="title"/>
          </p:nvPr>
        </p:nvSpPr>
        <p:spPr/>
        <p:txBody>
          <a:bodyPr/>
          <a:lstStyle/>
          <a:p>
            <a:r>
              <a:rPr lang="en-GB">
                <a:latin typeface="Outfit" pitchFamily="2" charset="0"/>
              </a:rPr>
              <a:t>Example: Tiny Batch Matrix-Vector Multiplication</a:t>
            </a:r>
          </a:p>
        </p:txBody>
      </p:sp>
      <p:sp>
        <p:nvSpPr>
          <p:cNvPr id="3" name="Content Placeholder 2">
            <a:extLst>
              <a:ext uri="{FF2B5EF4-FFF2-40B4-BE49-F238E27FC236}">
                <a16:creationId xmlns:a16="http://schemas.microsoft.com/office/drawing/2014/main" id="{A5E3960E-CD24-10CF-19D6-5F1B11FADB63}"/>
              </a:ext>
            </a:extLst>
          </p:cNvPr>
          <p:cNvSpPr>
            <a:spLocks noGrp="1"/>
          </p:cNvSpPr>
          <p:nvPr>
            <p:ph idx="1"/>
          </p:nvPr>
        </p:nvSpPr>
        <p:spPr>
          <a:xfrm>
            <a:off x="838200" y="1825625"/>
            <a:ext cx="10515600" cy="2041837"/>
          </a:xfrm>
        </p:spPr>
        <p:txBody>
          <a:bodyPr>
            <a:normAutofit/>
          </a:bodyPr>
          <a:lstStyle/>
          <a:p>
            <a:r>
              <a:rPr lang="en-GB" sz="1400">
                <a:latin typeface="Outfit" pitchFamily="2" charset="0"/>
              </a:rPr>
              <a:t>Problem: You need to multiply 100,000 independent 16x16 matrices against 16-element vectors, a common problem in batched ML inferences</a:t>
            </a:r>
          </a:p>
          <a:p>
            <a:r>
              <a:rPr lang="en-GB" sz="1400">
                <a:latin typeface="Outfit" pitchFamily="2" charset="0"/>
              </a:rPr>
              <a:t>Current Approach: CPU has no memory movement costs (already in RAM), and would take 62 </a:t>
            </a:r>
            <a:r>
              <a:rPr lang="en-GB" sz="1400" err="1">
                <a:latin typeface="Outfit" pitchFamily="2" charset="0"/>
              </a:rPr>
              <a:t>ms</a:t>
            </a:r>
            <a:r>
              <a:rPr lang="en-GB" sz="1400">
                <a:latin typeface="Outfit" pitchFamily="2" charset="0"/>
              </a:rPr>
              <a:t> of compute</a:t>
            </a:r>
          </a:p>
          <a:p>
            <a:r>
              <a:rPr lang="en-GB" sz="1400">
                <a:latin typeface="Outfit" pitchFamily="2" charset="0"/>
              </a:rPr>
              <a:t>Based on the compute power of a RTX 2080 (10 TFLOP) , and Intel Core i7-9700K (200 GFLOP)</a:t>
            </a:r>
          </a:p>
          <a:p>
            <a:endParaRPr lang="en-GB" sz="1400">
              <a:latin typeface="Outfit" pitchFamily="2" charset="0"/>
            </a:endParaRPr>
          </a:p>
          <a:p>
            <a:endParaRPr lang="en-GB" sz="1400">
              <a:latin typeface="Outfit" pitchFamily="2" charset="0"/>
            </a:endParaRPr>
          </a:p>
        </p:txBody>
      </p:sp>
      <p:pic>
        <p:nvPicPr>
          <p:cNvPr id="7" name="Graphic 6" descr="Transfer with solid fill">
            <a:extLst>
              <a:ext uri="{FF2B5EF4-FFF2-40B4-BE49-F238E27FC236}">
                <a16:creationId xmlns:a16="http://schemas.microsoft.com/office/drawing/2014/main" id="{3FD78AC7-BA91-AC80-01A0-9FFE184DEA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1883" y="3567663"/>
            <a:ext cx="1541489" cy="1541489"/>
          </a:xfrm>
          <a:prstGeom prst="rect">
            <a:avLst/>
          </a:prstGeom>
        </p:spPr>
      </p:pic>
      <p:pic>
        <p:nvPicPr>
          <p:cNvPr id="9" name="Graphic 8" descr="Take Off with solid fill">
            <a:extLst>
              <a:ext uri="{FF2B5EF4-FFF2-40B4-BE49-F238E27FC236}">
                <a16:creationId xmlns:a16="http://schemas.microsoft.com/office/drawing/2014/main" id="{34372B5E-4D33-6809-137C-52028F701F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25255" y="3567663"/>
            <a:ext cx="1541489" cy="1541489"/>
          </a:xfrm>
          <a:prstGeom prst="rect">
            <a:avLst/>
          </a:prstGeom>
        </p:spPr>
      </p:pic>
      <p:pic>
        <p:nvPicPr>
          <p:cNvPr id="11" name="Graphic 10" descr="Binary with solid fill">
            <a:extLst>
              <a:ext uri="{FF2B5EF4-FFF2-40B4-BE49-F238E27FC236}">
                <a16:creationId xmlns:a16="http://schemas.microsoft.com/office/drawing/2014/main" id="{B6B8FFFE-4F79-D5BC-3368-3522FDCA09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58627" y="3567663"/>
            <a:ext cx="1541489" cy="1541489"/>
          </a:xfrm>
          <a:prstGeom prst="rect">
            <a:avLst/>
          </a:prstGeom>
        </p:spPr>
      </p:pic>
      <p:sp>
        <p:nvSpPr>
          <p:cNvPr id="12" name="Content Placeholder 2">
            <a:extLst>
              <a:ext uri="{FF2B5EF4-FFF2-40B4-BE49-F238E27FC236}">
                <a16:creationId xmlns:a16="http://schemas.microsoft.com/office/drawing/2014/main" id="{2E08E950-8E02-FF48-C2D7-D77494F70F01}"/>
              </a:ext>
            </a:extLst>
          </p:cNvPr>
          <p:cNvSpPr txBox="1">
            <a:spLocks/>
          </p:cNvSpPr>
          <p:nvPr/>
        </p:nvSpPr>
        <p:spPr>
          <a:xfrm>
            <a:off x="1718248" y="5279040"/>
            <a:ext cx="1715124" cy="33046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a:latin typeface="Outfit" pitchFamily="2" charset="0"/>
              </a:rPr>
              <a:t>Data Transfer (~6ms)</a:t>
            </a:r>
          </a:p>
        </p:txBody>
      </p:sp>
      <p:sp>
        <p:nvSpPr>
          <p:cNvPr id="13" name="Content Placeholder 2">
            <a:extLst>
              <a:ext uri="{FF2B5EF4-FFF2-40B4-BE49-F238E27FC236}">
                <a16:creationId xmlns:a16="http://schemas.microsoft.com/office/drawing/2014/main" id="{3BE1D68F-C655-5934-7163-11A5E7E5FA4F}"/>
              </a:ext>
            </a:extLst>
          </p:cNvPr>
          <p:cNvSpPr txBox="1">
            <a:spLocks/>
          </p:cNvSpPr>
          <p:nvPr/>
        </p:nvSpPr>
        <p:spPr>
          <a:xfrm>
            <a:off x="4956434" y="5279040"/>
            <a:ext cx="2279130" cy="76949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a:latin typeface="Outfit" pitchFamily="2" charset="0"/>
              </a:rPr>
              <a:t>Kernel Launch (~1ms), </a:t>
            </a:r>
          </a:p>
          <a:p>
            <a:pPr marL="0" indent="0" algn="ctr">
              <a:buNone/>
            </a:pPr>
            <a:r>
              <a:rPr lang="en-GB" sz="1400">
                <a:latin typeface="Outfit" pitchFamily="2" charset="0"/>
              </a:rPr>
              <a:t>Present but will generally remain constant</a:t>
            </a:r>
          </a:p>
        </p:txBody>
      </p:sp>
      <p:sp>
        <p:nvSpPr>
          <p:cNvPr id="14" name="Content Placeholder 2">
            <a:extLst>
              <a:ext uri="{FF2B5EF4-FFF2-40B4-BE49-F238E27FC236}">
                <a16:creationId xmlns:a16="http://schemas.microsoft.com/office/drawing/2014/main" id="{F3FE259B-146B-0DC2-E52C-8FBB7AC688F0}"/>
              </a:ext>
            </a:extLst>
          </p:cNvPr>
          <p:cNvSpPr txBox="1">
            <a:spLocks/>
          </p:cNvSpPr>
          <p:nvPr/>
        </p:nvSpPr>
        <p:spPr>
          <a:xfrm>
            <a:off x="8671809" y="5279040"/>
            <a:ext cx="1715124" cy="3304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a:latin typeface="Outfit" pitchFamily="2" charset="0"/>
              </a:rPr>
              <a:t>Compute (~5ms)</a:t>
            </a:r>
          </a:p>
        </p:txBody>
      </p:sp>
    </p:spTree>
    <p:extLst>
      <p:ext uri="{BB962C8B-B14F-4D97-AF65-F5344CB8AC3E}">
        <p14:creationId xmlns:p14="http://schemas.microsoft.com/office/powerpoint/2010/main" val="31368946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1BB44-D113-E96C-CF1B-1DE9E8050788}"/>
              </a:ext>
            </a:extLst>
          </p:cNvPr>
          <p:cNvSpPr>
            <a:spLocks noGrp="1"/>
          </p:cNvSpPr>
          <p:nvPr>
            <p:ph type="title"/>
          </p:nvPr>
        </p:nvSpPr>
        <p:spPr/>
        <p:txBody>
          <a:bodyPr/>
          <a:lstStyle/>
          <a:p>
            <a:r>
              <a:rPr lang="en-GB"/>
              <a:t>Pitfalls and Considerations </a:t>
            </a:r>
          </a:p>
        </p:txBody>
      </p:sp>
      <p:pic>
        <p:nvPicPr>
          <p:cNvPr id="5" name="Graphic 4" descr="Transfer with solid fill">
            <a:extLst>
              <a:ext uri="{FF2B5EF4-FFF2-40B4-BE49-F238E27FC236}">
                <a16:creationId xmlns:a16="http://schemas.microsoft.com/office/drawing/2014/main" id="{A7CF7B8D-E1AB-592B-4679-43985A167B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9079" y="2628275"/>
            <a:ext cx="1601450" cy="1601450"/>
          </a:xfrm>
          <a:prstGeom prst="rect">
            <a:avLst/>
          </a:prstGeom>
        </p:spPr>
      </p:pic>
      <p:sp>
        <p:nvSpPr>
          <p:cNvPr id="6" name="Content Placeholder 2">
            <a:extLst>
              <a:ext uri="{FF2B5EF4-FFF2-40B4-BE49-F238E27FC236}">
                <a16:creationId xmlns:a16="http://schemas.microsoft.com/office/drawing/2014/main" id="{64EB4104-6B09-7391-1FCE-8C856F80D67F}"/>
              </a:ext>
            </a:extLst>
          </p:cNvPr>
          <p:cNvSpPr txBox="1">
            <a:spLocks/>
          </p:cNvSpPr>
          <p:nvPr/>
        </p:nvSpPr>
        <p:spPr>
          <a:xfrm>
            <a:off x="1510260" y="4264707"/>
            <a:ext cx="2339089" cy="3872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a:latin typeface="Outfit" pitchFamily="2" charset="0"/>
              </a:rPr>
              <a:t>Data Transfer Overhead</a:t>
            </a:r>
          </a:p>
        </p:txBody>
      </p:sp>
      <p:sp>
        <p:nvSpPr>
          <p:cNvPr id="7" name="Content Placeholder 2">
            <a:extLst>
              <a:ext uri="{FF2B5EF4-FFF2-40B4-BE49-F238E27FC236}">
                <a16:creationId xmlns:a16="http://schemas.microsoft.com/office/drawing/2014/main" id="{960865D9-5615-F06D-83C5-48A54FB22C4F}"/>
              </a:ext>
            </a:extLst>
          </p:cNvPr>
          <p:cNvSpPr txBox="1">
            <a:spLocks/>
          </p:cNvSpPr>
          <p:nvPr/>
        </p:nvSpPr>
        <p:spPr>
          <a:xfrm>
            <a:off x="5359609" y="4264707"/>
            <a:ext cx="1715124" cy="3304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a:latin typeface="Outfit" pitchFamily="2" charset="0"/>
              </a:rPr>
              <a:t>Parallel Overhead</a:t>
            </a:r>
          </a:p>
        </p:txBody>
      </p:sp>
      <p:sp>
        <p:nvSpPr>
          <p:cNvPr id="8" name="Content Placeholder 2">
            <a:extLst>
              <a:ext uri="{FF2B5EF4-FFF2-40B4-BE49-F238E27FC236}">
                <a16:creationId xmlns:a16="http://schemas.microsoft.com/office/drawing/2014/main" id="{C046FCBF-4CA1-536B-BCB5-158F5BE060B4}"/>
              </a:ext>
            </a:extLst>
          </p:cNvPr>
          <p:cNvSpPr txBox="1">
            <a:spLocks/>
          </p:cNvSpPr>
          <p:nvPr/>
        </p:nvSpPr>
        <p:spPr>
          <a:xfrm>
            <a:off x="8584992" y="4264707"/>
            <a:ext cx="2096749" cy="44720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a:latin typeface="Outfit" pitchFamily="2" charset="0"/>
              </a:rPr>
              <a:t>Precision and Hardware Constraints</a:t>
            </a:r>
          </a:p>
        </p:txBody>
      </p:sp>
      <p:pic>
        <p:nvPicPr>
          <p:cNvPr id="10" name="Graphic 9" descr="Clock with solid fill">
            <a:extLst>
              <a:ext uri="{FF2B5EF4-FFF2-40B4-BE49-F238E27FC236}">
                <a16:creationId xmlns:a16="http://schemas.microsoft.com/office/drawing/2014/main" id="{A78BAA34-CB16-AF55-CBD6-249CD52682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6446" y="2628275"/>
            <a:ext cx="1601450" cy="1601450"/>
          </a:xfrm>
          <a:prstGeom prst="rect">
            <a:avLst/>
          </a:prstGeom>
        </p:spPr>
      </p:pic>
      <p:pic>
        <p:nvPicPr>
          <p:cNvPr id="12" name="Graphic 11" descr="Speedometer Low outline">
            <a:extLst>
              <a:ext uri="{FF2B5EF4-FFF2-40B4-BE49-F238E27FC236}">
                <a16:creationId xmlns:a16="http://schemas.microsoft.com/office/drawing/2014/main" id="{BE58D3A4-5674-0DF2-7F1C-ABE112D875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32641" y="2628275"/>
            <a:ext cx="1601450" cy="1601450"/>
          </a:xfrm>
          <a:prstGeom prst="rect">
            <a:avLst/>
          </a:prstGeom>
        </p:spPr>
      </p:pic>
    </p:spTree>
    <p:extLst>
      <p:ext uri="{BB962C8B-B14F-4D97-AF65-F5344CB8AC3E}">
        <p14:creationId xmlns:p14="http://schemas.microsoft.com/office/powerpoint/2010/main" val="1528769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E70DA-066C-B2E4-95D6-EBFFA7389458}"/>
              </a:ext>
            </a:extLst>
          </p:cNvPr>
          <p:cNvSpPr>
            <a:spLocks noGrp="1"/>
          </p:cNvSpPr>
          <p:nvPr>
            <p:ph type="title"/>
          </p:nvPr>
        </p:nvSpPr>
        <p:spPr/>
        <p:txBody>
          <a:bodyPr/>
          <a:lstStyle/>
          <a:p>
            <a:r>
              <a:rPr lang="en-GB">
                <a:latin typeface="Outfit" pitchFamily="2" charset="0"/>
              </a:rPr>
              <a:t>Summary</a:t>
            </a:r>
            <a:r>
              <a:rPr lang="en-GB"/>
              <a:t>: How is a GPU different from a CPU?</a:t>
            </a:r>
          </a:p>
        </p:txBody>
      </p:sp>
      <p:graphicFrame>
        <p:nvGraphicFramePr>
          <p:cNvPr id="17" name="Table 16">
            <a:extLst>
              <a:ext uri="{FF2B5EF4-FFF2-40B4-BE49-F238E27FC236}">
                <a16:creationId xmlns:a16="http://schemas.microsoft.com/office/drawing/2014/main" id="{B9E32373-07F2-EA22-E9F3-386B26CAA86A}"/>
              </a:ext>
            </a:extLst>
          </p:cNvPr>
          <p:cNvGraphicFramePr>
            <a:graphicFrameLocks noGrp="1"/>
          </p:cNvGraphicFramePr>
          <p:nvPr>
            <p:extLst>
              <p:ext uri="{D42A27DB-BD31-4B8C-83A1-F6EECF244321}">
                <p14:modId xmlns:p14="http://schemas.microsoft.com/office/powerpoint/2010/main" val="4148701301"/>
              </p:ext>
            </p:extLst>
          </p:nvPr>
        </p:nvGraphicFramePr>
        <p:xfrm>
          <a:off x="838200" y="1898174"/>
          <a:ext cx="10515600" cy="4206240"/>
        </p:xfrm>
        <a:graphic>
          <a:graphicData uri="http://schemas.openxmlformats.org/drawingml/2006/table">
            <a:tbl>
              <a:tblPr/>
              <a:tblGrid>
                <a:gridCol w="3505200">
                  <a:extLst>
                    <a:ext uri="{9D8B030D-6E8A-4147-A177-3AD203B41FA5}">
                      <a16:colId xmlns:a16="http://schemas.microsoft.com/office/drawing/2014/main" val="3925421171"/>
                    </a:ext>
                  </a:extLst>
                </a:gridCol>
                <a:gridCol w="3505200">
                  <a:extLst>
                    <a:ext uri="{9D8B030D-6E8A-4147-A177-3AD203B41FA5}">
                      <a16:colId xmlns:a16="http://schemas.microsoft.com/office/drawing/2014/main" val="3344472611"/>
                    </a:ext>
                  </a:extLst>
                </a:gridCol>
                <a:gridCol w="3505200">
                  <a:extLst>
                    <a:ext uri="{9D8B030D-6E8A-4147-A177-3AD203B41FA5}">
                      <a16:colId xmlns:a16="http://schemas.microsoft.com/office/drawing/2014/main" val="4021418819"/>
                    </a:ext>
                  </a:extLst>
                </a:gridCol>
              </a:tblGrid>
              <a:tr h="0">
                <a:tc>
                  <a:txBody>
                    <a:bodyPr/>
                    <a:lstStyle/>
                    <a:p>
                      <a:r>
                        <a:rPr lang="en-GB">
                          <a:latin typeface="Outfit" pitchFamily="2" charset="0"/>
                        </a:rPr>
                        <a:t>Feature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latin typeface="Outfit" pitchFamily="2" charset="0"/>
                        </a:rPr>
                        <a:t>CPU (Central Processing Unit)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latin typeface="Outfit" pitchFamily="2" charset="0"/>
                        </a:rPr>
                        <a:t>GPU (Graphics Processing Unit)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4700117"/>
                  </a:ext>
                </a:extLst>
              </a:tr>
              <a:tr h="0">
                <a:tc>
                  <a:txBody>
                    <a:bodyPr/>
                    <a:lstStyle/>
                    <a:p>
                      <a:r>
                        <a:rPr lang="en-GB" b="1">
                          <a:latin typeface="Outfit" pitchFamily="2" charset="0"/>
                        </a:rPr>
                        <a:t>Cores</a:t>
                      </a:r>
                      <a:endParaRPr lang="en-GB">
                        <a:latin typeface="Outfit"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latin typeface="Outfit" pitchFamily="2" charset="0"/>
                        </a:rPr>
                        <a:t>Few (4–16 desktop; up to a few dozen server)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latin typeface="Outfit" pitchFamily="2" charset="0"/>
                        </a:rPr>
                        <a:t>Hundreds → thousands of “small” cores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8825964"/>
                  </a:ext>
                </a:extLst>
              </a:tr>
              <a:tr h="0">
                <a:tc>
                  <a:txBody>
                    <a:bodyPr/>
                    <a:lstStyle/>
                    <a:p>
                      <a:r>
                        <a:rPr lang="en-GB" b="1">
                          <a:latin typeface="Outfit" pitchFamily="2" charset="0"/>
                        </a:rPr>
                        <a:t>Core Power</a:t>
                      </a:r>
                      <a:endParaRPr lang="en-GB">
                        <a:latin typeface="Outfit"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latin typeface="Outfit" pitchFamily="2" charset="0"/>
                        </a:rPr>
                        <a:t>Each core is very powerful at single-thread 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latin typeface="Outfit" pitchFamily="2" charset="0"/>
                        </a:rPr>
                        <a:t>Each core is simpler; optimized for arithmetic throughput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3842138"/>
                  </a:ext>
                </a:extLst>
              </a:tr>
              <a:tr h="0">
                <a:tc>
                  <a:txBody>
                    <a:bodyPr/>
                    <a:lstStyle/>
                    <a:p>
                      <a:r>
                        <a:rPr lang="en-GB" b="1">
                          <a:latin typeface="Outfit" pitchFamily="2" charset="0"/>
                        </a:rPr>
                        <a:t>Parallelism</a:t>
                      </a:r>
                      <a:endParaRPr lang="en-GB">
                        <a:latin typeface="Outfit"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latin typeface="Outfit" pitchFamily="2" charset="0"/>
                        </a:rPr>
                        <a:t>Excels at sequential or lightly-parallel tasks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latin typeface="Outfit" pitchFamily="2" charset="0"/>
                        </a:rPr>
                        <a:t>Excels at massively-parallel tasks (SIMD/SIMT)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5718199"/>
                  </a:ext>
                </a:extLst>
              </a:tr>
              <a:tr h="0">
                <a:tc>
                  <a:txBody>
                    <a:bodyPr/>
                    <a:lstStyle/>
                    <a:p>
                      <a:r>
                        <a:rPr lang="en-GB" b="1">
                          <a:latin typeface="Outfit" pitchFamily="2" charset="0"/>
                        </a:rPr>
                        <a:t>Use-Cases</a:t>
                      </a:r>
                      <a:endParaRPr lang="en-GB">
                        <a:latin typeface="Outfit"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latin typeface="Outfit" pitchFamily="2" charset="0"/>
                        </a:rPr>
                        <a:t>OS, I/O, database, branching logic, general apps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latin typeface="Outfit" pitchFamily="2" charset="0"/>
                        </a:rPr>
                        <a:t>3D rendering, ML training/inference, simulations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2548447"/>
                  </a:ext>
                </a:extLst>
              </a:tr>
              <a:tr h="0">
                <a:tc>
                  <a:txBody>
                    <a:bodyPr/>
                    <a:lstStyle/>
                    <a:p>
                      <a:r>
                        <a:rPr lang="en-GB" b="1">
                          <a:latin typeface="Outfit" pitchFamily="2" charset="0"/>
                        </a:rPr>
                        <a:t>Memory Access</a:t>
                      </a:r>
                      <a:endParaRPr lang="en-GB">
                        <a:latin typeface="Outfit"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latin typeface="Outfit" pitchFamily="2" charset="0"/>
                        </a:rPr>
                        <a:t>Direct access to system RAM, big caches (L1–L3)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latin typeface="Outfit" pitchFamily="2" charset="0"/>
                        </a:rPr>
                        <a:t>Accesses its own high-bandwidth VRAM; smaller caches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1059642"/>
                  </a:ext>
                </a:extLst>
              </a:tr>
              <a:tr h="0">
                <a:tc>
                  <a:txBody>
                    <a:bodyPr/>
                    <a:lstStyle/>
                    <a:p>
                      <a:r>
                        <a:rPr lang="en-GB" b="1">
                          <a:latin typeface="Outfit" pitchFamily="2" charset="0"/>
                        </a:rPr>
                        <a:t>Latency vs Throughput</a:t>
                      </a:r>
                      <a:endParaRPr lang="en-GB">
                        <a:latin typeface="Outfit"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latin typeface="Outfit" pitchFamily="2" charset="0"/>
                        </a:rPr>
                        <a:t>Low-latency task switching; moderate FLOP/s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a:latin typeface="Outfit" pitchFamily="2" charset="0"/>
                        </a:rPr>
                        <a:t>Higher launch/transfer latency; huge FLOP/s throughput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3361455"/>
                  </a:ext>
                </a:extLst>
              </a:tr>
            </a:tbl>
          </a:graphicData>
        </a:graphic>
      </p:graphicFrame>
    </p:spTree>
    <p:extLst>
      <p:ext uri="{BB962C8B-B14F-4D97-AF65-F5344CB8AC3E}">
        <p14:creationId xmlns:p14="http://schemas.microsoft.com/office/powerpoint/2010/main" val="38740168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307DA-BA3C-A99E-DD40-4D82FDFE4881}"/>
              </a:ext>
            </a:extLst>
          </p:cNvPr>
          <p:cNvSpPr>
            <a:spLocks noGrp="1"/>
          </p:cNvSpPr>
          <p:nvPr>
            <p:ph type="title"/>
          </p:nvPr>
        </p:nvSpPr>
        <p:spPr>
          <a:xfrm>
            <a:off x="544010" y="365125"/>
            <a:ext cx="10809790" cy="1325563"/>
          </a:xfrm>
        </p:spPr>
        <p:txBody>
          <a:bodyPr/>
          <a:lstStyle/>
          <a:p>
            <a:r>
              <a:rPr lang="en-GB">
                <a:latin typeface="Outfit" pitchFamily="2" charset="0"/>
              </a:rPr>
              <a:t>Course Philosophy</a:t>
            </a:r>
          </a:p>
        </p:txBody>
      </p:sp>
      <p:pic>
        <p:nvPicPr>
          <p:cNvPr id="7" name="Graphic 6" descr="CheckList with solid fill">
            <a:extLst>
              <a:ext uri="{FF2B5EF4-FFF2-40B4-BE49-F238E27FC236}">
                <a16:creationId xmlns:a16="http://schemas.microsoft.com/office/drawing/2014/main" id="{AC1DFE09-36C4-83B3-34F2-0AB3CE473D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80825" y="2152890"/>
            <a:ext cx="2074763" cy="2074763"/>
          </a:xfrm>
          <a:prstGeom prst="rect">
            <a:avLst/>
          </a:prstGeom>
        </p:spPr>
      </p:pic>
      <p:pic>
        <p:nvPicPr>
          <p:cNvPr id="9" name="Graphic 8" descr="Puppet with solid fill">
            <a:extLst>
              <a:ext uri="{FF2B5EF4-FFF2-40B4-BE49-F238E27FC236}">
                <a16:creationId xmlns:a16="http://schemas.microsoft.com/office/drawing/2014/main" id="{A6D808C6-F4C2-F63B-8DF2-6561B227D5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6413" y="2152890"/>
            <a:ext cx="2074763" cy="2074763"/>
          </a:xfrm>
          <a:prstGeom prst="rect">
            <a:avLst/>
          </a:prstGeom>
        </p:spPr>
      </p:pic>
      <p:sp>
        <p:nvSpPr>
          <p:cNvPr id="10" name="Title 1">
            <a:extLst>
              <a:ext uri="{FF2B5EF4-FFF2-40B4-BE49-F238E27FC236}">
                <a16:creationId xmlns:a16="http://schemas.microsoft.com/office/drawing/2014/main" id="{695F56A1-B278-7758-C0EE-BB144D8204C7}"/>
              </a:ext>
            </a:extLst>
          </p:cNvPr>
          <p:cNvSpPr txBox="1">
            <a:spLocks/>
          </p:cNvSpPr>
          <p:nvPr/>
        </p:nvSpPr>
        <p:spPr>
          <a:xfrm>
            <a:off x="1375297" y="4293291"/>
            <a:ext cx="4685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000">
                <a:latin typeface="Outfit" pitchFamily="2" charset="0"/>
              </a:rPr>
              <a:t>Complete Pipeline Approach</a:t>
            </a:r>
          </a:p>
        </p:txBody>
      </p:sp>
      <p:sp>
        <p:nvSpPr>
          <p:cNvPr id="11" name="Title 1">
            <a:extLst>
              <a:ext uri="{FF2B5EF4-FFF2-40B4-BE49-F238E27FC236}">
                <a16:creationId xmlns:a16="http://schemas.microsoft.com/office/drawing/2014/main" id="{4559BAD7-AC41-8C1F-BFAC-37B085B1105F}"/>
              </a:ext>
            </a:extLst>
          </p:cNvPr>
          <p:cNvSpPr txBox="1">
            <a:spLocks/>
          </p:cNvSpPr>
          <p:nvPr/>
        </p:nvSpPr>
        <p:spPr>
          <a:xfrm>
            <a:off x="6130887" y="4293290"/>
            <a:ext cx="4685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000">
                <a:latin typeface="Outfit" pitchFamily="2" charset="0"/>
              </a:rPr>
              <a:t>Leveraging rather than “programming”</a:t>
            </a:r>
          </a:p>
        </p:txBody>
      </p:sp>
    </p:spTree>
    <p:extLst>
      <p:ext uri="{BB962C8B-B14F-4D97-AF65-F5344CB8AC3E}">
        <p14:creationId xmlns:p14="http://schemas.microsoft.com/office/powerpoint/2010/main" val="25912983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orking on a piece of wood with robots in the background&#10;&#10;AI-generated content may be incorrect.">
            <a:extLst>
              <a:ext uri="{FF2B5EF4-FFF2-40B4-BE49-F238E27FC236}">
                <a16:creationId xmlns:a16="http://schemas.microsoft.com/office/drawing/2014/main" id="{DB970242-5A3B-EA52-F9FA-0871B511750C}"/>
              </a:ext>
            </a:extLst>
          </p:cNvPr>
          <p:cNvPicPr>
            <a:picLocks noChangeAspect="1"/>
          </p:cNvPicPr>
          <p:nvPr/>
        </p:nvPicPr>
        <p:blipFill>
          <a:blip r:embed="rId3"/>
          <a:stretch>
            <a:fillRect/>
          </a:stretch>
        </p:blipFill>
        <p:spPr>
          <a:xfrm>
            <a:off x="3694933" y="1690688"/>
            <a:ext cx="4802134" cy="4802134"/>
          </a:xfrm>
          <a:prstGeom prst="rect">
            <a:avLst/>
          </a:prstGeom>
        </p:spPr>
      </p:pic>
      <p:sp>
        <p:nvSpPr>
          <p:cNvPr id="6" name="Title 1">
            <a:extLst>
              <a:ext uri="{FF2B5EF4-FFF2-40B4-BE49-F238E27FC236}">
                <a16:creationId xmlns:a16="http://schemas.microsoft.com/office/drawing/2014/main" id="{A18F2021-CCC1-AE48-2F08-0B5B41F0B499}"/>
              </a:ext>
            </a:extLst>
          </p:cNvPr>
          <p:cNvSpPr>
            <a:spLocks noGrp="1"/>
          </p:cNvSpPr>
          <p:nvPr>
            <p:ph type="title"/>
          </p:nvPr>
        </p:nvSpPr>
        <p:spPr>
          <a:xfrm>
            <a:off x="838200" y="365125"/>
            <a:ext cx="10515600" cy="1325563"/>
          </a:xfrm>
        </p:spPr>
        <p:txBody>
          <a:bodyPr/>
          <a:lstStyle/>
          <a:p>
            <a:r>
              <a:rPr lang="en-GB">
                <a:latin typeface="Outfit" pitchFamily="2" charset="0"/>
              </a:rPr>
              <a:t>Summary: How is a GPU different from a CPU?</a:t>
            </a:r>
          </a:p>
        </p:txBody>
      </p:sp>
    </p:spTree>
    <p:extLst>
      <p:ext uri="{BB962C8B-B14F-4D97-AF65-F5344CB8AC3E}">
        <p14:creationId xmlns:p14="http://schemas.microsoft.com/office/powerpoint/2010/main" val="249067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EEA0A-916F-0595-F058-B35341F9FCE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F6FC246-ABDC-676F-AA28-B2B4FFE28DDB}"/>
              </a:ext>
            </a:extLst>
          </p:cNvPr>
          <p:cNvSpPr>
            <a:spLocks noGrp="1"/>
          </p:cNvSpPr>
          <p:nvPr>
            <p:ph type="title"/>
          </p:nvPr>
        </p:nvSpPr>
        <p:spPr>
          <a:xfrm>
            <a:off x="838200" y="2766218"/>
            <a:ext cx="10515600" cy="1325563"/>
          </a:xfrm>
        </p:spPr>
        <p:txBody>
          <a:bodyPr/>
          <a:lstStyle/>
          <a:p>
            <a:pPr algn="ctr"/>
            <a:r>
              <a:rPr lang="en-GB">
                <a:latin typeface="Outfit" pitchFamily="2" charset="0"/>
              </a:rPr>
              <a:t>Exercise: Group Discussion and Quiz </a:t>
            </a:r>
          </a:p>
        </p:txBody>
      </p:sp>
    </p:spTree>
    <p:extLst>
      <p:ext uri="{BB962C8B-B14F-4D97-AF65-F5344CB8AC3E}">
        <p14:creationId xmlns:p14="http://schemas.microsoft.com/office/powerpoint/2010/main" val="29980601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FD9EF-CA62-D6E2-AC59-0D6A2CB7C8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17B58B-D73C-DB6E-BF8F-319300CC5C08}"/>
              </a:ext>
            </a:extLst>
          </p:cNvPr>
          <p:cNvSpPr>
            <a:spLocks noGrp="1"/>
          </p:cNvSpPr>
          <p:nvPr>
            <p:ph type="title"/>
          </p:nvPr>
        </p:nvSpPr>
        <p:spPr>
          <a:xfrm>
            <a:off x="499085" y="3209193"/>
            <a:ext cx="6936130" cy="1330480"/>
          </a:xfrm>
        </p:spPr>
        <p:txBody>
          <a:bodyPr/>
          <a:lstStyle/>
          <a:p>
            <a:r>
              <a:rPr lang="en-GB" sz="3200">
                <a:latin typeface="Outfit"/>
                <a:cs typeface="Outfit"/>
              </a:rPr>
              <a:t>HPC Set Up and Login</a:t>
            </a:r>
            <a:endParaRPr lang="en-GB" sz="2400"/>
          </a:p>
        </p:txBody>
      </p:sp>
    </p:spTree>
    <p:extLst>
      <p:ext uri="{BB962C8B-B14F-4D97-AF65-F5344CB8AC3E}">
        <p14:creationId xmlns:p14="http://schemas.microsoft.com/office/powerpoint/2010/main" val="19021677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34CB1-804A-0A09-B1AA-73E5C72FF2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4BB947-3A25-37C3-6411-F673682BD37A}"/>
              </a:ext>
            </a:extLst>
          </p:cNvPr>
          <p:cNvSpPr>
            <a:spLocks noGrp="1"/>
          </p:cNvSpPr>
          <p:nvPr>
            <p:ph type="title"/>
          </p:nvPr>
        </p:nvSpPr>
        <p:spPr>
          <a:xfrm>
            <a:off x="691105" y="2766218"/>
            <a:ext cx="10809790" cy="1325563"/>
          </a:xfrm>
        </p:spPr>
        <p:txBody>
          <a:bodyPr/>
          <a:lstStyle/>
          <a:p>
            <a:pPr algn="ctr"/>
            <a:r>
              <a:rPr lang="en-GB">
                <a:latin typeface="Outfit" pitchFamily="2" charset="0"/>
              </a:rPr>
              <a:t>Logging into ISCA</a:t>
            </a:r>
          </a:p>
        </p:txBody>
      </p:sp>
    </p:spTree>
    <p:extLst>
      <p:ext uri="{BB962C8B-B14F-4D97-AF65-F5344CB8AC3E}">
        <p14:creationId xmlns:p14="http://schemas.microsoft.com/office/powerpoint/2010/main" val="3751941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F79FC-AA44-4045-0D85-BF0169B527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F6624-702F-B290-18C9-C2951A63C02C}"/>
              </a:ext>
            </a:extLst>
          </p:cNvPr>
          <p:cNvSpPr>
            <a:spLocks noGrp="1"/>
          </p:cNvSpPr>
          <p:nvPr>
            <p:ph type="title"/>
          </p:nvPr>
        </p:nvSpPr>
        <p:spPr>
          <a:xfrm>
            <a:off x="691105" y="327649"/>
            <a:ext cx="10809790" cy="1325563"/>
          </a:xfrm>
        </p:spPr>
        <p:txBody>
          <a:bodyPr/>
          <a:lstStyle/>
          <a:p>
            <a:pPr algn="ctr"/>
            <a:r>
              <a:rPr lang="en-GB">
                <a:latin typeface="Outfit" pitchFamily="2" charset="0"/>
              </a:rPr>
              <a:t>Navigating to our project space</a:t>
            </a:r>
          </a:p>
        </p:txBody>
      </p:sp>
      <p:pic>
        <p:nvPicPr>
          <p:cNvPr id="8" name="Picture 7">
            <a:extLst>
              <a:ext uri="{FF2B5EF4-FFF2-40B4-BE49-F238E27FC236}">
                <a16:creationId xmlns:a16="http://schemas.microsoft.com/office/drawing/2014/main" id="{4C079DEB-F248-CE2D-68C2-FF89BB7436D0}"/>
              </a:ext>
            </a:extLst>
          </p:cNvPr>
          <p:cNvPicPr>
            <a:picLocks noChangeAspect="1"/>
          </p:cNvPicPr>
          <p:nvPr/>
        </p:nvPicPr>
        <p:blipFill>
          <a:blip r:embed="rId3"/>
          <a:stretch>
            <a:fillRect/>
          </a:stretch>
        </p:blipFill>
        <p:spPr>
          <a:xfrm>
            <a:off x="2212671" y="1947976"/>
            <a:ext cx="7772400" cy="1315843"/>
          </a:xfrm>
          <a:prstGeom prst="rect">
            <a:avLst/>
          </a:prstGeom>
        </p:spPr>
      </p:pic>
      <p:pic>
        <p:nvPicPr>
          <p:cNvPr id="3" name="Picture 2" descr="A close up of a computer screen&#10;&#10;AI-generated content may be incorrect.">
            <a:extLst>
              <a:ext uri="{FF2B5EF4-FFF2-40B4-BE49-F238E27FC236}">
                <a16:creationId xmlns:a16="http://schemas.microsoft.com/office/drawing/2014/main" id="{85E9BD07-1E3F-2C02-6DD8-3C20B90DE5E8}"/>
              </a:ext>
            </a:extLst>
          </p:cNvPr>
          <p:cNvPicPr>
            <a:picLocks noChangeAspect="1"/>
          </p:cNvPicPr>
          <p:nvPr/>
        </p:nvPicPr>
        <p:blipFill>
          <a:blip r:embed="rId4"/>
          <a:stretch>
            <a:fillRect/>
          </a:stretch>
        </p:blipFill>
        <p:spPr>
          <a:xfrm>
            <a:off x="2038381" y="4373354"/>
            <a:ext cx="8121651" cy="1089378"/>
          </a:xfrm>
          <a:prstGeom prst="rect">
            <a:avLst/>
          </a:prstGeom>
        </p:spPr>
      </p:pic>
    </p:spTree>
    <p:extLst>
      <p:ext uri="{BB962C8B-B14F-4D97-AF65-F5344CB8AC3E}">
        <p14:creationId xmlns:p14="http://schemas.microsoft.com/office/powerpoint/2010/main" val="7712370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3936D-9F06-6F3A-5D31-DCB38E7F0D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DE4E3-56A7-92D9-F7EB-5ACBE49CB737}"/>
              </a:ext>
            </a:extLst>
          </p:cNvPr>
          <p:cNvSpPr>
            <a:spLocks noGrp="1"/>
          </p:cNvSpPr>
          <p:nvPr>
            <p:ph type="title"/>
          </p:nvPr>
        </p:nvSpPr>
        <p:spPr>
          <a:xfrm>
            <a:off x="544010" y="365125"/>
            <a:ext cx="10809790" cy="1325563"/>
          </a:xfrm>
        </p:spPr>
        <p:txBody>
          <a:bodyPr/>
          <a:lstStyle/>
          <a:p>
            <a:pPr algn="ctr"/>
            <a:r>
              <a:rPr lang="en-GB">
                <a:latin typeface="Outfit" pitchFamily="2" charset="0"/>
              </a:rPr>
              <a:t>How to run the code</a:t>
            </a:r>
            <a:br>
              <a:rPr lang="en-GB">
                <a:latin typeface="Outfit" pitchFamily="2" charset="0"/>
              </a:rPr>
            </a:br>
            <a:r>
              <a:rPr lang="en-GB">
                <a:latin typeface="Outfit" pitchFamily="2" charset="0"/>
              </a:rPr>
              <a:t>Interactive vs Batch </a:t>
            </a:r>
          </a:p>
        </p:txBody>
      </p:sp>
      <p:pic>
        <p:nvPicPr>
          <p:cNvPr id="5" name="Picture 4">
            <a:extLst>
              <a:ext uri="{FF2B5EF4-FFF2-40B4-BE49-F238E27FC236}">
                <a16:creationId xmlns:a16="http://schemas.microsoft.com/office/drawing/2014/main" id="{D17D8CF5-D871-479F-6EBC-23918626AD5D}"/>
              </a:ext>
            </a:extLst>
          </p:cNvPr>
          <p:cNvPicPr>
            <a:picLocks noChangeAspect="1"/>
          </p:cNvPicPr>
          <p:nvPr/>
        </p:nvPicPr>
        <p:blipFill>
          <a:blip r:embed="rId3"/>
          <a:stretch>
            <a:fillRect/>
          </a:stretch>
        </p:blipFill>
        <p:spPr>
          <a:xfrm>
            <a:off x="91501" y="2516900"/>
            <a:ext cx="5143500" cy="2870200"/>
          </a:xfrm>
          <a:prstGeom prst="rect">
            <a:avLst/>
          </a:prstGeom>
        </p:spPr>
      </p:pic>
      <p:pic>
        <p:nvPicPr>
          <p:cNvPr id="6" name="Picture 5">
            <a:extLst>
              <a:ext uri="{FF2B5EF4-FFF2-40B4-BE49-F238E27FC236}">
                <a16:creationId xmlns:a16="http://schemas.microsoft.com/office/drawing/2014/main" id="{337DE492-ED7A-734E-1203-45BA7B26A1D9}"/>
              </a:ext>
            </a:extLst>
          </p:cNvPr>
          <p:cNvPicPr>
            <a:picLocks noChangeAspect="1"/>
          </p:cNvPicPr>
          <p:nvPr/>
        </p:nvPicPr>
        <p:blipFill>
          <a:blip r:embed="rId4"/>
          <a:stretch>
            <a:fillRect/>
          </a:stretch>
        </p:blipFill>
        <p:spPr>
          <a:xfrm>
            <a:off x="6096000" y="2516900"/>
            <a:ext cx="5972073" cy="2477530"/>
          </a:xfrm>
          <a:prstGeom prst="rect">
            <a:avLst/>
          </a:prstGeom>
        </p:spPr>
      </p:pic>
      <p:sp>
        <p:nvSpPr>
          <p:cNvPr id="7" name="TextBox 6">
            <a:extLst>
              <a:ext uri="{FF2B5EF4-FFF2-40B4-BE49-F238E27FC236}">
                <a16:creationId xmlns:a16="http://schemas.microsoft.com/office/drawing/2014/main" id="{DCCFAD6A-41FE-7589-1F6F-62A6E8F553C5}"/>
              </a:ext>
            </a:extLst>
          </p:cNvPr>
          <p:cNvSpPr txBox="1"/>
          <p:nvPr/>
        </p:nvSpPr>
        <p:spPr>
          <a:xfrm>
            <a:off x="1225133" y="2091128"/>
            <a:ext cx="2876237" cy="369332"/>
          </a:xfrm>
          <a:prstGeom prst="rect">
            <a:avLst/>
          </a:prstGeom>
          <a:noFill/>
        </p:spPr>
        <p:txBody>
          <a:bodyPr wrap="none" rtlCol="0">
            <a:spAutoFit/>
          </a:bodyPr>
          <a:lstStyle/>
          <a:p>
            <a:pPr algn="ctr"/>
            <a:r>
              <a:rPr lang="en-GB"/>
              <a:t>Interactive Mode (Terminal)</a:t>
            </a:r>
          </a:p>
        </p:txBody>
      </p:sp>
      <p:sp>
        <p:nvSpPr>
          <p:cNvPr id="8" name="TextBox 7">
            <a:extLst>
              <a:ext uri="{FF2B5EF4-FFF2-40B4-BE49-F238E27FC236}">
                <a16:creationId xmlns:a16="http://schemas.microsoft.com/office/drawing/2014/main" id="{2F152A86-5B29-3BE5-2338-CD1D1EAF4251}"/>
              </a:ext>
            </a:extLst>
          </p:cNvPr>
          <p:cNvSpPr txBox="1"/>
          <p:nvPr/>
        </p:nvSpPr>
        <p:spPr>
          <a:xfrm>
            <a:off x="7995691" y="2091128"/>
            <a:ext cx="2374496" cy="369332"/>
          </a:xfrm>
          <a:prstGeom prst="rect">
            <a:avLst/>
          </a:prstGeom>
          <a:noFill/>
        </p:spPr>
        <p:txBody>
          <a:bodyPr wrap="none" rtlCol="0">
            <a:spAutoFit/>
          </a:bodyPr>
          <a:lstStyle/>
          <a:p>
            <a:pPr algn="ctr"/>
            <a:r>
              <a:rPr lang="en-GB"/>
              <a:t>Create a .</a:t>
            </a:r>
            <a:r>
              <a:rPr lang="en-GB" err="1"/>
              <a:t>slurm</a:t>
            </a:r>
            <a:r>
              <a:rPr lang="en-GB"/>
              <a:t> script </a:t>
            </a:r>
          </a:p>
        </p:txBody>
      </p:sp>
      <p:sp>
        <p:nvSpPr>
          <p:cNvPr id="9" name="TextBox 8">
            <a:extLst>
              <a:ext uri="{FF2B5EF4-FFF2-40B4-BE49-F238E27FC236}">
                <a16:creationId xmlns:a16="http://schemas.microsoft.com/office/drawing/2014/main" id="{38C71B47-171A-1F11-099C-96C20ED482FD}"/>
              </a:ext>
            </a:extLst>
          </p:cNvPr>
          <p:cNvSpPr txBox="1"/>
          <p:nvPr/>
        </p:nvSpPr>
        <p:spPr>
          <a:xfrm>
            <a:off x="8049836" y="5212289"/>
            <a:ext cx="2333798" cy="369332"/>
          </a:xfrm>
          <a:prstGeom prst="rect">
            <a:avLst/>
          </a:prstGeom>
          <a:noFill/>
        </p:spPr>
        <p:txBody>
          <a:bodyPr wrap="square" rtlCol="0">
            <a:spAutoFit/>
          </a:bodyPr>
          <a:lstStyle/>
          <a:p>
            <a:pPr algn="ctr"/>
            <a:r>
              <a:rPr lang="en-GB"/>
              <a:t>Then run</a:t>
            </a:r>
          </a:p>
        </p:txBody>
      </p:sp>
      <p:pic>
        <p:nvPicPr>
          <p:cNvPr id="10" name="Picture 9">
            <a:extLst>
              <a:ext uri="{FF2B5EF4-FFF2-40B4-BE49-F238E27FC236}">
                <a16:creationId xmlns:a16="http://schemas.microsoft.com/office/drawing/2014/main" id="{E0F57FF2-842B-064D-8047-DE3B5020E649}"/>
              </a:ext>
            </a:extLst>
          </p:cNvPr>
          <p:cNvPicPr>
            <a:picLocks noChangeAspect="1"/>
          </p:cNvPicPr>
          <p:nvPr/>
        </p:nvPicPr>
        <p:blipFill>
          <a:blip r:embed="rId5"/>
          <a:stretch>
            <a:fillRect/>
          </a:stretch>
        </p:blipFill>
        <p:spPr>
          <a:xfrm>
            <a:off x="7427334" y="5589391"/>
            <a:ext cx="3619500" cy="419100"/>
          </a:xfrm>
          <a:prstGeom prst="rect">
            <a:avLst/>
          </a:prstGeom>
        </p:spPr>
      </p:pic>
    </p:spTree>
    <p:extLst>
      <p:ext uri="{BB962C8B-B14F-4D97-AF65-F5344CB8AC3E}">
        <p14:creationId xmlns:p14="http://schemas.microsoft.com/office/powerpoint/2010/main" val="2517387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6D279-BE37-3E24-E71D-E8DDA5A353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76F39D-CD60-148F-04FC-98BFFAD21242}"/>
              </a:ext>
            </a:extLst>
          </p:cNvPr>
          <p:cNvSpPr>
            <a:spLocks noGrp="1"/>
          </p:cNvSpPr>
          <p:nvPr>
            <p:ph type="title"/>
          </p:nvPr>
        </p:nvSpPr>
        <p:spPr>
          <a:xfrm>
            <a:off x="499085" y="3209193"/>
            <a:ext cx="6936130" cy="1330480"/>
          </a:xfrm>
        </p:spPr>
        <p:txBody>
          <a:bodyPr/>
          <a:lstStyle/>
          <a:p>
            <a:r>
              <a:rPr lang="en-GB" sz="3200">
                <a:latin typeface="Outfit"/>
                <a:cs typeface="Outfit"/>
              </a:rPr>
              <a:t>Spack</a:t>
            </a:r>
            <a:endParaRPr lang="en-GB" sz="2400"/>
          </a:p>
        </p:txBody>
      </p:sp>
    </p:spTree>
    <p:extLst>
      <p:ext uri="{BB962C8B-B14F-4D97-AF65-F5344CB8AC3E}">
        <p14:creationId xmlns:p14="http://schemas.microsoft.com/office/powerpoint/2010/main" val="12724655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244B0-7217-57C8-87B2-2A0B669196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499660-FA74-1EA5-1548-72AEC5E2685A}"/>
              </a:ext>
            </a:extLst>
          </p:cNvPr>
          <p:cNvSpPr>
            <a:spLocks noGrp="1"/>
          </p:cNvSpPr>
          <p:nvPr>
            <p:ph type="title"/>
          </p:nvPr>
        </p:nvSpPr>
        <p:spPr>
          <a:xfrm>
            <a:off x="544010" y="365125"/>
            <a:ext cx="10809790" cy="1325563"/>
          </a:xfrm>
        </p:spPr>
        <p:txBody>
          <a:bodyPr/>
          <a:lstStyle/>
          <a:p>
            <a:r>
              <a:rPr lang="en-GB">
                <a:latin typeface="Outfit" pitchFamily="2" charset="0"/>
              </a:rPr>
              <a:t>Exploring Spack with an Interactive Mode </a:t>
            </a:r>
          </a:p>
        </p:txBody>
      </p:sp>
      <p:pic>
        <p:nvPicPr>
          <p:cNvPr id="4" name="Picture 3">
            <a:extLst>
              <a:ext uri="{FF2B5EF4-FFF2-40B4-BE49-F238E27FC236}">
                <a16:creationId xmlns:a16="http://schemas.microsoft.com/office/drawing/2014/main" id="{5BA14D91-FC4F-A4FB-39CB-924FD45551DA}"/>
              </a:ext>
            </a:extLst>
          </p:cNvPr>
          <p:cNvPicPr>
            <a:picLocks noChangeAspect="1"/>
          </p:cNvPicPr>
          <p:nvPr/>
        </p:nvPicPr>
        <p:blipFill>
          <a:blip r:embed="rId3"/>
          <a:stretch>
            <a:fillRect/>
          </a:stretch>
        </p:blipFill>
        <p:spPr>
          <a:xfrm>
            <a:off x="3339055" y="2133600"/>
            <a:ext cx="5219700" cy="2590800"/>
          </a:xfrm>
          <a:prstGeom prst="rect">
            <a:avLst/>
          </a:prstGeom>
        </p:spPr>
      </p:pic>
    </p:spTree>
    <p:extLst>
      <p:ext uri="{BB962C8B-B14F-4D97-AF65-F5344CB8AC3E}">
        <p14:creationId xmlns:p14="http://schemas.microsoft.com/office/powerpoint/2010/main" val="39094249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58824-1FD3-88BE-C9A3-BAB1238F6B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DF2526-A352-4D2A-EC58-1B0EC3229DF0}"/>
              </a:ext>
            </a:extLst>
          </p:cNvPr>
          <p:cNvSpPr>
            <a:spLocks noGrp="1"/>
          </p:cNvSpPr>
          <p:nvPr>
            <p:ph type="title"/>
          </p:nvPr>
        </p:nvSpPr>
        <p:spPr>
          <a:xfrm>
            <a:off x="544010" y="365125"/>
            <a:ext cx="10809790" cy="1325563"/>
          </a:xfrm>
        </p:spPr>
        <p:txBody>
          <a:bodyPr/>
          <a:lstStyle/>
          <a:p>
            <a:r>
              <a:rPr lang="en-GB">
                <a:latin typeface="Outfit" pitchFamily="2" charset="0"/>
              </a:rPr>
              <a:t>Getting the right version</a:t>
            </a:r>
          </a:p>
        </p:txBody>
      </p:sp>
      <p:pic>
        <p:nvPicPr>
          <p:cNvPr id="3" name="Picture 2" descr="A black background with green text&#10;&#10;AI-generated content may be incorrect.">
            <a:extLst>
              <a:ext uri="{FF2B5EF4-FFF2-40B4-BE49-F238E27FC236}">
                <a16:creationId xmlns:a16="http://schemas.microsoft.com/office/drawing/2014/main" id="{9CDA013E-EC06-D23B-EF00-BE2AE1D2C19E}"/>
              </a:ext>
            </a:extLst>
          </p:cNvPr>
          <p:cNvPicPr>
            <a:picLocks noChangeAspect="1"/>
          </p:cNvPicPr>
          <p:nvPr/>
        </p:nvPicPr>
        <p:blipFill>
          <a:blip r:embed="rId3"/>
          <a:stretch>
            <a:fillRect/>
          </a:stretch>
        </p:blipFill>
        <p:spPr>
          <a:xfrm>
            <a:off x="0" y="2388356"/>
            <a:ext cx="12192000" cy="1046645"/>
          </a:xfrm>
          <a:prstGeom prst="rect">
            <a:avLst/>
          </a:prstGeom>
        </p:spPr>
      </p:pic>
    </p:spTree>
    <p:extLst>
      <p:ext uri="{BB962C8B-B14F-4D97-AF65-F5344CB8AC3E}">
        <p14:creationId xmlns:p14="http://schemas.microsoft.com/office/powerpoint/2010/main" val="1754313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27BE8-9670-318C-7996-296CD90226FC}"/>
              </a:ext>
            </a:extLst>
          </p:cNvPr>
          <p:cNvSpPr>
            <a:spLocks noGrp="1"/>
          </p:cNvSpPr>
          <p:nvPr>
            <p:ph type="title"/>
          </p:nvPr>
        </p:nvSpPr>
        <p:spPr/>
        <p:txBody>
          <a:bodyPr/>
          <a:lstStyle/>
          <a:p>
            <a:r>
              <a:rPr lang="en-GB">
                <a:latin typeface="Outfit" pitchFamily="2" charset="0"/>
              </a:rPr>
              <a:t>To use environments or not</a:t>
            </a:r>
          </a:p>
        </p:txBody>
      </p:sp>
      <p:pic>
        <p:nvPicPr>
          <p:cNvPr id="4" name="Picture 3">
            <a:extLst>
              <a:ext uri="{FF2B5EF4-FFF2-40B4-BE49-F238E27FC236}">
                <a16:creationId xmlns:a16="http://schemas.microsoft.com/office/drawing/2014/main" id="{E01F533B-F745-E35F-88AC-1AC895F85118}"/>
              </a:ext>
            </a:extLst>
          </p:cNvPr>
          <p:cNvPicPr>
            <a:picLocks noChangeAspect="1"/>
          </p:cNvPicPr>
          <p:nvPr/>
        </p:nvPicPr>
        <p:blipFill>
          <a:blip r:embed="rId2"/>
          <a:stretch>
            <a:fillRect/>
          </a:stretch>
        </p:blipFill>
        <p:spPr>
          <a:xfrm>
            <a:off x="508373" y="2475753"/>
            <a:ext cx="4843556" cy="2655140"/>
          </a:xfrm>
          <a:prstGeom prst="rect">
            <a:avLst/>
          </a:prstGeom>
        </p:spPr>
      </p:pic>
      <p:sp>
        <p:nvSpPr>
          <p:cNvPr id="5" name="Title 1">
            <a:extLst>
              <a:ext uri="{FF2B5EF4-FFF2-40B4-BE49-F238E27FC236}">
                <a16:creationId xmlns:a16="http://schemas.microsoft.com/office/drawing/2014/main" id="{2DCDDEF1-9FEC-6E80-0D8E-00C6A07ECEEB}"/>
              </a:ext>
            </a:extLst>
          </p:cNvPr>
          <p:cNvSpPr txBox="1">
            <a:spLocks/>
          </p:cNvSpPr>
          <p:nvPr/>
        </p:nvSpPr>
        <p:spPr>
          <a:xfrm>
            <a:off x="508373" y="1270561"/>
            <a:ext cx="46821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a:latin typeface="Outfit" pitchFamily="2" charset="0"/>
              </a:rPr>
              <a:t>Environments</a:t>
            </a:r>
          </a:p>
        </p:txBody>
      </p:sp>
      <p:sp>
        <p:nvSpPr>
          <p:cNvPr id="6" name="Title 1">
            <a:extLst>
              <a:ext uri="{FF2B5EF4-FFF2-40B4-BE49-F238E27FC236}">
                <a16:creationId xmlns:a16="http://schemas.microsoft.com/office/drawing/2014/main" id="{FB99DCAC-FA6A-3885-56B6-B89DE494C981}"/>
              </a:ext>
            </a:extLst>
          </p:cNvPr>
          <p:cNvSpPr txBox="1">
            <a:spLocks/>
          </p:cNvSpPr>
          <p:nvPr/>
        </p:nvSpPr>
        <p:spPr>
          <a:xfrm>
            <a:off x="7001437" y="1270560"/>
            <a:ext cx="46821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a:latin typeface="Outfit" pitchFamily="2" charset="0"/>
              </a:rPr>
              <a:t>More traditional module approach</a:t>
            </a:r>
          </a:p>
        </p:txBody>
      </p:sp>
      <p:pic>
        <p:nvPicPr>
          <p:cNvPr id="7" name="Picture 6">
            <a:extLst>
              <a:ext uri="{FF2B5EF4-FFF2-40B4-BE49-F238E27FC236}">
                <a16:creationId xmlns:a16="http://schemas.microsoft.com/office/drawing/2014/main" id="{ECA5FE1A-1AAD-CC57-CFF7-497C1A79E3F4}"/>
              </a:ext>
            </a:extLst>
          </p:cNvPr>
          <p:cNvPicPr>
            <a:picLocks noChangeAspect="1"/>
          </p:cNvPicPr>
          <p:nvPr/>
        </p:nvPicPr>
        <p:blipFill>
          <a:blip r:embed="rId3"/>
          <a:stretch>
            <a:fillRect/>
          </a:stretch>
        </p:blipFill>
        <p:spPr>
          <a:xfrm>
            <a:off x="6630709" y="2806272"/>
            <a:ext cx="5423647" cy="1994102"/>
          </a:xfrm>
          <a:prstGeom prst="rect">
            <a:avLst/>
          </a:prstGeom>
        </p:spPr>
      </p:pic>
    </p:spTree>
    <p:extLst>
      <p:ext uri="{BB962C8B-B14F-4D97-AF65-F5344CB8AC3E}">
        <p14:creationId xmlns:p14="http://schemas.microsoft.com/office/powerpoint/2010/main" val="20454192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3E8AF-34F9-F0AB-4A43-074F1ACF76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D0673D-CA19-600E-F38E-8CAB14D27DC0}"/>
              </a:ext>
            </a:extLst>
          </p:cNvPr>
          <p:cNvSpPr>
            <a:spLocks noGrp="1"/>
          </p:cNvSpPr>
          <p:nvPr>
            <p:ph type="title"/>
          </p:nvPr>
        </p:nvSpPr>
        <p:spPr>
          <a:xfrm>
            <a:off x="544010" y="365125"/>
            <a:ext cx="10809790" cy="1325563"/>
          </a:xfrm>
        </p:spPr>
        <p:txBody>
          <a:bodyPr/>
          <a:lstStyle/>
          <a:p>
            <a:r>
              <a:rPr lang="en-GB">
                <a:latin typeface="Outfit" pitchFamily="2" charset="0"/>
              </a:rPr>
              <a:t>Course Design</a:t>
            </a:r>
          </a:p>
        </p:txBody>
      </p:sp>
      <p:sp>
        <p:nvSpPr>
          <p:cNvPr id="10" name="Title 1">
            <a:extLst>
              <a:ext uri="{FF2B5EF4-FFF2-40B4-BE49-F238E27FC236}">
                <a16:creationId xmlns:a16="http://schemas.microsoft.com/office/drawing/2014/main" id="{562C403B-20FE-B9D0-2ADB-68F1573C996F}"/>
              </a:ext>
            </a:extLst>
          </p:cNvPr>
          <p:cNvSpPr txBox="1">
            <a:spLocks/>
          </p:cNvSpPr>
          <p:nvPr/>
        </p:nvSpPr>
        <p:spPr>
          <a:xfrm>
            <a:off x="1375297" y="4293291"/>
            <a:ext cx="4685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000">
                <a:latin typeface="Outfit" pitchFamily="2" charset="0"/>
              </a:rPr>
              <a:t>Parallel Tracks</a:t>
            </a:r>
          </a:p>
        </p:txBody>
      </p:sp>
      <p:sp>
        <p:nvSpPr>
          <p:cNvPr id="11" name="Title 1">
            <a:extLst>
              <a:ext uri="{FF2B5EF4-FFF2-40B4-BE49-F238E27FC236}">
                <a16:creationId xmlns:a16="http://schemas.microsoft.com/office/drawing/2014/main" id="{BED0F4DF-D09F-9420-61AE-52153F664A82}"/>
              </a:ext>
            </a:extLst>
          </p:cNvPr>
          <p:cNvSpPr txBox="1">
            <a:spLocks/>
          </p:cNvSpPr>
          <p:nvPr/>
        </p:nvSpPr>
        <p:spPr>
          <a:xfrm>
            <a:off x="6130887" y="4736890"/>
            <a:ext cx="4685818"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000">
                <a:latin typeface="Outfit"/>
                <a:ea typeface="+mj-lt"/>
                <a:cs typeface="+mj-lt"/>
              </a:rPr>
              <a:t>Buffet Style</a:t>
            </a:r>
            <a:r>
              <a:rPr lang="en-GB" sz="3000">
                <a:latin typeface="Outfit"/>
              </a:rPr>
              <a:t> Mountain of Content (that you are not expected to cover!)</a:t>
            </a:r>
            <a:endParaRPr lang="en-US"/>
          </a:p>
        </p:txBody>
      </p:sp>
      <p:pic>
        <p:nvPicPr>
          <p:cNvPr id="4" name="Graphic 3" descr="Train Tracks with solid fill">
            <a:extLst>
              <a:ext uri="{FF2B5EF4-FFF2-40B4-BE49-F238E27FC236}">
                <a16:creationId xmlns:a16="http://schemas.microsoft.com/office/drawing/2014/main" id="{328CC7FD-2B61-298E-A471-9A19FC0E1A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1626" y="2931288"/>
            <a:ext cx="1981199" cy="1981199"/>
          </a:xfrm>
          <a:prstGeom prst="rect">
            <a:avLst/>
          </a:prstGeom>
        </p:spPr>
      </p:pic>
      <p:pic>
        <p:nvPicPr>
          <p:cNvPr id="6" name="Graphic 5" descr="Highway scene with solid fill">
            <a:extLst>
              <a:ext uri="{FF2B5EF4-FFF2-40B4-BE49-F238E27FC236}">
                <a16:creationId xmlns:a16="http://schemas.microsoft.com/office/drawing/2014/main" id="{CE4ED9CD-9BA3-D0AB-0FF7-8EB2059B33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83196" y="2755691"/>
            <a:ext cx="1981199" cy="1981199"/>
          </a:xfrm>
          <a:prstGeom prst="rect">
            <a:avLst/>
          </a:prstGeom>
        </p:spPr>
      </p:pic>
    </p:spTree>
    <p:extLst>
      <p:ext uri="{BB962C8B-B14F-4D97-AF65-F5344CB8AC3E}">
        <p14:creationId xmlns:p14="http://schemas.microsoft.com/office/powerpoint/2010/main" val="556194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3C0D4-2E17-3241-99F7-DCD71647D7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FDEFA3-C408-4BAA-E263-37C4E4514356}"/>
              </a:ext>
            </a:extLst>
          </p:cNvPr>
          <p:cNvSpPr>
            <a:spLocks noGrp="1"/>
          </p:cNvSpPr>
          <p:nvPr>
            <p:ph type="title"/>
          </p:nvPr>
        </p:nvSpPr>
        <p:spPr>
          <a:xfrm>
            <a:off x="0" y="0"/>
            <a:ext cx="10515600" cy="974361"/>
          </a:xfrm>
        </p:spPr>
        <p:txBody>
          <a:bodyPr>
            <a:normAutofit/>
          </a:bodyPr>
          <a:lstStyle/>
          <a:p>
            <a:r>
              <a:rPr lang="en-GB" sz="3000">
                <a:latin typeface="Outfit" pitchFamily="2" charset="0"/>
              </a:rPr>
              <a:t>Exercise: Take the time to try and install a package relevant to you</a:t>
            </a:r>
          </a:p>
        </p:txBody>
      </p:sp>
      <p:graphicFrame>
        <p:nvGraphicFramePr>
          <p:cNvPr id="6" name="Table 5">
            <a:extLst>
              <a:ext uri="{FF2B5EF4-FFF2-40B4-BE49-F238E27FC236}">
                <a16:creationId xmlns:a16="http://schemas.microsoft.com/office/drawing/2014/main" id="{0333F224-E011-C3DB-6F5E-340110ED0F19}"/>
              </a:ext>
            </a:extLst>
          </p:cNvPr>
          <p:cNvGraphicFramePr>
            <a:graphicFrameLocks noGrp="1"/>
          </p:cNvGraphicFramePr>
          <p:nvPr>
            <p:extLst>
              <p:ext uri="{D42A27DB-BD31-4B8C-83A1-F6EECF244321}">
                <p14:modId xmlns:p14="http://schemas.microsoft.com/office/powerpoint/2010/main" val="2775152263"/>
              </p:ext>
            </p:extLst>
          </p:nvPr>
        </p:nvGraphicFramePr>
        <p:xfrm>
          <a:off x="6028545" y="2144190"/>
          <a:ext cx="6024936" cy="4040927"/>
        </p:xfrm>
        <a:graphic>
          <a:graphicData uri="http://schemas.openxmlformats.org/drawingml/2006/table">
            <a:tbl>
              <a:tblPr/>
              <a:tblGrid>
                <a:gridCol w="2008312">
                  <a:extLst>
                    <a:ext uri="{9D8B030D-6E8A-4147-A177-3AD203B41FA5}">
                      <a16:colId xmlns:a16="http://schemas.microsoft.com/office/drawing/2014/main" val="1416145343"/>
                    </a:ext>
                  </a:extLst>
                </a:gridCol>
                <a:gridCol w="2008312">
                  <a:extLst>
                    <a:ext uri="{9D8B030D-6E8A-4147-A177-3AD203B41FA5}">
                      <a16:colId xmlns:a16="http://schemas.microsoft.com/office/drawing/2014/main" val="1616174942"/>
                    </a:ext>
                  </a:extLst>
                </a:gridCol>
                <a:gridCol w="2008312">
                  <a:extLst>
                    <a:ext uri="{9D8B030D-6E8A-4147-A177-3AD203B41FA5}">
                      <a16:colId xmlns:a16="http://schemas.microsoft.com/office/drawing/2014/main" val="1821015952"/>
                    </a:ext>
                  </a:extLst>
                </a:gridCol>
              </a:tblGrid>
              <a:tr h="229212">
                <a:tc>
                  <a:txBody>
                    <a:bodyPr/>
                    <a:lstStyle/>
                    <a:p>
                      <a:pPr algn="ctr"/>
                      <a:r>
                        <a:rPr lang="en-GB" sz="1200">
                          <a:latin typeface="Outfit" pitchFamily="2" charset="0"/>
                        </a:rPr>
                        <a:t>Symbol</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200">
                          <a:latin typeface="Outfit" pitchFamily="2" charset="0"/>
                        </a:rPr>
                        <a:t>Meaning</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200">
                          <a:latin typeface="Outfit" pitchFamily="2" charset="0"/>
                        </a:rPr>
                        <a:t>Example</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8052985"/>
                  </a:ext>
                </a:extLst>
              </a:tr>
              <a:tr h="572166">
                <a:tc>
                  <a:txBody>
                    <a:bodyPr/>
                    <a:lstStyle/>
                    <a:p>
                      <a:pPr algn="ctr"/>
                      <a:r>
                        <a:rPr lang="en-GB" sz="1200">
                          <a:latin typeface="Outfit" pitchFamily="2" charset="0"/>
                        </a:rPr>
                        <a:t>pkg@X.Y.Z</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200" b="1">
                          <a:latin typeface="Outfit" pitchFamily="2" charset="0"/>
                        </a:rPr>
                        <a:t>Version</a:t>
                      </a:r>
                      <a:r>
                        <a:rPr lang="en-GB" sz="1200">
                          <a:latin typeface="Outfit" pitchFamily="2" charset="0"/>
                        </a:rPr>
                        <a:t> “@” pins the package version.</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200">
                          <a:latin typeface="Outfit" pitchFamily="2" charset="0"/>
                        </a:rPr>
                        <a:t>python@3.10.8</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9670342"/>
                  </a:ext>
                </a:extLst>
              </a:tr>
              <a:tr h="400689">
                <a:tc>
                  <a:txBody>
                    <a:bodyPr/>
                    <a:lstStyle/>
                    <a:p>
                      <a:pPr algn="ctr"/>
                      <a:r>
                        <a:rPr lang="en-GB" sz="1200">
                          <a:latin typeface="Outfit" pitchFamily="2" charset="0"/>
                        </a:rPr>
                        <a:t>+foo</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200" b="1">
                          <a:latin typeface="Outfit" pitchFamily="2" charset="0"/>
                        </a:rPr>
                        <a:t>Enable</a:t>
                      </a:r>
                      <a:r>
                        <a:rPr lang="en-GB" sz="1200">
                          <a:latin typeface="Outfit" pitchFamily="2" charset="0"/>
                        </a:rPr>
                        <a:t> variant “foo”.</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200">
                          <a:latin typeface="Outfit" pitchFamily="2" charset="0"/>
                        </a:rPr>
                        <a:t>mpich+debug</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4098665"/>
                  </a:ext>
                </a:extLst>
              </a:tr>
              <a:tr h="400689">
                <a:tc>
                  <a:txBody>
                    <a:bodyPr/>
                    <a:lstStyle/>
                    <a:p>
                      <a:pPr algn="ctr"/>
                      <a:r>
                        <a:rPr lang="en-GB" sz="1200">
                          <a:latin typeface="Outfit" pitchFamily="2" charset="0"/>
                        </a:rPr>
                        <a:t>~bar</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200" b="1">
                          <a:latin typeface="Outfit" pitchFamily="2" charset="0"/>
                        </a:rPr>
                        <a:t>Disable</a:t>
                      </a:r>
                      <a:r>
                        <a:rPr lang="en-GB" sz="1200">
                          <a:latin typeface="Outfit" pitchFamily="2" charset="0"/>
                        </a:rPr>
                        <a:t> variant “bar”.</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200">
                          <a:latin typeface="Outfit" pitchFamily="2" charset="0"/>
                        </a:rPr>
                        <a:t>mpich~hydra</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4566891"/>
                  </a:ext>
                </a:extLst>
              </a:tr>
              <a:tr h="743642">
                <a:tc>
                  <a:txBody>
                    <a:bodyPr/>
                    <a:lstStyle/>
                    <a:p>
                      <a:pPr algn="ctr"/>
                      <a:r>
                        <a:rPr lang="en-GB" sz="1200">
                          <a:latin typeface="Outfit" pitchFamily="2" charset="0"/>
                        </a:rPr>
                        <a:t>^baz</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200" b="1">
                          <a:latin typeface="Outfit" pitchFamily="2" charset="0"/>
                        </a:rPr>
                        <a:t>Dependency</a:t>
                      </a:r>
                      <a:r>
                        <a:rPr lang="en-GB" sz="1200">
                          <a:latin typeface="Outfit" pitchFamily="2" charset="0"/>
                        </a:rPr>
                        <a:t> on package “</a:t>
                      </a:r>
                      <a:r>
                        <a:rPr lang="en-GB" sz="1200" err="1">
                          <a:latin typeface="Outfit" pitchFamily="2" charset="0"/>
                        </a:rPr>
                        <a:t>baz</a:t>
                      </a:r>
                      <a:r>
                        <a:rPr lang="en-GB" sz="1200">
                          <a:latin typeface="Outfit" pitchFamily="2" charset="0"/>
                        </a:rPr>
                        <a:t>” (and its version/spec).</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200">
                          <a:latin typeface="Outfit" pitchFamily="2" charset="0"/>
                        </a:rPr>
                        <a:t>hdf5 ^mpi</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5045775"/>
                  </a:ext>
                </a:extLst>
              </a:tr>
              <a:tr h="915119">
                <a:tc>
                  <a:txBody>
                    <a:bodyPr/>
                    <a:lstStyle/>
                    <a:p>
                      <a:pPr algn="ctr"/>
                      <a:r>
                        <a:rPr lang="en-GB" sz="1200">
                          <a:latin typeface="Outfit" pitchFamily="2" charset="0"/>
                        </a:rPr>
                        <a:t>%gcc@9.4.0</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200" b="1">
                          <a:latin typeface="Outfit" pitchFamily="2" charset="0"/>
                        </a:rPr>
                        <a:t>Compiler</a:t>
                      </a:r>
                      <a:r>
                        <a:rPr lang="en-GB" sz="1200">
                          <a:latin typeface="Outfit" pitchFamily="2" charset="0"/>
                        </a:rPr>
                        <a:t> directive “%” selects which compiler (and version) to use.</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200">
                          <a:latin typeface="Outfit" pitchFamily="2" charset="0"/>
                        </a:rPr>
                        <a:t>...%clang@14.0.0</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312756"/>
                  </a:ext>
                </a:extLst>
              </a:tr>
              <a:tr h="743642">
                <a:tc>
                  <a:txBody>
                    <a:bodyPr/>
                    <a:lstStyle/>
                    <a:p>
                      <a:pPr algn="ctr"/>
                      <a:r>
                        <a:rPr lang="en-GB" sz="1200">
                          <a:latin typeface="Outfit" pitchFamily="2" charset="0"/>
                        </a:rPr>
                        <a:t>arch=…</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200" b="1">
                          <a:latin typeface="Outfit" pitchFamily="2" charset="0"/>
                        </a:rPr>
                        <a:t>Architecture</a:t>
                      </a:r>
                      <a:r>
                        <a:rPr lang="en-GB" sz="1200">
                          <a:latin typeface="Outfit" pitchFamily="2" charset="0"/>
                        </a:rPr>
                        <a:t> indicates OS, CPU, and ABI details.</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200">
                          <a:latin typeface="Outfit" pitchFamily="2" charset="0"/>
                        </a:rPr>
                        <a:t>arch=linux-ubuntu20.04-x86_64</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4303398"/>
                  </a:ext>
                </a:extLst>
              </a:tr>
            </a:tbl>
          </a:graphicData>
        </a:graphic>
      </p:graphicFrame>
      <p:graphicFrame>
        <p:nvGraphicFramePr>
          <p:cNvPr id="8" name="Table 7">
            <a:extLst>
              <a:ext uri="{FF2B5EF4-FFF2-40B4-BE49-F238E27FC236}">
                <a16:creationId xmlns:a16="http://schemas.microsoft.com/office/drawing/2014/main" id="{6B028463-B56E-60F7-225D-E39CF5A37CC9}"/>
              </a:ext>
            </a:extLst>
          </p:cNvPr>
          <p:cNvGraphicFramePr>
            <a:graphicFrameLocks noGrp="1"/>
          </p:cNvGraphicFramePr>
          <p:nvPr>
            <p:extLst>
              <p:ext uri="{D42A27DB-BD31-4B8C-83A1-F6EECF244321}">
                <p14:modId xmlns:p14="http://schemas.microsoft.com/office/powerpoint/2010/main" val="2535682472"/>
              </p:ext>
            </p:extLst>
          </p:nvPr>
        </p:nvGraphicFramePr>
        <p:xfrm>
          <a:off x="219857" y="1985194"/>
          <a:ext cx="5640188" cy="4358918"/>
        </p:xfrm>
        <a:graphic>
          <a:graphicData uri="http://schemas.openxmlformats.org/drawingml/2006/table">
            <a:tbl>
              <a:tblPr/>
              <a:tblGrid>
                <a:gridCol w="1805600">
                  <a:extLst>
                    <a:ext uri="{9D8B030D-6E8A-4147-A177-3AD203B41FA5}">
                      <a16:colId xmlns:a16="http://schemas.microsoft.com/office/drawing/2014/main" val="881279812"/>
                    </a:ext>
                  </a:extLst>
                </a:gridCol>
                <a:gridCol w="3834588">
                  <a:extLst>
                    <a:ext uri="{9D8B030D-6E8A-4147-A177-3AD203B41FA5}">
                      <a16:colId xmlns:a16="http://schemas.microsoft.com/office/drawing/2014/main" val="2768080178"/>
                    </a:ext>
                  </a:extLst>
                </a:gridCol>
              </a:tblGrid>
              <a:tr h="252691">
                <a:tc>
                  <a:txBody>
                    <a:bodyPr/>
                    <a:lstStyle/>
                    <a:p>
                      <a:r>
                        <a:rPr lang="en-GB" sz="1200" b="1"/>
                        <a:t>Command</a:t>
                      </a:r>
                      <a:endParaRPr lang="en-GB" sz="1200"/>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b="1"/>
                        <a:t>Description</a:t>
                      </a:r>
                      <a:endParaRPr lang="en-GB" sz="1200"/>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3198353"/>
                  </a:ext>
                </a:extLst>
              </a:tr>
              <a:tr h="442209">
                <a:tc>
                  <a:txBody>
                    <a:bodyPr/>
                    <a:lstStyle/>
                    <a:p>
                      <a:r>
                        <a:rPr lang="en-GB" sz="1200"/>
                        <a:t>spack list &lt;query&gt;</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a:t>List available packages matching &lt;query&gt; (or all if no query).</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061433"/>
                  </a:ext>
                </a:extLst>
              </a:tr>
              <a:tr h="442209">
                <a:tc>
                  <a:txBody>
                    <a:bodyPr/>
                    <a:lstStyle/>
                    <a:p>
                      <a:r>
                        <a:rPr lang="en-GB" sz="1200"/>
                        <a:t>spack info &lt;package&gt;</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a:t>Show package details: versions, variants, dependencies.</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7213189"/>
                  </a:ext>
                </a:extLst>
              </a:tr>
              <a:tr h="442209">
                <a:tc>
                  <a:txBody>
                    <a:bodyPr/>
                    <a:lstStyle/>
                    <a:p>
                      <a:r>
                        <a:rPr lang="en-GB" sz="1200" err="1"/>
                        <a:t>spack</a:t>
                      </a:r>
                      <a:r>
                        <a:rPr lang="en-GB" sz="1200"/>
                        <a:t> add &lt;package&gt;</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a:t>Add a package to the current environment (does not install).</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4107950"/>
                  </a:ext>
                </a:extLst>
              </a:tr>
              <a:tr h="442209">
                <a:tc>
                  <a:txBody>
                    <a:bodyPr/>
                    <a:lstStyle/>
                    <a:p>
                      <a:r>
                        <a:rPr lang="en-GB" sz="1200"/>
                        <a:t>spack remove &lt;package&gt;</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a:t>Remove a package from the current environment spec.</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4785184"/>
                  </a:ext>
                </a:extLst>
              </a:tr>
              <a:tr h="442209">
                <a:tc>
                  <a:txBody>
                    <a:bodyPr/>
                    <a:lstStyle/>
                    <a:p>
                      <a:r>
                        <a:rPr lang="en-GB" sz="1200"/>
                        <a:t>spack spec</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a:t>Show the full dependency graph (spec) for the environment.</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5839625"/>
                  </a:ext>
                </a:extLst>
              </a:tr>
              <a:tr h="442209">
                <a:tc>
                  <a:txBody>
                    <a:bodyPr/>
                    <a:lstStyle/>
                    <a:p>
                      <a:r>
                        <a:rPr lang="en-GB" sz="1200"/>
                        <a:t>spack install</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a:t>Install the environment’s spec (download and build everything needed).</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1000363"/>
                  </a:ext>
                </a:extLst>
              </a:tr>
              <a:tr h="252691">
                <a:tc>
                  <a:txBody>
                    <a:bodyPr/>
                    <a:lstStyle/>
                    <a:p>
                      <a:r>
                        <a:rPr lang="en-GB" sz="1200"/>
                        <a:t>spack find</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a:t>List installed packages (in current env or globally).</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3077857"/>
                  </a:ext>
                </a:extLst>
              </a:tr>
              <a:tr h="252691">
                <a:tc>
                  <a:txBody>
                    <a:bodyPr/>
                    <a:lstStyle/>
                    <a:p>
                      <a:r>
                        <a:rPr lang="en-GB" sz="1200"/>
                        <a:t>spack load &lt;package&gt;</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a:t>Load an installed package into the shell.</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276784"/>
                  </a:ext>
                </a:extLst>
              </a:tr>
              <a:tr h="252691">
                <a:tc>
                  <a:txBody>
                    <a:bodyPr/>
                    <a:lstStyle/>
                    <a:p>
                      <a:r>
                        <a:rPr lang="en-GB" sz="1200"/>
                        <a:t>spack unload &lt;package&gt;</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a:t>Unload a package from the environment variables.</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9541407"/>
                  </a:ext>
                </a:extLst>
              </a:tr>
              <a:tr h="442209">
                <a:tc>
                  <a:txBody>
                    <a:bodyPr/>
                    <a:lstStyle/>
                    <a:p>
                      <a:r>
                        <a:rPr lang="en-GB" sz="1200"/>
                        <a:t>spack env activate &lt;env&gt;</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a:t>Activate a named environment (use -p for package view).</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392191"/>
                  </a:ext>
                </a:extLst>
              </a:tr>
              <a:tr h="252691">
                <a:tc>
                  <a:txBody>
                    <a:bodyPr/>
                    <a:lstStyle/>
                    <a:p>
                      <a:r>
                        <a:rPr lang="en-GB" sz="1200"/>
                        <a:t>spack env deactivate</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a:t>Deactivate the current environment.</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3209402"/>
                  </a:ext>
                </a:extLst>
              </a:tr>
            </a:tbl>
          </a:graphicData>
        </a:graphic>
      </p:graphicFrame>
      <p:sp>
        <p:nvSpPr>
          <p:cNvPr id="9" name="Title 1">
            <a:extLst>
              <a:ext uri="{FF2B5EF4-FFF2-40B4-BE49-F238E27FC236}">
                <a16:creationId xmlns:a16="http://schemas.microsoft.com/office/drawing/2014/main" id="{F0078D5D-5FF3-D248-AFDB-7E8EDBE608EA}"/>
              </a:ext>
            </a:extLst>
          </p:cNvPr>
          <p:cNvSpPr txBox="1">
            <a:spLocks/>
          </p:cNvSpPr>
          <p:nvPr/>
        </p:nvSpPr>
        <p:spPr>
          <a:xfrm>
            <a:off x="71064" y="1072095"/>
            <a:ext cx="5640188" cy="9743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a:latin typeface="Outfit" pitchFamily="2" charset="0"/>
              </a:rPr>
              <a:t>Spack Commands</a:t>
            </a:r>
          </a:p>
        </p:txBody>
      </p:sp>
      <p:sp>
        <p:nvSpPr>
          <p:cNvPr id="10" name="Title 1">
            <a:extLst>
              <a:ext uri="{FF2B5EF4-FFF2-40B4-BE49-F238E27FC236}">
                <a16:creationId xmlns:a16="http://schemas.microsoft.com/office/drawing/2014/main" id="{4BCBE6D2-8F8D-BB08-936B-7FC236CD6E2B}"/>
              </a:ext>
            </a:extLst>
          </p:cNvPr>
          <p:cNvSpPr txBox="1">
            <a:spLocks/>
          </p:cNvSpPr>
          <p:nvPr/>
        </p:nvSpPr>
        <p:spPr>
          <a:xfrm>
            <a:off x="6331956" y="1072094"/>
            <a:ext cx="5640188" cy="9743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a:latin typeface="Outfit" pitchFamily="2" charset="0"/>
              </a:rPr>
              <a:t>Spack Syntax Symbols </a:t>
            </a:r>
          </a:p>
        </p:txBody>
      </p:sp>
    </p:spTree>
    <p:extLst>
      <p:ext uri="{BB962C8B-B14F-4D97-AF65-F5344CB8AC3E}">
        <p14:creationId xmlns:p14="http://schemas.microsoft.com/office/powerpoint/2010/main" val="5789765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D13FB-601E-1919-75DB-7D4E0F2B8B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8A2DE1-2BE9-9805-98A1-F98AA07B7676}"/>
              </a:ext>
            </a:extLst>
          </p:cNvPr>
          <p:cNvSpPr>
            <a:spLocks noGrp="1"/>
          </p:cNvSpPr>
          <p:nvPr>
            <p:ph type="title"/>
          </p:nvPr>
        </p:nvSpPr>
        <p:spPr/>
        <p:txBody>
          <a:bodyPr/>
          <a:lstStyle/>
          <a:p>
            <a:r>
              <a:rPr lang="en-GB">
                <a:latin typeface="Outfit" pitchFamily="2" charset="0"/>
              </a:rPr>
              <a:t>All the software we need is available on ISCA</a:t>
            </a:r>
          </a:p>
        </p:txBody>
      </p:sp>
      <p:pic>
        <p:nvPicPr>
          <p:cNvPr id="3" name="Picture 2">
            <a:extLst>
              <a:ext uri="{FF2B5EF4-FFF2-40B4-BE49-F238E27FC236}">
                <a16:creationId xmlns:a16="http://schemas.microsoft.com/office/drawing/2014/main" id="{F8801DB1-1CDF-80A6-CBAB-AB328FC4E418}"/>
              </a:ext>
            </a:extLst>
          </p:cNvPr>
          <p:cNvPicPr>
            <a:picLocks noChangeAspect="1"/>
          </p:cNvPicPr>
          <p:nvPr/>
        </p:nvPicPr>
        <p:blipFill>
          <a:blip r:embed="rId3"/>
          <a:stretch>
            <a:fillRect/>
          </a:stretch>
        </p:blipFill>
        <p:spPr>
          <a:xfrm>
            <a:off x="3897260" y="1996088"/>
            <a:ext cx="4383368" cy="4301244"/>
          </a:xfrm>
          <a:prstGeom prst="rect">
            <a:avLst/>
          </a:prstGeom>
        </p:spPr>
      </p:pic>
    </p:spTree>
    <p:extLst>
      <p:ext uri="{BB962C8B-B14F-4D97-AF65-F5344CB8AC3E}">
        <p14:creationId xmlns:p14="http://schemas.microsoft.com/office/powerpoint/2010/main" val="696226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326A6-E3B7-5E88-C3CA-01E813EEC5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9B2A36-DFA9-D5B1-F484-6567389478CF}"/>
              </a:ext>
            </a:extLst>
          </p:cNvPr>
          <p:cNvSpPr>
            <a:spLocks noGrp="1"/>
          </p:cNvSpPr>
          <p:nvPr>
            <p:ph type="title"/>
          </p:nvPr>
        </p:nvSpPr>
        <p:spPr>
          <a:xfrm>
            <a:off x="499085" y="3209193"/>
            <a:ext cx="6936130" cy="1330480"/>
          </a:xfrm>
        </p:spPr>
        <p:txBody>
          <a:bodyPr/>
          <a:lstStyle/>
          <a:p>
            <a:r>
              <a:rPr lang="en-GB" sz="3200" err="1">
                <a:latin typeface="Outfit"/>
              </a:rPr>
              <a:t>Slurm</a:t>
            </a:r>
            <a:r>
              <a:rPr lang="en-GB" sz="3200">
                <a:latin typeface="Outfit"/>
              </a:rPr>
              <a:t> Job Scheduling</a:t>
            </a:r>
            <a:endParaRPr lang="en-GB" sz="2400"/>
          </a:p>
        </p:txBody>
      </p:sp>
    </p:spTree>
    <p:extLst>
      <p:ext uri="{BB962C8B-B14F-4D97-AF65-F5344CB8AC3E}">
        <p14:creationId xmlns:p14="http://schemas.microsoft.com/office/powerpoint/2010/main" val="1120616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C614E-550C-DA25-3100-08E2E29BE0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89171C-55AD-76A6-040D-410167C53B48}"/>
              </a:ext>
            </a:extLst>
          </p:cNvPr>
          <p:cNvSpPr>
            <a:spLocks noGrp="1"/>
          </p:cNvSpPr>
          <p:nvPr>
            <p:ph type="title"/>
          </p:nvPr>
        </p:nvSpPr>
        <p:spPr>
          <a:xfrm>
            <a:off x="-1622" y="1082"/>
            <a:ext cx="11820017" cy="1325563"/>
          </a:xfrm>
        </p:spPr>
        <p:txBody>
          <a:bodyPr>
            <a:normAutofit/>
          </a:bodyPr>
          <a:lstStyle/>
          <a:p>
            <a:r>
              <a:rPr lang="en-GB" sz="3600">
                <a:latin typeface="Outfit"/>
              </a:rPr>
              <a:t>Simple Linux Utility for Resource Management (SLURM)</a:t>
            </a:r>
            <a:endParaRPr lang="en-US" sz="3600"/>
          </a:p>
        </p:txBody>
      </p:sp>
      <p:pic>
        <p:nvPicPr>
          <p:cNvPr id="5" name="Graphic 4" descr="Clock outline">
            <a:extLst>
              <a:ext uri="{FF2B5EF4-FFF2-40B4-BE49-F238E27FC236}">
                <a16:creationId xmlns:a16="http://schemas.microsoft.com/office/drawing/2014/main" id="{3DF8B97C-53B9-B5C8-B652-22220CBC30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75745" y="2133599"/>
            <a:ext cx="2082383" cy="2088630"/>
          </a:xfrm>
          <a:prstGeom prst="rect">
            <a:avLst/>
          </a:prstGeom>
        </p:spPr>
      </p:pic>
      <p:pic>
        <p:nvPicPr>
          <p:cNvPr id="6" name="Graphic 5" descr="Transfer with solid fill">
            <a:extLst>
              <a:ext uri="{FF2B5EF4-FFF2-40B4-BE49-F238E27FC236}">
                <a16:creationId xmlns:a16="http://schemas.microsoft.com/office/drawing/2014/main" id="{6C96A2F5-1067-011B-092F-607E583216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3873" y="2133599"/>
            <a:ext cx="2082383" cy="2082383"/>
          </a:xfrm>
          <a:prstGeom prst="rect">
            <a:avLst/>
          </a:prstGeom>
        </p:spPr>
      </p:pic>
      <p:sp>
        <p:nvSpPr>
          <p:cNvPr id="3" name="TextBox 2">
            <a:extLst>
              <a:ext uri="{FF2B5EF4-FFF2-40B4-BE49-F238E27FC236}">
                <a16:creationId xmlns:a16="http://schemas.microsoft.com/office/drawing/2014/main" id="{DFB0CB8E-4AE1-3A2F-7B77-06FC2078A577}"/>
              </a:ext>
            </a:extLst>
          </p:cNvPr>
          <p:cNvSpPr txBox="1"/>
          <p:nvPr/>
        </p:nvSpPr>
        <p:spPr>
          <a:xfrm>
            <a:off x="2193930" y="4215982"/>
            <a:ext cx="3046027" cy="369332"/>
          </a:xfrm>
          <a:prstGeom prst="rect">
            <a:avLst/>
          </a:prstGeom>
          <a:noFill/>
        </p:spPr>
        <p:txBody>
          <a:bodyPr wrap="none" rtlCol="0">
            <a:spAutoFit/>
          </a:bodyPr>
          <a:lstStyle/>
          <a:p>
            <a:pPr algn="ctr"/>
            <a:r>
              <a:rPr lang="en-GB">
                <a:latin typeface="Outfit" pitchFamily="2" charset="0"/>
              </a:rPr>
              <a:t>Open-Source Job Scheduler</a:t>
            </a:r>
          </a:p>
        </p:txBody>
      </p:sp>
      <p:sp>
        <p:nvSpPr>
          <p:cNvPr id="4" name="TextBox 3">
            <a:extLst>
              <a:ext uri="{FF2B5EF4-FFF2-40B4-BE49-F238E27FC236}">
                <a16:creationId xmlns:a16="http://schemas.microsoft.com/office/drawing/2014/main" id="{3B967FB1-0B61-B786-8F9D-DEDC1C1C85AF}"/>
              </a:ext>
            </a:extLst>
          </p:cNvPr>
          <p:cNvSpPr txBox="1"/>
          <p:nvPr/>
        </p:nvSpPr>
        <p:spPr>
          <a:xfrm>
            <a:off x="6339710" y="4215982"/>
            <a:ext cx="4270721" cy="369332"/>
          </a:xfrm>
          <a:prstGeom prst="rect">
            <a:avLst/>
          </a:prstGeom>
          <a:noFill/>
        </p:spPr>
        <p:txBody>
          <a:bodyPr wrap="none" rtlCol="0">
            <a:spAutoFit/>
          </a:bodyPr>
          <a:lstStyle/>
          <a:p>
            <a:pPr algn="ctr"/>
            <a:r>
              <a:rPr lang="en-GB">
                <a:latin typeface="Outfit" pitchFamily="2" charset="0"/>
              </a:rPr>
              <a:t>Allocated Resources and Schedules Jobs</a:t>
            </a:r>
          </a:p>
        </p:txBody>
      </p:sp>
    </p:spTree>
    <p:extLst>
      <p:ext uri="{BB962C8B-B14F-4D97-AF65-F5344CB8AC3E}">
        <p14:creationId xmlns:p14="http://schemas.microsoft.com/office/powerpoint/2010/main" val="39939432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CA83D-F278-9DE2-2C91-B1441EA734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979EA9-85EA-3C0A-6354-AC42BD5C0E7C}"/>
              </a:ext>
            </a:extLst>
          </p:cNvPr>
          <p:cNvSpPr>
            <a:spLocks noGrp="1"/>
          </p:cNvSpPr>
          <p:nvPr>
            <p:ph type="title"/>
          </p:nvPr>
        </p:nvSpPr>
        <p:spPr>
          <a:xfrm>
            <a:off x="-1622" y="1082"/>
            <a:ext cx="11820017" cy="1325563"/>
          </a:xfrm>
        </p:spPr>
        <p:txBody>
          <a:bodyPr>
            <a:normAutofit/>
          </a:bodyPr>
          <a:lstStyle/>
          <a:p>
            <a:r>
              <a:rPr lang="en-GB" sz="3600">
                <a:latin typeface="Outfit"/>
              </a:rPr>
              <a:t>Basic SLURM Workflow</a:t>
            </a:r>
            <a:endParaRPr lang="en-US" sz="3600"/>
          </a:p>
        </p:txBody>
      </p:sp>
      <p:sp>
        <p:nvSpPr>
          <p:cNvPr id="3" name="TextBox 2">
            <a:extLst>
              <a:ext uri="{FF2B5EF4-FFF2-40B4-BE49-F238E27FC236}">
                <a16:creationId xmlns:a16="http://schemas.microsoft.com/office/drawing/2014/main" id="{AFF63AEC-656B-32A0-F3CB-2BE3CC236C7E}"/>
              </a:ext>
            </a:extLst>
          </p:cNvPr>
          <p:cNvSpPr txBox="1"/>
          <p:nvPr/>
        </p:nvSpPr>
        <p:spPr>
          <a:xfrm>
            <a:off x="898071" y="1660071"/>
            <a:ext cx="972910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Interactive job:</a:t>
            </a:r>
          </a:p>
          <a:p>
            <a:pPr marL="342900" indent="-342900">
              <a:buAutoNum type="arabicPeriod"/>
            </a:pPr>
            <a:r>
              <a:rPr lang="en-US"/>
              <a:t>Use </a:t>
            </a:r>
            <a:r>
              <a:rPr lang="en-US" i="1" err="1"/>
              <a:t>srun</a:t>
            </a:r>
            <a:r>
              <a:rPr lang="en-US" b="1"/>
              <a:t> </a:t>
            </a:r>
            <a:r>
              <a:rPr lang="en-US"/>
              <a:t>to request an interactive session</a:t>
            </a:r>
          </a:p>
          <a:p>
            <a:pPr marL="342900" indent="-342900">
              <a:buAutoNum type="arabicPeriod"/>
            </a:pPr>
            <a:r>
              <a:rPr lang="en-US"/>
              <a:t>Wil be dropped into session when available (can request an email when ready)</a:t>
            </a:r>
          </a:p>
          <a:p>
            <a:pPr marL="342900" indent="-342900">
              <a:buAutoNum type="arabicPeriod"/>
            </a:pPr>
            <a:r>
              <a:rPr lang="en-US"/>
              <a:t>Use as required</a:t>
            </a:r>
          </a:p>
          <a:p>
            <a:pPr marL="342900" indent="-342900">
              <a:buAutoNum type="arabicPeriod"/>
            </a:pPr>
            <a:endParaRPr lang="en-US"/>
          </a:p>
        </p:txBody>
      </p:sp>
      <p:sp>
        <p:nvSpPr>
          <p:cNvPr id="4" name="TextBox 3">
            <a:extLst>
              <a:ext uri="{FF2B5EF4-FFF2-40B4-BE49-F238E27FC236}">
                <a16:creationId xmlns:a16="http://schemas.microsoft.com/office/drawing/2014/main" id="{7C20CCE7-0BD6-4608-6388-D901A15B9BDE}"/>
              </a:ext>
            </a:extLst>
          </p:cNvPr>
          <p:cNvSpPr txBox="1"/>
          <p:nvPr/>
        </p:nvSpPr>
        <p:spPr>
          <a:xfrm>
            <a:off x="898070" y="3687535"/>
            <a:ext cx="972910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Job submission</a:t>
            </a:r>
          </a:p>
          <a:p>
            <a:pPr marL="342900" indent="-342900">
              <a:buAutoNum type="arabicPeriod"/>
            </a:pPr>
            <a:r>
              <a:rPr lang="en-US"/>
              <a:t>Write script to run required program, including </a:t>
            </a:r>
            <a:r>
              <a:rPr lang="en-US" i="1"/>
              <a:t>module load </a:t>
            </a:r>
            <a:r>
              <a:rPr lang="en-US"/>
              <a:t>statements</a:t>
            </a:r>
          </a:p>
          <a:p>
            <a:pPr marL="342900" indent="-342900">
              <a:buAutoNum type="arabicPeriod"/>
            </a:pPr>
            <a:r>
              <a:rPr lang="en-US"/>
              <a:t>Add SBATCH directives to the script</a:t>
            </a:r>
          </a:p>
          <a:p>
            <a:pPr marL="342900" indent="-342900">
              <a:buAutoNum type="arabicPeriod"/>
            </a:pPr>
            <a:r>
              <a:rPr lang="en-US"/>
              <a:t>Submit the script to the job queue with </a:t>
            </a:r>
            <a:r>
              <a:rPr lang="en-US" i="1" err="1"/>
              <a:t>sbatch</a:t>
            </a:r>
            <a:r>
              <a:rPr lang="en-US"/>
              <a:t>, getting back a job ID</a:t>
            </a:r>
          </a:p>
          <a:p>
            <a:pPr marL="342900" indent="-342900">
              <a:buAutoNum type="arabicPeriod"/>
            </a:pPr>
            <a:r>
              <a:rPr lang="en-US"/>
              <a:t>Check status of job with </a:t>
            </a:r>
            <a:r>
              <a:rPr lang="en-US" i="1" err="1"/>
              <a:t>squeue</a:t>
            </a:r>
            <a:endParaRPr lang="en-US"/>
          </a:p>
          <a:p>
            <a:pPr marL="342900" indent="-342900">
              <a:buAutoNum type="arabicPeriod"/>
            </a:pPr>
            <a:r>
              <a:rPr lang="en-US"/>
              <a:t>Standard output and standard error will be written to files.</a:t>
            </a:r>
          </a:p>
          <a:p>
            <a:pPr marL="342900" indent="-342900">
              <a:buAutoNum type="arabicPeriod"/>
            </a:pPr>
            <a:endParaRPr lang="en-US"/>
          </a:p>
        </p:txBody>
      </p:sp>
    </p:spTree>
    <p:extLst>
      <p:ext uri="{BB962C8B-B14F-4D97-AF65-F5344CB8AC3E}">
        <p14:creationId xmlns:p14="http://schemas.microsoft.com/office/powerpoint/2010/main" val="8697984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0CFE4-06BA-A13E-E4E5-430240834F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11035-BB60-EFF4-C3DC-CC70569F21FF}"/>
              </a:ext>
            </a:extLst>
          </p:cNvPr>
          <p:cNvSpPr>
            <a:spLocks noGrp="1"/>
          </p:cNvSpPr>
          <p:nvPr>
            <p:ph type="title"/>
          </p:nvPr>
        </p:nvSpPr>
        <p:spPr>
          <a:xfrm>
            <a:off x="0" y="0"/>
            <a:ext cx="10515600" cy="974361"/>
          </a:xfrm>
        </p:spPr>
        <p:txBody>
          <a:bodyPr>
            <a:normAutofit/>
          </a:bodyPr>
          <a:lstStyle/>
          <a:p>
            <a:r>
              <a:rPr lang="en-GB" sz="3000" err="1">
                <a:latin typeface="Outfit"/>
              </a:rPr>
              <a:t>Slurm</a:t>
            </a:r>
            <a:r>
              <a:rPr lang="en-GB" sz="3000">
                <a:latin typeface="Outfit"/>
              </a:rPr>
              <a:t> commands and directives</a:t>
            </a:r>
            <a:endParaRPr lang="en-GB" sz="3000">
              <a:latin typeface="Outfit" pitchFamily="2" charset="0"/>
            </a:endParaRPr>
          </a:p>
        </p:txBody>
      </p:sp>
      <p:graphicFrame>
        <p:nvGraphicFramePr>
          <p:cNvPr id="6" name="Table 5">
            <a:extLst>
              <a:ext uri="{FF2B5EF4-FFF2-40B4-BE49-F238E27FC236}">
                <a16:creationId xmlns:a16="http://schemas.microsoft.com/office/drawing/2014/main" id="{AEC04FF0-7010-6D09-2C74-2C0B134537DF}"/>
              </a:ext>
            </a:extLst>
          </p:cNvPr>
          <p:cNvGraphicFramePr>
            <a:graphicFrameLocks noGrp="1"/>
          </p:cNvGraphicFramePr>
          <p:nvPr>
            <p:extLst>
              <p:ext uri="{D42A27DB-BD31-4B8C-83A1-F6EECF244321}">
                <p14:modId xmlns:p14="http://schemas.microsoft.com/office/powerpoint/2010/main" val="1815636848"/>
              </p:ext>
            </p:extLst>
          </p:nvPr>
        </p:nvGraphicFramePr>
        <p:xfrm>
          <a:off x="6099665" y="1363322"/>
          <a:ext cx="6024930" cy="3990582"/>
        </p:xfrm>
        <a:graphic>
          <a:graphicData uri="http://schemas.openxmlformats.org/drawingml/2006/table">
            <a:tbl>
              <a:tblPr/>
              <a:tblGrid>
                <a:gridCol w="1727197">
                  <a:extLst>
                    <a:ext uri="{9D8B030D-6E8A-4147-A177-3AD203B41FA5}">
                      <a16:colId xmlns:a16="http://schemas.microsoft.com/office/drawing/2014/main" val="1416145343"/>
                    </a:ext>
                  </a:extLst>
                </a:gridCol>
                <a:gridCol w="1700892">
                  <a:extLst>
                    <a:ext uri="{9D8B030D-6E8A-4147-A177-3AD203B41FA5}">
                      <a16:colId xmlns:a16="http://schemas.microsoft.com/office/drawing/2014/main" val="1616174942"/>
                    </a:ext>
                  </a:extLst>
                </a:gridCol>
                <a:gridCol w="2596841">
                  <a:extLst>
                    <a:ext uri="{9D8B030D-6E8A-4147-A177-3AD203B41FA5}">
                      <a16:colId xmlns:a16="http://schemas.microsoft.com/office/drawing/2014/main" val="1821015952"/>
                    </a:ext>
                  </a:extLst>
                </a:gridCol>
              </a:tblGrid>
              <a:tr h="229212">
                <a:tc>
                  <a:txBody>
                    <a:bodyPr/>
                    <a:lstStyle/>
                    <a:p>
                      <a:pPr algn="ctr"/>
                      <a:r>
                        <a:rPr lang="en-GB" sz="1200">
                          <a:latin typeface="Outfit"/>
                        </a:rPr>
                        <a:t>Command Line</a:t>
                      </a:r>
                      <a:endParaRPr lang="en-GB" sz="1200">
                        <a:latin typeface="Outfit" pitchFamily="2" charset="0"/>
                      </a:endParaRP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l">
                        <a:buNone/>
                      </a:pPr>
                      <a:r>
                        <a:rPr lang="en-GB" sz="1200">
                          <a:latin typeface="Outfit"/>
                        </a:rPr>
                        <a:t>Env. Variable</a:t>
                      </a:r>
                      <a:endParaRPr lang="en-GB" sz="1200">
                        <a:latin typeface="Outfit" pitchFamily="2" charset="0"/>
                      </a:endParaRP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200">
                          <a:latin typeface="Outfit"/>
                        </a:rPr>
                        <a:t>Example</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8052985"/>
                  </a:ext>
                </a:extLst>
              </a:tr>
              <a:tr h="572166">
                <a:tc>
                  <a:txBody>
                    <a:bodyPr/>
                    <a:lstStyle/>
                    <a:p>
                      <a:pPr algn="ctr"/>
                      <a:r>
                        <a:rPr lang="en-GB" sz="1200">
                          <a:latin typeface="Outfit"/>
                        </a:rPr>
                        <a:t>-A, --account=&lt;acct&gt;</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l">
                        <a:buNone/>
                      </a:pPr>
                      <a:r>
                        <a:rPr lang="en-GB" sz="1200" b="0">
                          <a:latin typeface="Outfit"/>
                        </a:rPr>
                        <a:t>SBATCH_ACCOUNT</a:t>
                      </a:r>
                      <a:endParaRPr lang="en-GB" sz="1200" b="0">
                        <a:latin typeface="Outfit" pitchFamily="2" charset="0"/>
                      </a:endParaRP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200">
                          <a:latin typeface="Outfit"/>
                        </a:rPr>
                        <a:t>#SBATCH -A </a:t>
                      </a:r>
                      <a:r>
                        <a:rPr lang="en-GB" sz="1200" b="0" i="0" u="none" strike="noStrike" noProof="0" err="1"/>
                        <a:t>Research_Project-RSATeam</a:t>
                      </a:r>
                      <a:endParaRPr lang="en-GB" sz="1200" err="1">
                        <a:latin typeface="Outfit" pitchFamily="2" charset="0"/>
                      </a:endParaRP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9670342"/>
                  </a:ext>
                </a:extLst>
              </a:tr>
              <a:tr h="400689">
                <a:tc>
                  <a:txBody>
                    <a:bodyPr/>
                    <a:lstStyle/>
                    <a:p>
                      <a:pPr marL="0" indent="0" algn="ctr">
                        <a:buNone/>
                      </a:pPr>
                      <a:r>
                        <a:rPr lang="en-GB" sz="1200">
                          <a:latin typeface="Outfit"/>
                        </a:rPr>
                        <a:t>-t,--time</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200">
                          <a:latin typeface="Outfit"/>
                        </a:rPr>
                        <a:t>SBATCH_TIMELIMIT</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200">
                          <a:latin typeface="Outfit"/>
                        </a:rPr>
                        <a:t>#SBATCH –t=0:10:00</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4566891"/>
                  </a:ext>
                </a:extLst>
              </a:tr>
              <a:tr h="743642">
                <a:tc>
                  <a:txBody>
                    <a:bodyPr/>
                    <a:lstStyle/>
                    <a:p>
                      <a:pPr algn="ctr"/>
                      <a:r>
                        <a:rPr lang="en-GB" sz="1200">
                          <a:latin typeface="Outfit"/>
                        </a:rPr>
                        <a:t>-N, --nodes</a:t>
                      </a:r>
                    </a:p>
                    <a:p>
                      <a:pPr lvl="0" algn="ctr">
                        <a:buNone/>
                      </a:pPr>
                      <a:r>
                        <a:rPr lang="en-GB" sz="1200">
                          <a:latin typeface="Outfit"/>
                        </a:rPr>
                        <a:t>-n, --</a:t>
                      </a:r>
                      <a:r>
                        <a:rPr lang="en-GB" sz="1200" err="1">
                          <a:latin typeface="Outfit"/>
                        </a:rPr>
                        <a:t>ntasks</a:t>
                      </a:r>
                      <a:endParaRPr lang="en-GB" sz="1200">
                        <a:latin typeface="Outfit"/>
                      </a:endParaRPr>
                    </a:p>
                    <a:p>
                      <a:pPr lvl="0" algn="ctr">
                        <a:buNone/>
                      </a:pPr>
                      <a:r>
                        <a:rPr lang="en-GB" sz="1200">
                          <a:latin typeface="Outfit"/>
                        </a:rPr>
                        <a:t>--</a:t>
                      </a:r>
                      <a:r>
                        <a:rPr lang="en-GB" sz="1200" err="1">
                          <a:latin typeface="Outfit"/>
                        </a:rPr>
                        <a:t>cpus_per_task</a:t>
                      </a:r>
                      <a:endParaRPr lang="en-GB" sz="1200">
                        <a:latin typeface="Outfit"/>
                      </a:endParaRP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GB" sz="1200">
                        <a:latin typeface="Outfit"/>
                      </a:endParaRP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200">
                          <a:latin typeface="Outfit"/>
                        </a:rPr>
                        <a:t>#SBATCH --nodes=1</a:t>
                      </a:r>
                    </a:p>
                    <a:p>
                      <a:pPr lvl="0" algn="l">
                        <a:buNone/>
                      </a:pPr>
                      <a:r>
                        <a:rPr lang="en-GB" sz="1200">
                          <a:latin typeface="Outfit"/>
                        </a:rPr>
                        <a:t>#SBATCH --</a:t>
                      </a:r>
                      <a:r>
                        <a:rPr lang="en-GB" sz="1200" err="1">
                          <a:latin typeface="Outfit"/>
                        </a:rPr>
                        <a:t>ntasks</a:t>
                      </a:r>
                      <a:r>
                        <a:rPr lang="en-GB" sz="1200">
                          <a:latin typeface="Outfit"/>
                        </a:rPr>
                        <a:t>=4</a:t>
                      </a:r>
                    </a:p>
                    <a:p>
                      <a:pPr lvl="0" algn="l">
                        <a:buNone/>
                      </a:pPr>
                      <a:r>
                        <a:rPr lang="en-GB" sz="1200">
                          <a:latin typeface="Outfit"/>
                        </a:rPr>
                        <a:t>#SBATCH --</a:t>
                      </a:r>
                      <a:r>
                        <a:rPr lang="en-GB" sz="1200" err="1">
                          <a:latin typeface="Outfit"/>
                        </a:rPr>
                        <a:t>cpus_per_task</a:t>
                      </a:r>
                      <a:r>
                        <a:rPr lang="en-GB" sz="1200">
                          <a:latin typeface="Outfit"/>
                        </a:rPr>
                        <a:t>=4</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5045775"/>
                  </a:ext>
                </a:extLst>
              </a:tr>
              <a:tr h="721178">
                <a:tc>
                  <a:txBody>
                    <a:bodyPr/>
                    <a:lstStyle/>
                    <a:p>
                      <a:pPr algn="ctr"/>
                      <a:r>
                        <a:rPr lang="en-GB" sz="1200">
                          <a:latin typeface="Outfit"/>
                        </a:rPr>
                        <a:t>-p, --partition</a:t>
                      </a:r>
                    </a:p>
                    <a:p>
                      <a:pPr lvl="0" algn="ctr">
                        <a:buNone/>
                      </a:pPr>
                      <a:r>
                        <a:rPr lang="en-GB" sz="1200">
                          <a:latin typeface="Outfit"/>
                        </a:rPr>
                        <a:t>--</a:t>
                      </a:r>
                      <a:r>
                        <a:rPr lang="en-GB" sz="1200" err="1">
                          <a:latin typeface="Outfit"/>
                        </a:rPr>
                        <a:t>qos</a:t>
                      </a:r>
                      <a:endParaRPr lang="en-GB" sz="1200">
                        <a:latin typeface="Outfit"/>
                      </a:endParaRP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200">
                          <a:latin typeface="Outfit"/>
                        </a:rPr>
                        <a:t>SBATCH_PARTITION</a:t>
                      </a:r>
                    </a:p>
                    <a:p>
                      <a:pPr lvl="0" algn="l">
                        <a:buNone/>
                      </a:pPr>
                      <a:r>
                        <a:rPr lang="en-GB" sz="1200">
                          <a:latin typeface="Outfit"/>
                        </a:rPr>
                        <a:t>SBATCH_QOS</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200">
                          <a:latin typeface="Outfit"/>
                        </a:rPr>
                        <a:t>#SBATCH --partition=short</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312756"/>
                  </a:ext>
                </a:extLst>
              </a:tr>
              <a:tr h="544285">
                <a:tc>
                  <a:txBody>
                    <a:bodyPr/>
                    <a:lstStyle/>
                    <a:p>
                      <a:pPr lvl="0" algn="ctr">
                        <a:buNone/>
                      </a:pPr>
                      <a:r>
                        <a:rPr lang="en-GB" sz="1200">
                          <a:latin typeface="Outfit"/>
                        </a:rPr>
                        <a:t>-a, --array=&lt;indexes&gt;</a:t>
                      </a:r>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l">
                        <a:buNone/>
                      </a:pPr>
                      <a:r>
                        <a:rPr lang="en-GB" sz="1200" b="0">
                          <a:latin typeface="Outfit"/>
                        </a:rPr>
                        <a:t>SBATCH_ARRAY_INX</a:t>
                      </a:r>
                      <a:endParaRPr lang="en-US"/>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l">
                        <a:buNone/>
                      </a:pPr>
                      <a:r>
                        <a:rPr lang="en-GB" sz="1200">
                          <a:latin typeface="Outfit"/>
                        </a:rPr>
                        <a:t>#SBATCH --array=0,15</a:t>
                      </a:r>
                      <a:endParaRPr lang="en-US"/>
                    </a:p>
                  </a:txBody>
                  <a:tcPr marL="82101" marR="82101" marT="41050" marB="41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4303398"/>
                  </a:ext>
                </a:extLst>
              </a:tr>
              <a:tr h="743642">
                <a:tc>
                  <a:txBody>
                    <a:bodyPr/>
                    <a:lstStyle/>
                    <a:p>
                      <a:pPr lvl="0" algn="ctr">
                        <a:buNone/>
                      </a:pPr>
                      <a:r>
                        <a:rPr lang="en-GB" sz="1200">
                          <a:latin typeface="Outfit"/>
                        </a:rPr>
                        <a:t>--mail-type=&lt;type&gt;</a:t>
                      </a:r>
                    </a:p>
                    <a:p>
                      <a:pPr lvl="0" algn="ctr">
                        <a:buNone/>
                      </a:pPr>
                      <a:r>
                        <a:rPr lang="en-GB" sz="1200">
                          <a:latin typeface="Outfit"/>
                        </a:rPr>
                        <a:t>--mail-user=&lt;email&gt;</a:t>
                      </a:r>
                    </a:p>
                  </a:txBody>
                  <a:tcPr marL="82100" marR="82100" marT="41049" marB="41049"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l">
                        <a:buNone/>
                      </a:pPr>
                      <a:endParaRPr lang="en-GB" sz="1200" b="0">
                        <a:latin typeface="Outfit"/>
                      </a:endParaRPr>
                    </a:p>
                  </a:txBody>
                  <a:tcPr marL="82100" marR="82100" marT="41049" marB="41049"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l">
                        <a:buNone/>
                      </a:pPr>
                      <a:r>
                        <a:rPr lang="en-GB" sz="1200">
                          <a:latin typeface="Outfit"/>
                        </a:rPr>
                        <a:t>#SBATCH --mail-type=END,FAIL</a:t>
                      </a:r>
                    </a:p>
                    <a:p>
                      <a:pPr lvl="0" algn="l">
                        <a:buNone/>
                      </a:pPr>
                      <a:r>
                        <a:rPr lang="en-GB" sz="1200">
                          <a:latin typeface="Outfit"/>
                        </a:rPr>
                        <a:t>#SBATCH –mail-user=me@ex.ac.uk</a:t>
                      </a:r>
                    </a:p>
                  </a:txBody>
                  <a:tcPr marL="82100" marR="82100" marT="41049" marB="41049"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077878773"/>
                  </a:ext>
                </a:extLst>
              </a:tr>
            </a:tbl>
          </a:graphicData>
        </a:graphic>
      </p:graphicFrame>
      <p:graphicFrame>
        <p:nvGraphicFramePr>
          <p:cNvPr id="8" name="Table 7">
            <a:extLst>
              <a:ext uri="{FF2B5EF4-FFF2-40B4-BE49-F238E27FC236}">
                <a16:creationId xmlns:a16="http://schemas.microsoft.com/office/drawing/2014/main" id="{66976462-5AA6-BDCC-23B3-B4EEA4A446CA}"/>
              </a:ext>
            </a:extLst>
          </p:cNvPr>
          <p:cNvGraphicFramePr>
            <a:graphicFrameLocks noGrp="1"/>
          </p:cNvGraphicFramePr>
          <p:nvPr>
            <p:extLst>
              <p:ext uri="{D42A27DB-BD31-4B8C-83A1-F6EECF244321}">
                <p14:modId xmlns:p14="http://schemas.microsoft.com/office/powerpoint/2010/main" val="1346734112"/>
              </p:ext>
            </p:extLst>
          </p:nvPr>
        </p:nvGraphicFramePr>
        <p:xfrm>
          <a:off x="219857" y="1985194"/>
          <a:ext cx="5640188" cy="2683015"/>
        </p:xfrm>
        <a:graphic>
          <a:graphicData uri="http://schemas.openxmlformats.org/drawingml/2006/table">
            <a:tbl>
              <a:tblPr/>
              <a:tblGrid>
                <a:gridCol w="1805600">
                  <a:extLst>
                    <a:ext uri="{9D8B030D-6E8A-4147-A177-3AD203B41FA5}">
                      <a16:colId xmlns:a16="http://schemas.microsoft.com/office/drawing/2014/main" val="881279812"/>
                    </a:ext>
                  </a:extLst>
                </a:gridCol>
                <a:gridCol w="3834588">
                  <a:extLst>
                    <a:ext uri="{9D8B030D-6E8A-4147-A177-3AD203B41FA5}">
                      <a16:colId xmlns:a16="http://schemas.microsoft.com/office/drawing/2014/main" val="2768080178"/>
                    </a:ext>
                  </a:extLst>
                </a:gridCol>
              </a:tblGrid>
              <a:tr h="252691">
                <a:tc>
                  <a:txBody>
                    <a:bodyPr/>
                    <a:lstStyle/>
                    <a:p>
                      <a:r>
                        <a:rPr lang="en-GB" sz="1200" b="1"/>
                        <a:t>Command</a:t>
                      </a:r>
                      <a:endParaRPr lang="en-GB" sz="1200"/>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b="1"/>
                        <a:t>Description</a:t>
                      </a:r>
                      <a:endParaRPr lang="en-GB" sz="1200"/>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3198353"/>
                  </a:ext>
                </a:extLst>
              </a:tr>
              <a:tr h="442209">
                <a:tc>
                  <a:txBody>
                    <a:bodyPr/>
                    <a:lstStyle/>
                    <a:p>
                      <a:r>
                        <a:rPr lang="en-GB" sz="1200" err="1"/>
                        <a:t>sbatch</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a:t>Submit a job script for later execution, which typically contains </a:t>
                      </a:r>
                      <a:r>
                        <a:rPr lang="en-GB" sz="1200" err="1"/>
                        <a:t>srun</a:t>
                      </a:r>
                      <a:r>
                        <a:rPr lang="en-GB" sz="1200"/>
                        <a:t> commands. Returns a job ID for use with other commands</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061433"/>
                  </a:ext>
                </a:extLst>
              </a:tr>
              <a:tr h="442209">
                <a:tc>
                  <a:txBody>
                    <a:bodyPr/>
                    <a:lstStyle/>
                    <a:p>
                      <a:r>
                        <a:rPr lang="en-GB" sz="1200" err="1"/>
                        <a:t>srun</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a:t>Submit a job for execution in real time. We used this above for launching interactive sessions.</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4785184"/>
                  </a:ext>
                </a:extLst>
              </a:tr>
              <a:tr h="442209">
                <a:tc>
                  <a:txBody>
                    <a:bodyPr/>
                    <a:lstStyle/>
                    <a:p>
                      <a:r>
                        <a:rPr lang="en-GB" sz="1200" err="1"/>
                        <a:t>squeue</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en-GB" sz="1200"/>
                        <a:t>Report the state of jobs. Can filter and sort,</a:t>
                      </a:r>
                      <a:endParaRPr lang="en-US"/>
                    </a:p>
                    <a:p>
                      <a:pPr lvl="0">
                        <a:buNone/>
                      </a:pPr>
                      <a:r>
                        <a:rPr lang="en-GB" sz="1200"/>
                        <a:t>e.g. `--user=$USER`</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5839625"/>
                  </a:ext>
                </a:extLst>
              </a:tr>
              <a:tr h="252691">
                <a:tc>
                  <a:txBody>
                    <a:bodyPr/>
                    <a:lstStyle/>
                    <a:p>
                      <a:pPr lvl="0">
                        <a:buNone/>
                      </a:pPr>
                      <a:r>
                        <a:rPr lang="en-GB" sz="1200" err="1"/>
                        <a:t>scancel</a:t>
                      </a:r>
                      <a:endParaRPr lang="en-US"/>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en-GB" sz="1200"/>
                        <a:t>Cancel a pending or running job</a:t>
                      </a:r>
                      <a:endParaRPr lang="en-US"/>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276784"/>
                  </a:ext>
                </a:extLst>
              </a:tr>
              <a:tr h="252691">
                <a:tc>
                  <a:txBody>
                    <a:bodyPr/>
                    <a:lstStyle/>
                    <a:p>
                      <a:pPr lvl="0">
                        <a:buNone/>
                      </a:pPr>
                      <a:r>
                        <a:rPr lang="en-GB" sz="1200" err="1"/>
                        <a:t>sattach</a:t>
                      </a:r>
                      <a:endParaRPr lang="en-US"/>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en-GB" sz="1200"/>
                        <a:t>Attach standard input, output and error to a currently running job.</a:t>
                      </a:r>
                      <a:endParaRPr lang="en-US"/>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9541407"/>
                  </a:ext>
                </a:extLst>
              </a:tr>
              <a:tr h="252691">
                <a:tc>
                  <a:txBody>
                    <a:bodyPr/>
                    <a:lstStyle/>
                    <a:p>
                      <a:pPr lvl="0">
                        <a:buNone/>
                      </a:pPr>
                      <a:r>
                        <a:rPr lang="en-GB" sz="1200" err="1"/>
                        <a:t>sinfo</a:t>
                      </a:r>
                      <a:endParaRPr lang="en-US"/>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en-GB" sz="1200"/>
                        <a:t>Show state of jobs on partitions and nodes.</a:t>
                      </a:r>
                      <a:endParaRPr lang="en-US"/>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3209402"/>
                  </a:ext>
                </a:extLst>
              </a:tr>
            </a:tbl>
          </a:graphicData>
        </a:graphic>
      </p:graphicFrame>
      <p:sp>
        <p:nvSpPr>
          <p:cNvPr id="9" name="Title 1">
            <a:extLst>
              <a:ext uri="{FF2B5EF4-FFF2-40B4-BE49-F238E27FC236}">
                <a16:creationId xmlns:a16="http://schemas.microsoft.com/office/drawing/2014/main" id="{BEB6E26C-5980-24B5-70D0-E9DA0CCAC18D}"/>
              </a:ext>
            </a:extLst>
          </p:cNvPr>
          <p:cNvSpPr txBox="1">
            <a:spLocks/>
          </p:cNvSpPr>
          <p:nvPr/>
        </p:nvSpPr>
        <p:spPr>
          <a:xfrm>
            <a:off x="71064" y="1072095"/>
            <a:ext cx="5640188" cy="9743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err="1">
                <a:latin typeface="Outfit"/>
              </a:rPr>
              <a:t>Slurm</a:t>
            </a:r>
            <a:r>
              <a:rPr lang="en-GB" sz="2000">
                <a:latin typeface="Outfit"/>
              </a:rPr>
              <a:t> Commands</a:t>
            </a:r>
            <a:endParaRPr lang="en-GB" sz="2000">
              <a:latin typeface="Outfit" pitchFamily="2" charset="0"/>
            </a:endParaRPr>
          </a:p>
        </p:txBody>
      </p:sp>
      <p:sp>
        <p:nvSpPr>
          <p:cNvPr id="10" name="Title 1">
            <a:extLst>
              <a:ext uri="{FF2B5EF4-FFF2-40B4-BE49-F238E27FC236}">
                <a16:creationId xmlns:a16="http://schemas.microsoft.com/office/drawing/2014/main" id="{866A4054-B1F9-AB08-C26C-6CA7482A9ECB}"/>
              </a:ext>
            </a:extLst>
          </p:cNvPr>
          <p:cNvSpPr txBox="1">
            <a:spLocks/>
          </p:cNvSpPr>
          <p:nvPr/>
        </p:nvSpPr>
        <p:spPr>
          <a:xfrm>
            <a:off x="6295670" y="745523"/>
            <a:ext cx="5640188" cy="9743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a:latin typeface="Outfit" pitchFamily="2" charset="0"/>
              </a:rPr>
              <a:t>Spack Syntax Symbols </a:t>
            </a:r>
          </a:p>
        </p:txBody>
      </p:sp>
      <p:sp>
        <p:nvSpPr>
          <p:cNvPr id="3" name="TextBox 2">
            <a:extLst>
              <a:ext uri="{FF2B5EF4-FFF2-40B4-BE49-F238E27FC236}">
                <a16:creationId xmlns:a16="http://schemas.microsoft.com/office/drawing/2014/main" id="{E30C2DBE-09FB-AFB0-C7ED-A4F6C29BD27F}"/>
              </a:ext>
            </a:extLst>
          </p:cNvPr>
          <p:cNvSpPr txBox="1"/>
          <p:nvPr/>
        </p:nvSpPr>
        <p:spPr>
          <a:xfrm>
            <a:off x="5708953" y="5536232"/>
            <a:ext cx="641192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Command-Line &gt; Environmental Variables &gt; Script Options</a:t>
            </a:r>
            <a:endParaRPr lang="en-US"/>
          </a:p>
          <a:p>
            <a:r>
              <a:rPr lang="en-GB"/>
              <a:t> There are a number of output environment variables that can be used in the submission script, e.g. SLURM_JOB_NAME, SLURM_ARRAY_TASK_ID and SLURM_JOB_START_TIME.</a:t>
            </a:r>
          </a:p>
        </p:txBody>
      </p:sp>
    </p:spTree>
    <p:extLst>
      <p:ext uri="{BB962C8B-B14F-4D97-AF65-F5344CB8AC3E}">
        <p14:creationId xmlns:p14="http://schemas.microsoft.com/office/powerpoint/2010/main" val="13091232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9D164-C2C8-8EB6-D14C-5CBB39364F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1D0B6B-8BBC-0796-512A-A099DF08B218}"/>
              </a:ext>
            </a:extLst>
          </p:cNvPr>
          <p:cNvSpPr>
            <a:spLocks noGrp="1"/>
          </p:cNvSpPr>
          <p:nvPr>
            <p:ph type="title"/>
          </p:nvPr>
        </p:nvSpPr>
        <p:spPr>
          <a:xfrm>
            <a:off x="544010" y="365125"/>
            <a:ext cx="10809790" cy="1325563"/>
          </a:xfrm>
        </p:spPr>
        <p:txBody>
          <a:bodyPr/>
          <a:lstStyle/>
          <a:p>
            <a:pPr algn="ctr"/>
            <a:r>
              <a:rPr lang="en-GB">
                <a:latin typeface="Outfit"/>
              </a:rPr>
              <a:t>Recap: Interactive vs Batch </a:t>
            </a:r>
          </a:p>
        </p:txBody>
      </p:sp>
      <p:pic>
        <p:nvPicPr>
          <p:cNvPr id="5" name="Picture 4">
            <a:extLst>
              <a:ext uri="{FF2B5EF4-FFF2-40B4-BE49-F238E27FC236}">
                <a16:creationId xmlns:a16="http://schemas.microsoft.com/office/drawing/2014/main" id="{DB51984E-ADFF-C20E-7E99-A4A642C032C4}"/>
              </a:ext>
            </a:extLst>
          </p:cNvPr>
          <p:cNvPicPr>
            <a:picLocks noChangeAspect="1"/>
          </p:cNvPicPr>
          <p:nvPr/>
        </p:nvPicPr>
        <p:blipFill>
          <a:blip r:embed="rId3"/>
          <a:stretch>
            <a:fillRect/>
          </a:stretch>
        </p:blipFill>
        <p:spPr>
          <a:xfrm>
            <a:off x="91501" y="2516900"/>
            <a:ext cx="5143500" cy="2870200"/>
          </a:xfrm>
          <a:prstGeom prst="rect">
            <a:avLst/>
          </a:prstGeom>
        </p:spPr>
      </p:pic>
      <p:pic>
        <p:nvPicPr>
          <p:cNvPr id="6" name="Picture 5">
            <a:extLst>
              <a:ext uri="{FF2B5EF4-FFF2-40B4-BE49-F238E27FC236}">
                <a16:creationId xmlns:a16="http://schemas.microsoft.com/office/drawing/2014/main" id="{79788698-8CBA-A6EF-CBA6-FFB65F38D697}"/>
              </a:ext>
            </a:extLst>
          </p:cNvPr>
          <p:cNvPicPr>
            <a:picLocks noChangeAspect="1"/>
          </p:cNvPicPr>
          <p:nvPr/>
        </p:nvPicPr>
        <p:blipFill>
          <a:blip r:embed="rId4"/>
          <a:stretch>
            <a:fillRect/>
          </a:stretch>
        </p:blipFill>
        <p:spPr>
          <a:xfrm>
            <a:off x="6096000" y="2516900"/>
            <a:ext cx="5972073" cy="2477530"/>
          </a:xfrm>
          <a:prstGeom prst="rect">
            <a:avLst/>
          </a:prstGeom>
        </p:spPr>
      </p:pic>
      <p:sp>
        <p:nvSpPr>
          <p:cNvPr id="7" name="TextBox 6">
            <a:extLst>
              <a:ext uri="{FF2B5EF4-FFF2-40B4-BE49-F238E27FC236}">
                <a16:creationId xmlns:a16="http://schemas.microsoft.com/office/drawing/2014/main" id="{C164ACE5-36F5-530A-562E-36F8411F929C}"/>
              </a:ext>
            </a:extLst>
          </p:cNvPr>
          <p:cNvSpPr txBox="1"/>
          <p:nvPr/>
        </p:nvSpPr>
        <p:spPr>
          <a:xfrm>
            <a:off x="1225133" y="2091128"/>
            <a:ext cx="2876237" cy="369332"/>
          </a:xfrm>
          <a:prstGeom prst="rect">
            <a:avLst/>
          </a:prstGeom>
          <a:noFill/>
        </p:spPr>
        <p:txBody>
          <a:bodyPr wrap="none" rtlCol="0">
            <a:spAutoFit/>
          </a:bodyPr>
          <a:lstStyle/>
          <a:p>
            <a:pPr algn="ctr"/>
            <a:r>
              <a:rPr lang="en-GB"/>
              <a:t>Interactive Mode (Terminal)</a:t>
            </a:r>
          </a:p>
        </p:txBody>
      </p:sp>
      <p:sp>
        <p:nvSpPr>
          <p:cNvPr id="8" name="TextBox 7">
            <a:extLst>
              <a:ext uri="{FF2B5EF4-FFF2-40B4-BE49-F238E27FC236}">
                <a16:creationId xmlns:a16="http://schemas.microsoft.com/office/drawing/2014/main" id="{3D2645A3-7A0C-AA66-8552-538EE77AF0B1}"/>
              </a:ext>
            </a:extLst>
          </p:cNvPr>
          <p:cNvSpPr txBox="1"/>
          <p:nvPr/>
        </p:nvSpPr>
        <p:spPr>
          <a:xfrm>
            <a:off x="7995691" y="2091128"/>
            <a:ext cx="2374496" cy="369332"/>
          </a:xfrm>
          <a:prstGeom prst="rect">
            <a:avLst/>
          </a:prstGeom>
          <a:noFill/>
        </p:spPr>
        <p:txBody>
          <a:bodyPr wrap="none" rtlCol="0">
            <a:spAutoFit/>
          </a:bodyPr>
          <a:lstStyle/>
          <a:p>
            <a:pPr algn="ctr"/>
            <a:r>
              <a:rPr lang="en-GB"/>
              <a:t>Create a .</a:t>
            </a:r>
            <a:r>
              <a:rPr lang="en-GB" err="1"/>
              <a:t>slurm</a:t>
            </a:r>
            <a:r>
              <a:rPr lang="en-GB"/>
              <a:t> script </a:t>
            </a:r>
          </a:p>
        </p:txBody>
      </p:sp>
      <p:sp>
        <p:nvSpPr>
          <p:cNvPr id="9" name="TextBox 8">
            <a:extLst>
              <a:ext uri="{FF2B5EF4-FFF2-40B4-BE49-F238E27FC236}">
                <a16:creationId xmlns:a16="http://schemas.microsoft.com/office/drawing/2014/main" id="{936E2FE1-5FCD-37A6-14E8-5E0A4458779E}"/>
              </a:ext>
            </a:extLst>
          </p:cNvPr>
          <p:cNvSpPr txBox="1"/>
          <p:nvPr/>
        </p:nvSpPr>
        <p:spPr>
          <a:xfrm>
            <a:off x="8049836" y="5212289"/>
            <a:ext cx="2333798" cy="369332"/>
          </a:xfrm>
          <a:prstGeom prst="rect">
            <a:avLst/>
          </a:prstGeom>
          <a:noFill/>
        </p:spPr>
        <p:txBody>
          <a:bodyPr wrap="square" rtlCol="0">
            <a:spAutoFit/>
          </a:bodyPr>
          <a:lstStyle/>
          <a:p>
            <a:pPr algn="ctr"/>
            <a:r>
              <a:rPr lang="en-GB"/>
              <a:t>Then run</a:t>
            </a:r>
          </a:p>
        </p:txBody>
      </p:sp>
      <p:pic>
        <p:nvPicPr>
          <p:cNvPr id="10" name="Picture 9">
            <a:extLst>
              <a:ext uri="{FF2B5EF4-FFF2-40B4-BE49-F238E27FC236}">
                <a16:creationId xmlns:a16="http://schemas.microsoft.com/office/drawing/2014/main" id="{A925F2EA-85B3-558A-6CB6-CCAE8A258715}"/>
              </a:ext>
            </a:extLst>
          </p:cNvPr>
          <p:cNvPicPr>
            <a:picLocks noChangeAspect="1"/>
          </p:cNvPicPr>
          <p:nvPr/>
        </p:nvPicPr>
        <p:blipFill>
          <a:blip r:embed="rId5"/>
          <a:stretch>
            <a:fillRect/>
          </a:stretch>
        </p:blipFill>
        <p:spPr>
          <a:xfrm>
            <a:off x="7427334" y="5589391"/>
            <a:ext cx="3619500" cy="419100"/>
          </a:xfrm>
          <a:prstGeom prst="rect">
            <a:avLst/>
          </a:prstGeom>
        </p:spPr>
      </p:pic>
    </p:spTree>
    <p:extLst>
      <p:ext uri="{BB962C8B-B14F-4D97-AF65-F5344CB8AC3E}">
        <p14:creationId xmlns:p14="http://schemas.microsoft.com/office/powerpoint/2010/main" val="37050497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3B9C9-3B3F-A873-92F6-4E72561F9C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633659-8F39-427D-6841-75697A1BD6F6}"/>
              </a:ext>
            </a:extLst>
          </p:cNvPr>
          <p:cNvSpPr>
            <a:spLocks noGrp="1"/>
          </p:cNvSpPr>
          <p:nvPr>
            <p:ph type="title"/>
          </p:nvPr>
        </p:nvSpPr>
        <p:spPr>
          <a:xfrm>
            <a:off x="499085" y="3209193"/>
            <a:ext cx="6936130" cy="1330480"/>
          </a:xfrm>
        </p:spPr>
        <p:txBody>
          <a:bodyPr/>
          <a:lstStyle/>
          <a:p>
            <a:r>
              <a:rPr lang="en-GB" sz="3200" err="1">
                <a:latin typeface="Outfit"/>
                <a:cs typeface="Outfit"/>
              </a:rPr>
              <a:t>Conways</a:t>
            </a:r>
            <a:r>
              <a:rPr lang="en-GB" sz="3200">
                <a:latin typeface="Outfit"/>
                <a:cs typeface="Outfit"/>
              </a:rPr>
              <a:t> Game of Life </a:t>
            </a:r>
            <a:endParaRPr lang="en-GB" sz="2400"/>
          </a:p>
        </p:txBody>
      </p:sp>
    </p:spTree>
    <p:extLst>
      <p:ext uri="{BB962C8B-B14F-4D97-AF65-F5344CB8AC3E}">
        <p14:creationId xmlns:p14="http://schemas.microsoft.com/office/powerpoint/2010/main" val="11330704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94BBF-9D59-EA50-3F57-CAE252B6F2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7F3BA8-1B27-5419-3BDF-49A1922F0BC2}"/>
              </a:ext>
            </a:extLst>
          </p:cNvPr>
          <p:cNvSpPr>
            <a:spLocks noGrp="1"/>
          </p:cNvSpPr>
          <p:nvPr>
            <p:ph type="title"/>
          </p:nvPr>
        </p:nvSpPr>
        <p:spPr/>
        <p:txBody>
          <a:bodyPr/>
          <a:lstStyle/>
          <a:p>
            <a:r>
              <a:rPr lang="en-GB">
                <a:latin typeface="Outfit" pitchFamily="2" charset="0"/>
              </a:rPr>
              <a:t>What is Conway's Game of Life?</a:t>
            </a:r>
          </a:p>
        </p:txBody>
      </p:sp>
      <p:sp>
        <p:nvSpPr>
          <p:cNvPr id="3" name="Content Placeholder 2">
            <a:extLst>
              <a:ext uri="{FF2B5EF4-FFF2-40B4-BE49-F238E27FC236}">
                <a16:creationId xmlns:a16="http://schemas.microsoft.com/office/drawing/2014/main" id="{5B21E5E5-6CB6-6B99-6B64-275360ECD128}"/>
              </a:ext>
            </a:extLst>
          </p:cNvPr>
          <p:cNvSpPr>
            <a:spLocks noGrp="1"/>
          </p:cNvSpPr>
          <p:nvPr>
            <p:ph idx="1"/>
          </p:nvPr>
        </p:nvSpPr>
        <p:spPr>
          <a:xfrm>
            <a:off x="6280878" y="1890673"/>
            <a:ext cx="5072921" cy="3793778"/>
          </a:xfrm>
        </p:spPr>
        <p:txBody>
          <a:bodyPr vert="horz" lIns="91440" tIns="45720" rIns="91440" bIns="45720" rtlCol="0" anchor="t">
            <a:normAutofit/>
          </a:bodyPr>
          <a:lstStyle/>
          <a:p>
            <a:pPr marL="0" indent="0">
              <a:buNone/>
            </a:pPr>
            <a:r>
              <a:rPr lang="en-GB" sz="1400">
                <a:latin typeface="Outfit"/>
              </a:rPr>
              <a:t>You have a grid of cells, that live or die based on a few rules: </a:t>
            </a:r>
          </a:p>
          <a:p>
            <a:r>
              <a:rPr lang="en-GB" sz="1400">
                <a:latin typeface="Outfit"/>
              </a:rPr>
              <a:t>Each cell can be “alive” (1) or “dead” (0).</a:t>
            </a:r>
          </a:p>
          <a:p>
            <a:r>
              <a:rPr lang="en-GB" sz="1400">
                <a:latin typeface="Outfit"/>
              </a:rPr>
              <a:t>At each time step (generation), the following rules apply to every cell simultaneously, based on the 8 surrounding neighbours:</a:t>
            </a:r>
            <a:endParaRPr lang="en-GB" sz="1400">
              <a:latin typeface="Outfit" pitchFamily="2" charset="0"/>
            </a:endParaRPr>
          </a:p>
          <a:p>
            <a:r>
              <a:rPr lang="en-GB" sz="1400">
                <a:latin typeface="Outfit"/>
              </a:rPr>
              <a:t>Any live cell with fewer than 2 live neighbours dies (underpopulation).</a:t>
            </a:r>
          </a:p>
          <a:p>
            <a:r>
              <a:rPr lang="en-GB" sz="1400">
                <a:latin typeface="Outfit"/>
              </a:rPr>
              <a:t>Any live cell with 2 or 3 live neighbours lives on to the next generation (survival).</a:t>
            </a:r>
          </a:p>
          <a:p>
            <a:r>
              <a:rPr lang="en-GB" sz="1400">
                <a:latin typeface="Outfit"/>
              </a:rPr>
              <a:t>Any live cell with more than 3 live neighbours dies (overpopulation).</a:t>
            </a:r>
          </a:p>
          <a:p>
            <a:r>
              <a:rPr lang="en-GB" sz="1400">
                <a:latin typeface="Outfit"/>
              </a:rPr>
              <a:t>Any dead cell with exactly 3 live neighbours becomes a live cell (reproduction).</a:t>
            </a:r>
          </a:p>
          <a:p>
            <a:r>
              <a:rPr lang="en-GB" sz="1400">
                <a:latin typeface="Outfit" pitchFamily="2" charset="0"/>
                <a:hlinkClick r:id="rId2"/>
              </a:rPr>
              <a:t>Wikipedia | Conway's Game of Life | Examples of patterns</a:t>
            </a:r>
            <a:endParaRPr lang="en-GB" sz="1400">
              <a:latin typeface="Outfit" pitchFamily="2" charset="0"/>
            </a:endParaRPr>
          </a:p>
          <a:p>
            <a:endParaRPr lang="en-GB" sz="1400">
              <a:latin typeface="Outfit" pitchFamily="2" charset="0"/>
            </a:endParaRPr>
          </a:p>
          <a:p>
            <a:pPr marL="0" indent="0">
              <a:buNone/>
            </a:pPr>
            <a:endParaRPr lang="en-GB" sz="1400">
              <a:latin typeface="Outfit" pitchFamily="2" charset="0"/>
            </a:endParaRPr>
          </a:p>
        </p:txBody>
      </p:sp>
      <p:pic>
        <p:nvPicPr>
          <p:cNvPr id="7170" name="Picture 2" descr="Conways Game of Life">
            <a:extLst>
              <a:ext uri="{FF2B5EF4-FFF2-40B4-BE49-F238E27FC236}">
                <a16:creationId xmlns:a16="http://schemas.microsoft.com/office/drawing/2014/main" id="{091F5B0D-81DF-58B6-DBFC-FB2A75ABC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753" y="1690688"/>
            <a:ext cx="4147280" cy="414728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C61A06E-2885-3C62-E864-A96ED2EB4D04}"/>
              </a:ext>
            </a:extLst>
          </p:cNvPr>
          <p:cNvSpPr txBox="1">
            <a:spLocks/>
          </p:cNvSpPr>
          <p:nvPr/>
        </p:nvSpPr>
        <p:spPr>
          <a:xfrm>
            <a:off x="583371" y="1225993"/>
            <a:ext cx="53652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a:latin typeface="Outfit" pitchFamily="2" charset="0"/>
              </a:rPr>
              <a:t>50 Timesteps on a 100x100 grid</a:t>
            </a:r>
          </a:p>
        </p:txBody>
      </p:sp>
    </p:spTree>
    <p:extLst>
      <p:ext uri="{BB962C8B-B14F-4D97-AF65-F5344CB8AC3E}">
        <p14:creationId xmlns:p14="http://schemas.microsoft.com/office/powerpoint/2010/main" val="40445860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DCBB2-4CD9-D15E-8A2A-836CF39D7DA8}"/>
              </a:ext>
            </a:extLst>
          </p:cNvPr>
          <p:cNvSpPr>
            <a:spLocks noGrp="1"/>
          </p:cNvSpPr>
          <p:nvPr>
            <p:ph type="title"/>
          </p:nvPr>
        </p:nvSpPr>
        <p:spPr/>
        <p:txBody>
          <a:bodyPr/>
          <a:lstStyle/>
          <a:p>
            <a:r>
              <a:rPr lang="en-GB">
                <a:latin typeface="Outfit" pitchFamily="2" charset="0"/>
              </a:rPr>
              <a:t>Naïve Implementation Results</a:t>
            </a:r>
          </a:p>
        </p:txBody>
      </p:sp>
      <p:pic>
        <p:nvPicPr>
          <p:cNvPr id="9218" name="Picture 2" descr="Naive Across Hardware">
            <a:extLst>
              <a:ext uri="{FF2B5EF4-FFF2-40B4-BE49-F238E27FC236}">
                <a16:creationId xmlns:a16="http://schemas.microsoft.com/office/drawing/2014/main" id="{8F95C923-D7BF-079D-6101-744741BD24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122" y="1502282"/>
            <a:ext cx="6701488" cy="4990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3834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76668-54C4-4C68-BA88-0352F944A0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067A2C-5758-5A0D-4653-FADACA4D8AF2}"/>
              </a:ext>
            </a:extLst>
          </p:cNvPr>
          <p:cNvSpPr>
            <a:spLocks noGrp="1"/>
          </p:cNvSpPr>
          <p:nvPr>
            <p:ph type="title"/>
          </p:nvPr>
        </p:nvSpPr>
        <p:spPr>
          <a:xfrm>
            <a:off x="544010" y="365125"/>
            <a:ext cx="10809790" cy="1325563"/>
          </a:xfrm>
        </p:spPr>
        <p:txBody>
          <a:bodyPr/>
          <a:lstStyle/>
          <a:p>
            <a:r>
              <a:rPr lang="en-GB">
                <a:latin typeface="Outfit" pitchFamily="2" charset="0"/>
              </a:rPr>
              <a:t>Instructor Context</a:t>
            </a:r>
          </a:p>
        </p:txBody>
      </p:sp>
      <p:sp>
        <p:nvSpPr>
          <p:cNvPr id="10" name="Title 1">
            <a:extLst>
              <a:ext uri="{FF2B5EF4-FFF2-40B4-BE49-F238E27FC236}">
                <a16:creationId xmlns:a16="http://schemas.microsoft.com/office/drawing/2014/main" id="{0A6A1482-E949-E4A3-F9F4-B98455533F83}"/>
              </a:ext>
            </a:extLst>
          </p:cNvPr>
          <p:cNvSpPr txBox="1">
            <a:spLocks/>
          </p:cNvSpPr>
          <p:nvPr/>
        </p:nvSpPr>
        <p:spPr>
          <a:xfrm>
            <a:off x="1657107" y="4260365"/>
            <a:ext cx="4685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000">
                <a:latin typeface="Outfit" pitchFamily="2" charset="0"/>
              </a:rPr>
              <a:t>A New Frontier</a:t>
            </a:r>
          </a:p>
        </p:txBody>
      </p:sp>
      <p:sp>
        <p:nvSpPr>
          <p:cNvPr id="11" name="Title 1">
            <a:extLst>
              <a:ext uri="{FF2B5EF4-FFF2-40B4-BE49-F238E27FC236}">
                <a16:creationId xmlns:a16="http://schemas.microsoft.com/office/drawing/2014/main" id="{B9F8E1A1-BE65-8593-5347-CC107BD4A214}"/>
              </a:ext>
            </a:extLst>
          </p:cNvPr>
          <p:cNvSpPr txBox="1">
            <a:spLocks/>
          </p:cNvSpPr>
          <p:nvPr/>
        </p:nvSpPr>
        <p:spPr>
          <a:xfrm>
            <a:off x="6130887" y="4260366"/>
            <a:ext cx="4685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000">
                <a:latin typeface="Outfit" pitchFamily="2" charset="0"/>
              </a:rPr>
              <a:t>Assumptions</a:t>
            </a:r>
          </a:p>
        </p:txBody>
      </p:sp>
      <p:pic>
        <p:nvPicPr>
          <p:cNvPr id="5" name="Graphic 4" descr="Astronaut female with solid fill">
            <a:extLst>
              <a:ext uri="{FF2B5EF4-FFF2-40B4-BE49-F238E27FC236}">
                <a16:creationId xmlns:a16="http://schemas.microsoft.com/office/drawing/2014/main" id="{3E304D7C-F5F4-B8BA-7C0E-C3837616FB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5518" y="2753811"/>
            <a:ext cx="1768997" cy="1768997"/>
          </a:xfrm>
          <a:prstGeom prst="rect">
            <a:avLst/>
          </a:prstGeom>
        </p:spPr>
      </p:pic>
      <p:pic>
        <p:nvPicPr>
          <p:cNvPr id="8" name="Graphic 7" descr="Thought bubble with solid fill">
            <a:extLst>
              <a:ext uri="{FF2B5EF4-FFF2-40B4-BE49-F238E27FC236}">
                <a16:creationId xmlns:a16="http://schemas.microsoft.com/office/drawing/2014/main" id="{1080E71C-1A03-619C-3587-27E0B0DABF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89297" y="2753810"/>
            <a:ext cx="1768997" cy="1768997"/>
          </a:xfrm>
          <a:prstGeom prst="rect">
            <a:avLst/>
          </a:prstGeom>
        </p:spPr>
      </p:pic>
    </p:spTree>
    <p:extLst>
      <p:ext uri="{BB962C8B-B14F-4D97-AF65-F5344CB8AC3E}">
        <p14:creationId xmlns:p14="http://schemas.microsoft.com/office/powerpoint/2010/main" val="30844448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A4D61-7233-5B59-4C3A-9A990410CE62}"/>
              </a:ext>
            </a:extLst>
          </p:cNvPr>
          <p:cNvSpPr>
            <a:spLocks noGrp="1"/>
          </p:cNvSpPr>
          <p:nvPr>
            <p:ph type="title"/>
          </p:nvPr>
        </p:nvSpPr>
        <p:spPr/>
        <p:txBody>
          <a:bodyPr/>
          <a:lstStyle/>
          <a:p>
            <a:r>
              <a:rPr lang="en-GB">
                <a:latin typeface="Outfit" pitchFamily="2" charset="0"/>
              </a:rPr>
              <a:t>CPU-Vectorised Implementation Results</a:t>
            </a:r>
          </a:p>
        </p:txBody>
      </p:sp>
      <p:pic>
        <p:nvPicPr>
          <p:cNvPr id="10242" name="Picture 2" descr="NumPy Across Hardware">
            <a:extLst>
              <a:ext uri="{FF2B5EF4-FFF2-40B4-BE49-F238E27FC236}">
                <a16:creationId xmlns:a16="http://schemas.microsoft.com/office/drawing/2014/main" id="{F279A47D-7B22-EA63-1DCE-184028610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9450" y="1499958"/>
            <a:ext cx="6913099" cy="5148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0652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E151D-E064-39E7-F14C-B89146224FD1}"/>
              </a:ext>
            </a:extLst>
          </p:cNvPr>
          <p:cNvSpPr>
            <a:spLocks noGrp="1"/>
          </p:cNvSpPr>
          <p:nvPr>
            <p:ph type="title"/>
          </p:nvPr>
        </p:nvSpPr>
        <p:spPr/>
        <p:txBody>
          <a:bodyPr/>
          <a:lstStyle/>
          <a:p>
            <a:r>
              <a:rPr lang="en-GB">
                <a:latin typeface="Outfit" pitchFamily="2" charset="0"/>
              </a:rPr>
              <a:t>GPU-Vectorised Implementation Results</a:t>
            </a:r>
          </a:p>
        </p:txBody>
      </p:sp>
      <p:pic>
        <p:nvPicPr>
          <p:cNvPr id="11266" name="Picture 2" descr="CuPy Across Hardware">
            <a:extLst>
              <a:ext uri="{FF2B5EF4-FFF2-40B4-BE49-F238E27FC236}">
                <a16:creationId xmlns:a16="http://schemas.microsoft.com/office/drawing/2014/main" id="{8A6759AA-6D5C-E449-1BC1-029C5F9B4C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945" y="1434796"/>
            <a:ext cx="6792110" cy="5058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6470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95EBF-63C8-B855-E402-5108A2C4D755}"/>
              </a:ext>
            </a:extLst>
          </p:cNvPr>
          <p:cNvSpPr>
            <a:spLocks noGrp="1"/>
          </p:cNvSpPr>
          <p:nvPr>
            <p:ph type="title"/>
          </p:nvPr>
        </p:nvSpPr>
        <p:spPr/>
        <p:txBody>
          <a:bodyPr/>
          <a:lstStyle/>
          <a:p>
            <a:r>
              <a:rPr lang="en-GB">
                <a:latin typeface="Outfit" pitchFamily="2" charset="0"/>
              </a:rPr>
              <a:t>Bringing it together</a:t>
            </a:r>
          </a:p>
        </p:txBody>
      </p:sp>
      <p:pic>
        <p:nvPicPr>
          <p:cNvPr id="8194" name="Picture 2" descr="All Methods &amp; Hardware">
            <a:extLst>
              <a:ext uri="{FF2B5EF4-FFF2-40B4-BE49-F238E27FC236}">
                <a16:creationId xmlns:a16="http://schemas.microsoft.com/office/drawing/2014/main" id="{4885E96C-29FD-7D01-2FF9-249203BAF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05" y="1411280"/>
            <a:ext cx="7103605" cy="52946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518C188-D84E-B799-0EEC-E78EB749DBFB}"/>
              </a:ext>
            </a:extLst>
          </p:cNvPr>
          <p:cNvSpPr txBox="1"/>
          <p:nvPr/>
        </p:nvSpPr>
        <p:spPr>
          <a:xfrm>
            <a:off x="7872628" y="3072984"/>
            <a:ext cx="4319372" cy="1200329"/>
          </a:xfrm>
          <a:prstGeom prst="rect">
            <a:avLst/>
          </a:prstGeom>
          <a:noFill/>
        </p:spPr>
        <p:txBody>
          <a:bodyPr wrap="square" rtlCol="0">
            <a:spAutoFit/>
          </a:bodyPr>
          <a:lstStyle/>
          <a:p>
            <a:r>
              <a:rPr lang="en-GB"/>
              <a:t>A full analysis is on the website:</a:t>
            </a:r>
          </a:p>
          <a:p>
            <a:r>
              <a:rPr lang="en-GB"/>
              <a:t> https://</a:t>
            </a:r>
            <a:r>
              <a:rPr lang="en-GB" err="1"/>
              <a:t>uniexeterrse.github.io</a:t>
            </a:r>
            <a:r>
              <a:rPr lang="en-GB"/>
              <a:t>/</a:t>
            </a:r>
            <a:r>
              <a:rPr lang="en-GB" err="1"/>
              <a:t>GPU_Training</a:t>
            </a:r>
            <a:r>
              <a:rPr lang="en-GB"/>
              <a:t>/lessons/</a:t>
            </a:r>
            <a:r>
              <a:rPr lang="en-GB" err="1"/>
              <a:t>conways_game_of_life.html</a:t>
            </a:r>
            <a:endParaRPr lang="en-GB"/>
          </a:p>
        </p:txBody>
      </p:sp>
    </p:spTree>
    <p:extLst>
      <p:ext uri="{BB962C8B-B14F-4D97-AF65-F5344CB8AC3E}">
        <p14:creationId xmlns:p14="http://schemas.microsoft.com/office/powerpoint/2010/main" val="7987425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EE43-B750-73B0-8A17-5F53ECC9DE83}"/>
              </a:ext>
            </a:extLst>
          </p:cNvPr>
          <p:cNvSpPr>
            <a:spLocks noGrp="1"/>
          </p:cNvSpPr>
          <p:nvPr>
            <p:ph type="title"/>
          </p:nvPr>
        </p:nvSpPr>
        <p:spPr/>
        <p:txBody>
          <a:bodyPr/>
          <a:lstStyle/>
          <a:p>
            <a:r>
              <a:rPr lang="en-GB">
                <a:latin typeface="Outfit" pitchFamily="2" charset="0"/>
              </a:rPr>
              <a:t>Which solution to use? </a:t>
            </a:r>
          </a:p>
        </p:txBody>
      </p:sp>
      <p:pic>
        <p:nvPicPr>
          <p:cNvPr id="5" name="Picture 4" descr="A grid of blue squares&#10;&#10;AI-generated content may be incorrect.">
            <a:extLst>
              <a:ext uri="{FF2B5EF4-FFF2-40B4-BE49-F238E27FC236}">
                <a16:creationId xmlns:a16="http://schemas.microsoft.com/office/drawing/2014/main" id="{0DACE7DB-B25C-D5DB-B915-60FDCEF378CF}"/>
              </a:ext>
            </a:extLst>
          </p:cNvPr>
          <p:cNvPicPr>
            <a:picLocks noChangeAspect="1"/>
          </p:cNvPicPr>
          <p:nvPr/>
        </p:nvPicPr>
        <p:blipFill>
          <a:blip r:embed="rId3"/>
          <a:stretch>
            <a:fillRect/>
          </a:stretch>
        </p:blipFill>
        <p:spPr>
          <a:xfrm>
            <a:off x="2217294" y="1948721"/>
            <a:ext cx="3382364" cy="3382364"/>
          </a:xfrm>
          <a:prstGeom prst="rect">
            <a:avLst/>
          </a:prstGeom>
        </p:spPr>
      </p:pic>
      <p:pic>
        <p:nvPicPr>
          <p:cNvPr id="8" name="Picture 7" descr="A grid of blue squares&#10;&#10;AI-generated content may be incorrect.">
            <a:extLst>
              <a:ext uri="{FF2B5EF4-FFF2-40B4-BE49-F238E27FC236}">
                <a16:creationId xmlns:a16="http://schemas.microsoft.com/office/drawing/2014/main" id="{F8E8B06A-B374-2B90-1119-AABED8BEDE93}"/>
              </a:ext>
            </a:extLst>
          </p:cNvPr>
          <p:cNvPicPr>
            <a:picLocks noChangeAspect="1"/>
          </p:cNvPicPr>
          <p:nvPr/>
        </p:nvPicPr>
        <p:blipFill>
          <a:blip r:embed="rId4"/>
          <a:stretch>
            <a:fillRect/>
          </a:stretch>
        </p:blipFill>
        <p:spPr>
          <a:xfrm>
            <a:off x="7620208" y="1948721"/>
            <a:ext cx="3382364" cy="3382364"/>
          </a:xfrm>
          <a:prstGeom prst="rect">
            <a:avLst/>
          </a:prstGeom>
        </p:spPr>
      </p:pic>
      <p:sp>
        <p:nvSpPr>
          <p:cNvPr id="9" name="TextBox 8">
            <a:extLst>
              <a:ext uri="{FF2B5EF4-FFF2-40B4-BE49-F238E27FC236}">
                <a16:creationId xmlns:a16="http://schemas.microsoft.com/office/drawing/2014/main" id="{CAC36DF9-6FFE-D94E-098E-05BAAEBC526B}"/>
              </a:ext>
            </a:extLst>
          </p:cNvPr>
          <p:cNvSpPr txBox="1"/>
          <p:nvPr/>
        </p:nvSpPr>
        <p:spPr>
          <a:xfrm>
            <a:off x="2851135" y="5463915"/>
            <a:ext cx="2114681" cy="369332"/>
          </a:xfrm>
          <a:prstGeom prst="rect">
            <a:avLst/>
          </a:prstGeom>
          <a:noFill/>
        </p:spPr>
        <p:txBody>
          <a:bodyPr wrap="none" rtlCol="0">
            <a:spAutoFit/>
          </a:bodyPr>
          <a:lstStyle/>
          <a:p>
            <a:r>
              <a:rPr lang="en-GB"/>
              <a:t>Small Grids (10x10)</a:t>
            </a:r>
          </a:p>
        </p:txBody>
      </p:sp>
      <p:sp>
        <p:nvSpPr>
          <p:cNvPr id="10" name="TextBox 9">
            <a:extLst>
              <a:ext uri="{FF2B5EF4-FFF2-40B4-BE49-F238E27FC236}">
                <a16:creationId xmlns:a16="http://schemas.microsoft.com/office/drawing/2014/main" id="{083FCDDE-93E6-E4E9-62CF-A64A0B383247}"/>
              </a:ext>
            </a:extLst>
          </p:cNvPr>
          <p:cNvSpPr txBox="1"/>
          <p:nvPr/>
        </p:nvSpPr>
        <p:spPr>
          <a:xfrm>
            <a:off x="8254049" y="5463915"/>
            <a:ext cx="2339423" cy="369332"/>
          </a:xfrm>
          <a:prstGeom prst="rect">
            <a:avLst/>
          </a:prstGeom>
          <a:noFill/>
        </p:spPr>
        <p:txBody>
          <a:bodyPr wrap="none" rtlCol="0">
            <a:spAutoFit/>
          </a:bodyPr>
          <a:lstStyle/>
          <a:p>
            <a:r>
              <a:rPr lang="en-GB"/>
              <a:t>Large Grids (500x500)</a:t>
            </a:r>
          </a:p>
        </p:txBody>
      </p:sp>
    </p:spTree>
    <p:extLst>
      <p:ext uri="{BB962C8B-B14F-4D97-AF65-F5344CB8AC3E}">
        <p14:creationId xmlns:p14="http://schemas.microsoft.com/office/powerpoint/2010/main" val="425528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F57C-F5A3-778E-10D5-A5BCFC50D4A9}"/>
              </a:ext>
            </a:extLst>
          </p:cNvPr>
          <p:cNvSpPr>
            <a:spLocks noGrp="1"/>
          </p:cNvSpPr>
          <p:nvPr>
            <p:ph type="title"/>
          </p:nvPr>
        </p:nvSpPr>
        <p:spPr>
          <a:xfrm>
            <a:off x="838200" y="359195"/>
            <a:ext cx="10515600" cy="1325563"/>
          </a:xfrm>
        </p:spPr>
        <p:txBody>
          <a:bodyPr>
            <a:normAutofit fontScale="90000"/>
          </a:bodyPr>
          <a:lstStyle/>
          <a:p>
            <a:pPr algn="ctr"/>
            <a:r>
              <a:rPr lang="en-GB">
                <a:latin typeface="Outfit" pitchFamily="2" charset="0"/>
              </a:rPr>
              <a:t>Exercise: Generate and Visualise Game-of-Life Performance Data</a:t>
            </a:r>
            <a:br>
              <a:rPr lang="en-GB">
                <a:latin typeface="Outfit" pitchFamily="2" charset="0"/>
              </a:rPr>
            </a:br>
            <a:endParaRPr lang="en-GB">
              <a:latin typeface="Outfit" pitchFamily="2" charset="0"/>
            </a:endParaRPr>
          </a:p>
        </p:txBody>
      </p:sp>
      <p:graphicFrame>
        <p:nvGraphicFramePr>
          <p:cNvPr id="5" name="Table 4">
            <a:extLst>
              <a:ext uri="{FF2B5EF4-FFF2-40B4-BE49-F238E27FC236}">
                <a16:creationId xmlns:a16="http://schemas.microsoft.com/office/drawing/2014/main" id="{BB153AE7-4998-1B66-424B-40B55096AB5F}"/>
              </a:ext>
            </a:extLst>
          </p:cNvPr>
          <p:cNvGraphicFramePr>
            <a:graphicFrameLocks noGrp="1"/>
          </p:cNvGraphicFramePr>
          <p:nvPr>
            <p:extLst>
              <p:ext uri="{D42A27DB-BD31-4B8C-83A1-F6EECF244321}">
                <p14:modId xmlns:p14="http://schemas.microsoft.com/office/powerpoint/2010/main" val="1057981857"/>
              </p:ext>
            </p:extLst>
          </p:nvPr>
        </p:nvGraphicFramePr>
        <p:xfrm>
          <a:off x="2032000" y="3028151"/>
          <a:ext cx="8128000" cy="10109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884033573"/>
                    </a:ext>
                  </a:extLst>
                </a:gridCol>
                <a:gridCol w="4064000">
                  <a:extLst>
                    <a:ext uri="{9D8B030D-6E8A-4147-A177-3AD203B41FA5}">
                      <a16:colId xmlns:a16="http://schemas.microsoft.com/office/drawing/2014/main" val="1490636429"/>
                    </a:ext>
                  </a:extLst>
                </a:gridCol>
              </a:tblGrid>
              <a:tr h="370840">
                <a:tc>
                  <a:txBody>
                    <a:bodyPr/>
                    <a:lstStyle/>
                    <a:p>
                      <a:pPr algn="ctr"/>
                      <a:r>
                        <a:rPr lang="en-GB"/>
                        <a:t>Route 1</a:t>
                      </a:r>
                    </a:p>
                  </a:txBody>
                  <a:tcPr/>
                </a:tc>
                <a:tc>
                  <a:txBody>
                    <a:bodyPr/>
                    <a:lstStyle/>
                    <a:p>
                      <a:pPr algn="ctr"/>
                      <a:r>
                        <a:rPr lang="en-GB"/>
                        <a:t>Route 2</a:t>
                      </a:r>
                    </a:p>
                  </a:txBody>
                  <a:tcPr/>
                </a:tc>
                <a:extLst>
                  <a:ext uri="{0D108BD9-81ED-4DB2-BD59-A6C34878D82A}">
                    <a16:rowId xmlns:a16="http://schemas.microsoft.com/office/drawing/2014/main" val="1373820634"/>
                  </a:ext>
                </a:extLst>
              </a:tr>
              <a:tr h="370840">
                <a:tc>
                  <a:txBody>
                    <a:bodyPr/>
                    <a:lstStyle/>
                    <a:p>
                      <a:r>
                        <a:rPr lang="en-GB"/>
                        <a:t>Develop and Implement your own Game of Life solution</a:t>
                      </a:r>
                    </a:p>
                  </a:txBody>
                  <a:tcPr/>
                </a:tc>
                <a:tc>
                  <a:txBody>
                    <a:bodyPr/>
                    <a:lstStyle/>
                    <a:p>
                      <a:r>
                        <a:rPr lang="en-GB"/>
                        <a:t>Profile and explore the existing solution to Game of Life</a:t>
                      </a:r>
                    </a:p>
                  </a:txBody>
                  <a:tcPr/>
                </a:tc>
                <a:extLst>
                  <a:ext uri="{0D108BD9-81ED-4DB2-BD59-A6C34878D82A}">
                    <a16:rowId xmlns:a16="http://schemas.microsoft.com/office/drawing/2014/main" val="3309112705"/>
                  </a:ext>
                </a:extLst>
              </a:tr>
            </a:tbl>
          </a:graphicData>
        </a:graphic>
      </p:graphicFrame>
    </p:spTree>
    <p:extLst>
      <p:ext uri="{BB962C8B-B14F-4D97-AF65-F5344CB8AC3E}">
        <p14:creationId xmlns:p14="http://schemas.microsoft.com/office/powerpoint/2010/main" val="36667703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64695-93AD-CC1C-F738-18396F75D5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F3A721-3BED-B713-0976-78B0D5782888}"/>
              </a:ext>
            </a:extLst>
          </p:cNvPr>
          <p:cNvSpPr>
            <a:spLocks noGrp="1"/>
          </p:cNvSpPr>
          <p:nvPr>
            <p:ph type="title"/>
          </p:nvPr>
        </p:nvSpPr>
        <p:spPr>
          <a:xfrm>
            <a:off x="499085" y="3209193"/>
            <a:ext cx="6936130" cy="1330480"/>
          </a:xfrm>
        </p:spPr>
        <p:txBody>
          <a:bodyPr/>
          <a:lstStyle/>
          <a:p>
            <a:r>
              <a:rPr lang="en-GB" sz="3200">
                <a:latin typeface="Outfit"/>
              </a:rPr>
              <a:t>Profiling and Optimisation</a:t>
            </a:r>
            <a:endParaRPr lang="en-GB" sz="3200"/>
          </a:p>
        </p:txBody>
      </p:sp>
    </p:spTree>
    <p:extLst>
      <p:ext uri="{BB962C8B-B14F-4D97-AF65-F5344CB8AC3E}">
        <p14:creationId xmlns:p14="http://schemas.microsoft.com/office/powerpoint/2010/main" val="13202176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E1573-0766-5410-AE77-7FA9A005C8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65A9A2-8C82-D8D8-E4B9-D96493036484}"/>
              </a:ext>
            </a:extLst>
          </p:cNvPr>
          <p:cNvSpPr>
            <a:spLocks noGrp="1"/>
          </p:cNvSpPr>
          <p:nvPr>
            <p:ph type="title"/>
          </p:nvPr>
        </p:nvSpPr>
        <p:spPr>
          <a:xfrm>
            <a:off x="-1622" y="1082"/>
            <a:ext cx="11820017" cy="1325563"/>
          </a:xfrm>
        </p:spPr>
        <p:txBody>
          <a:bodyPr>
            <a:normAutofit/>
          </a:bodyPr>
          <a:lstStyle/>
          <a:p>
            <a:r>
              <a:rPr lang="en-GB" sz="3600">
                <a:latin typeface="Outfit"/>
              </a:rPr>
              <a:t>Profiling Code on the CPU</a:t>
            </a:r>
            <a:endParaRPr lang="en-US" sz="3600"/>
          </a:p>
        </p:txBody>
      </p:sp>
      <p:sp>
        <p:nvSpPr>
          <p:cNvPr id="3" name="TextBox 2">
            <a:extLst>
              <a:ext uri="{FF2B5EF4-FFF2-40B4-BE49-F238E27FC236}">
                <a16:creationId xmlns:a16="http://schemas.microsoft.com/office/drawing/2014/main" id="{C344AF3A-19E4-77BE-4463-55CD4494CEDF}"/>
              </a:ext>
            </a:extLst>
          </p:cNvPr>
          <p:cNvSpPr txBox="1"/>
          <p:nvPr/>
        </p:nvSpPr>
        <p:spPr>
          <a:xfrm>
            <a:off x="294222" y="1386901"/>
            <a:ext cx="6364806"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Profile python code with the </a:t>
            </a:r>
            <a:r>
              <a:rPr lang="en-US" b="1" err="1"/>
              <a:t>cProfile</a:t>
            </a:r>
            <a:r>
              <a:rPr lang="en-US"/>
              <a:t> from the standard library.</a:t>
            </a:r>
          </a:p>
          <a:p>
            <a:endParaRPr lang="en-US"/>
          </a:p>
          <a:p>
            <a:r>
              <a:rPr lang="en-US">
                <a:latin typeface="Consolas"/>
                <a:ea typeface="+mn-lt"/>
                <a:cs typeface="+mn-lt"/>
              </a:rPr>
              <a:t>  python –m </a:t>
            </a:r>
            <a:r>
              <a:rPr lang="en-US" err="1">
                <a:latin typeface="Consolas"/>
                <a:ea typeface="+mn-lt"/>
                <a:cs typeface="+mn-lt"/>
              </a:rPr>
              <a:t>cProfile</a:t>
            </a:r>
            <a:r>
              <a:rPr lang="en-US">
                <a:latin typeface="Consolas"/>
                <a:ea typeface="+mn-lt"/>
                <a:cs typeface="+mn-lt"/>
              </a:rPr>
              <a:t> –o </a:t>
            </a:r>
            <a:r>
              <a:rPr lang="en-US" err="1">
                <a:latin typeface="Consolas"/>
                <a:ea typeface="+mn-lt"/>
                <a:cs typeface="+mn-lt"/>
              </a:rPr>
              <a:t>results.stats</a:t>
            </a:r>
            <a:r>
              <a:rPr lang="en-US">
                <a:latin typeface="Consolas"/>
                <a:ea typeface="+mn-lt"/>
                <a:cs typeface="+mn-lt"/>
              </a:rPr>
              <a:t> myscript.py</a:t>
            </a:r>
          </a:p>
          <a:p>
            <a:endParaRPr lang="en-US">
              <a:latin typeface="Consolas"/>
              <a:ea typeface="+mn-lt"/>
              <a:cs typeface="+mn-lt"/>
            </a:endParaRPr>
          </a:p>
          <a:p>
            <a:r>
              <a:rPr lang="en-US">
                <a:latin typeface="Aptos"/>
              </a:rPr>
              <a:t>Can view and format results with standard library </a:t>
            </a:r>
            <a:r>
              <a:rPr lang="en-US" err="1">
                <a:latin typeface="Aptos"/>
              </a:rPr>
              <a:t>pstats</a:t>
            </a:r>
            <a:r>
              <a:rPr lang="en-US">
                <a:latin typeface="Aptos"/>
              </a:rPr>
              <a:t> module, or other </a:t>
            </a:r>
            <a:r>
              <a:rPr lang="en-US" err="1">
                <a:latin typeface="Aptos"/>
              </a:rPr>
              <a:t>PyPI</a:t>
            </a:r>
            <a:r>
              <a:rPr lang="en-US">
                <a:latin typeface="Aptos"/>
              </a:rPr>
              <a:t> tools, such as </a:t>
            </a:r>
            <a:r>
              <a:rPr lang="en-US" err="1">
                <a:latin typeface="Aptos"/>
              </a:rPr>
              <a:t>snakeviz</a:t>
            </a:r>
            <a:r>
              <a:rPr lang="en-US">
                <a:latin typeface="Aptos"/>
              </a:rPr>
              <a:t>:</a:t>
            </a:r>
            <a:endParaRPr lang="en-US">
              <a:latin typeface="Consolas"/>
            </a:endParaRPr>
          </a:p>
          <a:p>
            <a:endParaRPr lang="en-US">
              <a:latin typeface="Aptos"/>
            </a:endParaRPr>
          </a:p>
          <a:p>
            <a:r>
              <a:rPr lang="en-US">
                <a:latin typeface="Consolas"/>
              </a:rPr>
              <a:t>    python –m pip install </a:t>
            </a:r>
            <a:r>
              <a:rPr lang="en-US" err="1">
                <a:latin typeface="Consolas"/>
              </a:rPr>
              <a:t>snakeviz</a:t>
            </a:r>
          </a:p>
          <a:p>
            <a:r>
              <a:rPr lang="en-US">
                <a:latin typeface="Consolas"/>
              </a:rPr>
              <a:t>    </a:t>
            </a:r>
            <a:r>
              <a:rPr lang="en-US" err="1">
                <a:latin typeface="Consolas"/>
              </a:rPr>
              <a:t>snakeviz</a:t>
            </a:r>
            <a:r>
              <a:rPr lang="en-US">
                <a:latin typeface="Consolas"/>
              </a:rPr>
              <a:t> </a:t>
            </a:r>
            <a:r>
              <a:rPr lang="en-US" err="1">
                <a:latin typeface="Consolas"/>
              </a:rPr>
              <a:t>results.stats</a:t>
            </a:r>
          </a:p>
          <a:p>
            <a:endParaRPr lang="en-US">
              <a:latin typeface="Aptos"/>
            </a:endParaRPr>
          </a:p>
          <a:p>
            <a:pPr marL="342900" indent="-342900">
              <a:buAutoNum type="arabicPeriod"/>
            </a:pPr>
            <a:endParaRPr lang="en-US">
              <a:latin typeface="Aptos"/>
            </a:endParaRPr>
          </a:p>
        </p:txBody>
      </p:sp>
      <p:pic>
        <p:nvPicPr>
          <p:cNvPr id="7" name="Picture 6" descr="A screenshot of a computer&#10;&#10;AI-generated content may be incorrect.">
            <a:extLst>
              <a:ext uri="{FF2B5EF4-FFF2-40B4-BE49-F238E27FC236}">
                <a16:creationId xmlns:a16="http://schemas.microsoft.com/office/drawing/2014/main" id="{D774D90C-A715-B5BE-4982-0D6E2CC42405}"/>
              </a:ext>
            </a:extLst>
          </p:cNvPr>
          <p:cNvPicPr>
            <a:picLocks noChangeAspect="1"/>
          </p:cNvPicPr>
          <p:nvPr/>
        </p:nvPicPr>
        <p:blipFill>
          <a:blip r:embed="rId3"/>
          <a:stretch>
            <a:fillRect/>
          </a:stretch>
        </p:blipFill>
        <p:spPr>
          <a:xfrm>
            <a:off x="6101038" y="2705099"/>
            <a:ext cx="5833750" cy="4152341"/>
          </a:xfrm>
          <a:prstGeom prst="rect">
            <a:avLst/>
          </a:prstGeom>
        </p:spPr>
      </p:pic>
    </p:spTree>
    <p:extLst>
      <p:ext uri="{BB962C8B-B14F-4D97-AF65-F5344CB8AC3E}">
        <p14:creationId xmlns:p14="http://schemas.microsoft.com/office/powerpoint/2010/main" val="19395410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9C3BC-1662-E65D-6D65-D70A2499D1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944A91-A663-BFFC-9C0B-4086B10F4C22}"/>
              </a:ext>
            </a:extLst>
          </p:cNvPr>
          <p:cNvSpPr>
            <a:spLocks noGrp="1"/>
          </p:cNvSpPr>
          <p:nvPr>
            <p:ph type="title"/>
          </p:nvPr>
        </p:nvSpPr>
        <p:spPr>
          <a:xfrm>
            <a:off x="-1622" y="1082"/>
            <a:ext cx="11820017" cy="1325563"/>
          </a:xfrm>
        </p:spPr>
        <p:txBody>
          <a:bodyPr>
            <a:normAutofit/>
          </a:bodyPr>
          <a:lstStyle/>
          <a:p>
            <a:r>
              <a:rPr lang="en-GB" sz="3600">
                <a:latin typeface="Outfit"/>
              </a:rPr>
              <a:t>Profiling Code on the GPU</a:t>
            </a:r>
            <a:endParaRPr lang="en-US" sz="3600"/>
          </a:p>
        </p:txBody>
      </p:sp>
      <p:sp>
        <p:nvSpPr>
          <p:cNvPr id="3" name="TextBox 2">
            <a:extLst>
              <a:ext uri="{FF2B5EF4-FFF2-40B4-BE49-F238E27FC236}">
                <a16:creationId xmlns:a16="http://schemas.microsoft.com/office/drawing/2014/main" id="{7A9BB305-0485-9D39-6851-7FFF4FFB5D19}"/>
              </a:ext>
            </a:extLst>
          </p:cNvPr>
          <p:cNvSpPr txBox="1"/>
          <p:nvPr/>
        </p:nvSpPr>
        <p:spPr>
          <a:xfrm>
            <a:off x="294222" y="1318866"/>
            <a:ext cx="1133141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Profile python code with </a:t>
            </a:r>
            <a:r>
              <a:rPr lang="en-US" err="1"/>
              <a:t>nsys</a:t>
            </a:r>
            <a:r>
              <a:rPr lang="en-US"/>
              <a:t> from NVidia:</a:t>
            </a:r>
          </a:p>
          <a:p>
            <a:endParaRPr lang="en-US"/>
          </a:p>
          <a:p>
            <a:r>
              <a:rPr lang="en-US">
                <a:latin typeface="Consolas"/>
                <a:ea typeface="+mn-lt"/>
                <a:cs typeface="+mn-lt"/>
              </a:rPr>
              <a:t>  </a:t>
            </a:r>
            <a:r>
              <a:rPr lang="en-US" err="1">
                <a:latin typeface="Consolas"/>
                <a:ea typeface="+mn-lt"/>
                <a:cs typeface="+mn-lt"/>
              </a:rPr>
              <a:t>nsys</a:t>
            </a:r>
            <a:r>
              <a:rPr lang="en-US">
                <a:latin typeface="Consolas"/>
                <a:ea typeface="+mn-lt"/>
                <a:cs typeface="+mn-lt"/>
              </a:rPr>
              <a:t> profile -o </a:t>
            </a:r>
            <a:r>
              <a:rPr lang="en-US" err="1">
                <a:latin typeface="Consolas"/>
                <a:ea typeface="+mn-lt"/>
                <a:cs typeface="+mn-lt"/>
              </a:rPr>
              <a:t>profile_report</a:t>
            </a:r>
            <a:r>
              <a:rPr lang="en-US">
                <a:latin typeface="Consolas"/>
                <a:ea typeface="+mn-lt"/>
                <a:cs typeface="+mn-lt"/>
              </a:rPr>
              <a:t> python my_gpu_script.py</a:t>
            </a:r>
          </a:p>
          <a:p>
            <a:endParaRPr lang="en-US">
              <a:latin typeface="Consolas"/>
              <a:ea typeface="+mn-lt"/>
              <a:cs typeface="+mn-lt"/>
            </a:endParaRPr>
          </a:p>
          <a:p>
            <a:r>
              <a:rPr lang="en-US">
                <a:latin typeface="Aptos"/>
              </a:rPr>
              <a:t>Same tool to </a:t>
            </a:r>
            <a:r>
              <a:rPr lang="en-US" err="1">
                <a:latin typeface="Aptos"/>
              </a:rPr>
              <a:t>visualise</a:t>
            </a:r>
            <a:r>
              <a:rPr lang="en-US">
                <a:latin typeface="Aptos"/>
              </a:rPr>
              <a:t> and </a:t>
            </a:r>
            <a:r>
              <a:rPr lang="en-US" err="1">
                <a:latin typeface="Aptos"/>
              </a:rPr>
              <a:t>analyse</a:t>
            </a:r>
            <a:r>
              <a:rPr lang="en-US">
                <a:latin typeface="Aptos"/>
              </a:rPr>
              <a:t> the results:</a:t>
            </a:r>
          </a:p>
          <a:p>
            <a:endParaRPr lang="en-US">
              <a:latin typeface="Aptos"/>
            </a:endParaRPr>
          </a:p>
          <a:p>
            <a:r>
              <a:rPr lang="en-US">
                <a:latin typeface="Consolas"/>
              </a:rPr>
              <a:t>    </a:t>
            </a:r>
            <a:r>
              <a:rPr lang="en-US" err="1">
                <a:latin typeface="Consolas"/>
                <a:ea typeface="+mn-lt"/>
                <a:cs typeface="+mn-lt"/>
              </a:rPr>
              <a:t>nsys</a:t>
            </a:r>
            <a:r>
              <a:rPr lang="en-US">
                <a:latin typeface="Consolas"/>
                <a:ea typeface="+mn-lt"/>
                <a:cs typeface="+mn-lt"/>
              </a:rPr>
              <a:t> stats </a:t>
            </a:r>
            <a:r>
              <a:rPr lang="en-US" err="1">
                <a:latin typeface="Consolas"/>
                <a:ea typeface="+mn-lt"/>
                <a:cs typeface="+mn-lt"/>
              </a:rPr>
              <a:t>profile_report.nsys</a:t>
            </a:r>
            <a:r>
              <a:rPr lang="en-US">
                <a:latin typeface="Consolas"/>
                <a:ea typeface="+mn-lt"/>
                <a:cs typeface="+mn-lt"/>
              </a:rPr>
              <a:t>-rep</a:t>
            </a:r>
            <a:endParaRPr lang="en-US">
              <a:latin typeface="Consolas"/>
            </a:endParaRPr>
          </a:p>
          <a:p>
            <a:endParaRPr lang="en-US">
              <a:latin typeface="Aptos"/>
            </a:endParaRPr>
          </a:p>
          <a:p>
            <a:r>
              <a:rPr lang="en-US">
                <a:latin typeface="Aptos"/>
              </a:rPr>
              <a:t>(Sample file is included with the course notes under </a:t>
            </a:r>
            <a:r>
              <a:rPr lang="en-US">
                <a:ea typeface="+mn-lt"/>
                <a:cs typeface="+mn-lt"/>
              </a:rPr>
              <a:t>_static/profiling/</a:t>
            </a:r>
            <a:r>
              <a:rPr lang="en-US" err="1">
                <a:ea typeface="+mn-lt"/>
                <a:cs typeface="+mn-lt"/>
              </a:rPr>
              <a:t>example_data_file.nsys</a:t>
            </a:r>
            <a:r>
              <a:rPr lang="en-US">
                <a:ea typeface="+mn-lt"/>
                <a:cs typeface="+mn-lt"/>
              </a:rPr>
              <a:t>-rep to play with).</a:t>
            </a:r>
            <a:endParaRPr lang="en-US">
              <a:latin typeface="Aptos"/>
            </a:endParaRPr>
          </a:p>
        </p:txBody>
      </p:sp>
      <p:pic>
        <p:nvPicPr>
          <p:cNvPr id="4" name="Picture 3" descr="A screenshot of a computer&#10;&#10;AI-generated content may be incorrect.">
            <a:extLst>
              <a:ext uri="{FF2B5EF4-FFF2-40B4-BE49-F238E27FC236}">
                <a16:creationId xmlns:a16="http://schemas.microsoft.com/office/drawing/2014/main" id="{91E78DA6-4979-8B1C-8E5E-2D28AAE392F1}"/>
              </a:ext>
            </a:extLst>
          </p:cNvPr>
          <p:cNvPicPr>
            <a:picLocks noChangeAspect="1"/>
          </p:cNvPicPr>
          <p:nvPr/>
        </p:nvPicPr>
        <p:blipFill>
          <a:blip r:embed="rId3"/>
          <a:stretch>
            <a:fillRect/>
          </a:stretch>
        </p:blipFill>
        <p:spPr>
          <a:xfrm>
            <a:off x="2374573" y="3907799"/>
            <a:ext cx="7071351" cy="2595919"/>
          </a:xfrm>
          <a:prstGeom prst="rect">
            <a:avLst/>
          </a:prstGeom>
        </p:spPr>
      </p:pic>
    </p:spTree>
    <p:extLst>
      <p:ext uri="{BB962C8B-B14F-4D97-AF65-F5344CB8AC3E}">
        <p14:creationId xmlns:p14="http://schemas.microsoft.com/office/powerpoint/2010/main" val="3467041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AF654-48CA-F8D1-C6CC-D0796C3D4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B48940-668A-1916-7CC9-7AE821B906A8}"/>
              </a:ext>
            </a:extLst>
          </p:cNvPr>
          <p:cNvSpPr>
            <a:spLocks noGrp="1"/>
          </p:cNvSpPr>
          <p:nvPr>
            <p:ph type="title"/>
          </p:nvPr>
        </p:nvSpPr>
        <p:spPr>
          <a:xfrm>
            <a:off x="-1622" y="1082"/>
            <a:ext cx="11820017" cy="1325563"/>
          </a:xfrm>
        </p:spPr>
        <p:txBody>
          <a:bodyPr>
            <a:normAutofit/>
          </a:bodyPr>
          <a:lstStyle/>
          <a:p>
            <a:r>
              <a:rPr lang="en-GB" sz="3600">
                <a:latin typeface="Outfit"/>
              </a:rPr>
              <a:t>Optimising Code - CPU</a:t>
            </a:r>
            <a:endParaRPr lang="en-US" sz="3600"/>
          </a:p>
        </p:txBody>
      </p:sp>
      <p:sp>
        <p:nvSpPr>
          <p:cNvPr id="3" name="TextBox 2">
            <a:extLst>
              <a:ext uri="{FF2B5EF4-FFF2-40B4-BE49-F238E27FC236}">
                <a16:creationId xmlns:a16="http://schemas.microsoft.com/office/drawing/2014/main" id="{39BB8ABC-9B89-C4B1-A5BC-F29D1E97040A}"/>
              </a:ext>
            </a:extLst>
          </p:cNvPr>
          <p:cNvSpPr txBox="1"/>
          <p:nvPr/>
        </p:nvSpPr>
        <p:spPr>
          <a:xfrm>
            <a:off x="294222" y="1318866"/>
            <a:ext cx="11331412"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 </a:t>
            </a:r>
            <a:r>
              <a:rPr lang="en-US" sz="2800" b="1" err="1">
                <a:ea typeface="+mn-lt"/>
                <a:cs typeface="+mn-lt"/>
              </a:rPr>
              <a:t>Vectorise</a:t>
            </a:r>
            <a:r>
              <a:rPr lang="en-US" sz="2800" b="1">
                <a:ea typeface="+mn-lt"/>
                <a:cs typeface="+mn-lt"/>
              </a:rPr>
              <a:t> Operations</a:t>
            </a:r>
            <a:r>
              <a:rPr lang="en-US" sz="2800">
                <a:ea typeface="+mn-lt"/>
                <a:cs typeface="+mn-lt"/>
              </a:rPr>
              <a:t>: We saw this with NumPy; doing things in batches is faster than Python loops. </a:t>
            </a:r>
            <a:endParaRPr lang="en-US" sz="2800"/>
          </a:p>
          <a:p>
            <a:r>
              <a:rPr lang="en-US" sz="2800">
                <a:ea typeface="+mn-lt"/>
                <a:cs typeface="+mn-lt"/>
              </a:rPr>
              <a:t>- </a:t>
            </a:r>
            <a:r>
              <a:rPr lang="en-US" sz="2800" b="1">
                <a:ea typeface="+mn-lt"/>
                <a:cs typeface="+mn-lt"/>
              </a:rPr>
              <a:t>Use efficient libraries</a:t>
            </a:r>
            <a:r>
              <a:rPr lang="en-US" sz="2800">
                <a:ea typeface="+mn-lt"/>
                <a:cs typeface="+mn-lt"/>
              </a:rPr>
              <a:t>: NumPy/SciPy/etc. Typically offload meaty </a:t>
            </a:r>
            <a:r>
              <a:rPr lang="en-US" sz="2800" err="1">
                <a:ea typeface="+mn-lt"/>
                <a:cs typeface="+mn-lt"/>
              </a:rPr>
              <a:t>computionation</a:t>
            </a:r>
            <a:r>
              <a:rPr lang="en-US" sz="2800">
                <a:ea typeface="+mn-lt"/>
                <a:cs typeface="+mn-lt"/>
              </a:rPr>
              <a:t> to C or another language. </a:t>
            </a:r>
            <a:endParaRPr lang="en-US" sz="2800"/>
          </a:p>
          <a:p>
            <a:r>
              <a:rPr lang="en-US" sz="2800">
                <a:ea typeface="+mn-lt"/>
                <a:cs typeface="+mn-lt"/>
              </a:rPr>
              <a:t>- </a:t>
            </a:r>
            <a:r>
              <a:rPr lang="en-US" sz="2800" b="1" err="1">
                <a:ea typeface="+mn-lt"/>
                <a:cs typeface="+mn-lt"/>
              </a:rPr>
              <a:t>Optimise</a:t>
            </a:r>
            <a:r>
              <a:rPr lang="en-US" sz="2800" b="1">
                <a:ea typeface="+mn-lt"/>
                <a:cs typeface="+mn-lt"/>
              </a:rPr>
              <a:t> algorithms</a:t>
            </a:r>
            <a:r>
              <a:rPr lang="en-US" sz="2800">
                <a:ea typeface="+mn-lt"/>
                <a:cs typeface="+mn-lt"/>
              </a:rPr>
              <a:t>: Sometimes, a better algorithm can speed things up more than any level of </a:t>
            </a:r>
            <a:r>
              <a:rPr lang="en-US" sz="2800" err="1">
                <a:ea typeface="+mn-lt"/>
                <a:cs typeface="+mn-lt"/>
              </a:rPr>
              <a:t>optimisation</a:t>
            </a:r>
            <a:r>
              <a:rPr lang="en-US" sz="2800">
                <a:ea typeface="+mn-lt"/>
                <a:cs typeface="+mn-lt"/>
              </a:rPr>
              <a:t>. For example, if you find a certain computation is N^2 in complexity and it's slow, see if you can make it N log N or similar.</a:t>
            </a:r>
            <a:endParaRPr lang="en-US" sz="2800"/>
          </a:p>
          <a:p>
            <a:r>
              <a:rPr lang="en-US" sz="2800">
                <a:ea typeface="+mn-lt"/>
                <a:cs typeface="+mn-lt"/>
              </a:rPr>
              <a:t>- </a:t>
            </a:r>
            <a:r>
              <a:rPr lang="en-US" sz="2800" b="1">
                <a:ea typeface="+mn-lt"/>
                <a:cs typeface="+mn-lt"/>
              </a:rPr>
              <a:t>Consider multiprocessing or </a:t>
            </a:r>
            <a:r>
              <a:rPr lang="en-US" sz="2800" b="1" err="1">
                <a:ea typeface="+mn-lt"/>
                <a:cs typeface="+mn-lt"/>
              </a:rPr>
              <a:t>parallelisation</a:t>
            </a:r>
            <a:r>
              <a:rPr lang="en-US" sz="2800">
                <a:ea typeface="+mn-lt"/>
                <a:cs typeface="+mn-lt"/>
              </a:rPr>
              <a:t>: Use multiple CPU cores (with `multiprocessing` or `</a:t>
            </a:r>
            <a:r>
              <a:rPr lang="en-US" sz="2800" err="1">
                <a:ea typeface="+mn-lt"/>
                <a:cs typeface="+mn-lt"/>
              </a:rPr>
              <a:t>joblib</a:t>
            </a:r>
            <a:r>
              <a:rPr lang="en-US" sz="2800">
                <a:ea typeface="+mn-lt"/>
                <a:cs typeface="+mn-lt"/>
              </a:rPr>
              <a:t>` or others) if appropriate.</a:t>
            </a:r>
          </a:p>
          <a:p>
            <a:endParaRPr lang="en-US">
              <a:ea typeface="+mn-lt"/>
              <a:cs typeface="+mn-lt"/>
            </a:endParaRPr>
          </a:p>
        </p:txBody>
      </p:sp>
    </p:spTree>
    <p:extLst>
      <p:ext uri="{BB962C8B-B14F-4D97-AF65-F5344CB8AC3E}">
        <p14:creationId xmlns:p14="http://schemas.microsoft.com/office/powerpoint/2010/main" val="9806377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F64A9-2F50-2A42-679A-2E8A8F5786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E0827C-B4B8-9ED6-E14F-F2552E0ED9A3}"/>
              </a:ext>
            </a:extLst>
          </p:cNvPr>
          <p:cNvSpPr>
            <a:spLocks noGrp="1"/>
          </p:cNvSpPr>
          <p:nvPr>
            <p:ph type="title"/>
          </p:nvPr>
        </p:nvSpPr>
        <p:spPr>
          <a:xfrm>
            <a:off x="-1622" y="1082"/>
            <a:ext cx="11820017" cy="1325563"/>
          </a:xfrm>
        </p:spPr>
        <p:txBody>
          <a:bodyPr>
            <a:normAutofit/>
          </a:bodyPr>
          <a:lstStyle/>
          <a:p>
            <a:r>
              <a:rPr lang="en-GB" sz="3600">
                <a:latin typeface="Outfit"/>
              </a:rPr>
              <a:t>Optimising Code</a:t>
            </a:r>
            <a:endParaRPr lang="en-US" sz="3600"/>
          </a:p>
        </p:txBody>
      </p:sp>
      <p:sp>
        <p:nvSpPr>
          <p:cNvPr id="3" name="TextBox 2">
            <a:extLst>
              <a:ext uri="{FF2B5EF4-FFF2-40B4-BE49-F238E27FC236}">
                <a16:creationId xmlns:a16="http://schemas.microsoft.com/office/drawing/2014/main" id="{61015895-3246-9AFE-C346-2907BA608552}"/>
              </a:ext>
            </a:extLst>
          </p:cNvPr>
          <p:cNvSpPr txBox="1"/>
          <p:nvPr/>
        </p:nvSpPr>
        <p:spPr>
          <a:xfrm>
            <a:off x="294222" y="1318866"/>
            <a:ext cx="1133141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b="1" err="1">
                <a:ea typeface="+mn-lt"/>
                <a:cs typeface="+mn-lt"/>
              </a:rPr>
              <a:t>Minimise</a:t>
            </a:r>
            <a:r>
              <a:rPr lang="en-US" b="1">
                <a:ea typeface="+mn-lt"/>
                <a:cs typeface="+mn-lt"/>
              </a:rPr>
              <a:t> data transfers</a:t>
            </a:r>
            <a:r>
              <a:rPr lang="en-US">
                <a:ea typeface="+mn-lt"/>
                <a:cs typeface="+mn-lt"/>
              </a:rPr>
              <a:t>: Once data is on the GPU, try to do as much as possible there.</a:t>
            </a:r>
          </a:p>
          <a:p>
            <a:pPr marL="285750" indent="-285750">
              <a:buFont typeface="Calibri"/>
              <a:buChar char="-"/>
            </a:pPr>
            <a:r>
              <a:rPr lang="en-US" b="1">
                <a:ea typeface="+mn-lt"/>
                <a:cs typeface="+mn-lt"/>
              </a:rPr>
              <a:t>Kernel fusion / reducing launch overhead</a:t>
            </a:r>
            <a:r>
              <a:rPr lang="en-US">
                <a:ea typeface="+mn-lt"/>
                <a:cs typeface="+mn-lt"/>
              </a:rPr>
              <a:t>: If possible, combining operations into one kernel means the GPU can do it all in one pass. Some libraries or tools do this automatically (for example, </a:t>
            </a:r>
            <a:r>
              <a:rPr lang="en-US" err="1">
                <a:ea typeface="+mn-lt"/>
                <a:cs typeface="+mn-lt"/>
              </a:rPr>
              <a:t>CuPy</a:t>
            </a:r>
            <a:r>
              <a:rPr lang="en-US">
                <a:ea typeface="+mn-lt"/>
                <a:cs typeface="+mn-lt"/>
              </a:rPr>
              <a:t> and deep learning frameworks can remove intermediate steps, fusing the operations for efficiency). If not, one can write a custom CUDA kernel to do more work in one go.</a:t>
            </a:r>
          </a:p>
          <a:p>
            <a:pPr marL="285750" indent="-285750">
              <a:buFont typeface="Calibri"/>
              <a:buChar char="-"/>
            </a:pPr>
            <a:r>
              <a:rPr lang="en-US" b="1">
                <a:ea typeface="+mn-lt"/>
                <a:cs typeface="+mn-lt"/>
              </a:rPr>
              <a:t>Asynchronous overlap</a:t>
            </a:r>
            <a:r>
              <a:rPr lang="en-US">
                <a:ea typeface="+mn-lt"/>
                <a:cs typeface="+mn-lt"/>
              </a:rPr>
              <a:t>: GPUs operate asynchronously relative to the CPU. You can have the CPU queue up work and then do something else (like prepare next batch of data) while GPU is processing. Nsight can show if your CPU and GPU are overlapping or if one is waiting for the other. Ideally, you overlap communication (</a:t>
            </a:r>
            <a:r>
              <a:rPr lang="en-US" err="1">
                <a:ea typeface="+mn-lt"/>
                <a:cs typeface="+mn-lt"/>
              </a:rPr>
              <a:t>PCIetransfers</a:t>
            </a:r>
            <a:r>
              <a:rPr lang="en-US">
                <a:ea typeface="+mn-lt"/>
                <a:cs typeface="+mn-lt"/>
              </a:rPr>
              <a:t>) with computation if possible.</a:t>
            </a:r>
          </a:p>
          <a:p>
            <a:pPr marL="285750" indent="-285750">
              <a:buFont typeface="Calibri"/>
              <a:buChar char="-"/>
            </a:pPr>
            <a:r>
              <a:rPr lang="en-US" b="1">
                <a:ea typeface="+mn-lt"/>
                <a:cs typeface="+mn-lt"/>
              </a:rPr>
              <a:t>Memory access patterns</a:t>
            </a:r>
            <a:r>
              <a:rPr lang="en-US">
                <a:ea typeface="+mn-lt"/>
                <a:cs typeface="+mn-lt"/>
              </a:rPr>
              <a:t>: This is more advanced, but if diving into custom kernel, coalesced memory access (accessing consecutive memory addresses in threads that are next to each other) is important for performance. Uncoalesced or random access can slow down even if arithmetic is small.</a:t>
            </a:r>
          </a:p>
          <a:p>
            <a:pPr marL="285750" indent="-285750">
              <a:buFont typeface="Calibri"/>
              <a:buChar char="-"/>
            </a:pPr>
            <a:r>
              <a:rPr lang="en-US" b="1">
                <a:ea typeface="+mn-lt"/>
                <a:cs typeface="+mn-lt"/>
              </a:rPr>
              <a:t>Use </a:t>
            </a:r>
            <a:r>
              <a:rPr lang="en-US" b="1" err="1">
                <a:ea typeface="+mn-lt"/>
                <a:cs typeface="+mn-lt"/>
              </a:rPr>
              <a:t>specialised</a:t>
            </a:r>
            <a:r>
              <a:rPr lang="en-US" b="1">
                <a:ea typeface="+mn-lt"/>
                <a:cs typeface="+mn-lt"/>
              </a:rPr>
              <a:t> libraries</a:t>
            </a:r>
            <a:r>
              <a:rPr lang="en-US">
                <a:ea typeface="+mn-lt"/>
                <a:cs typeface="+mn-lt"/>
              </a:rPr>
              <a:t>: For certain tasks, libraries like </a:t>
            </a:r>
            <a:r>
              <a:rPr lang="en-US" err="1">
                <a:ea typeface="+mn-lt"/>
                <a:cs typeface="+mn-lt"/>
              </a:rPr>
              <a:t>cuDNN</a:t>
            </a:r>
            <a:r>
              <a:rPr lang="en-US">
                <a:ea typeface="+mn-lt"/>
                <a:cs typeface="+mn-lt"/>
              </a:rPr>
              <a:t> (deep neural nets), </a:t>
            </a:r>
            <a:r>
              <a:rPr lang="en-US" err="1">
                <a:ea typeface="+mn-lt"/>
                <a:cs typeface="+mn-lt"/>
              </a:rPr>
              <a:t>cuBLAS</a:t>
            </a:r>
            <a:r>
              <a:rPr lang="en-US">
                <a:ea typeface="+mn-lt"/>
                <a:cs typeface="+mn-lt"/>
              </a:rPr>
              <a:t> (linear algebra),etc., are heavily </a:t>
            </a:r>
            <a:r>
              <a:rPr lang="en-US" err="1">
                <a:ea typeface="+mn-lt"/>
                <a:cs typeface="+mn-lt"/>
              </a:rPr>
              <a:t>optimised</a:t>
            </a:r>
            <a:r>
              <a:rPr lang="en-US">
                <a:ea typeface="+mn-lt"/>
                <a:cs typeface="+mn-lt"/>
              </a:rPr>
              <a:t>. Always prefer a library call (e.g., `</a:t>
            </a:r>
            <a:r>
              <a:rPr lang="en-US" err="1">
                <a:ea typeface="+mn-lt"/>
                <a:cs typeface="+mn-lt"/>
              </a:rPr>
              <a:t>cp.fft</a:t>
            </a:r>
            <a:r>
              <a:rPr lang="en-US">
                <a:ea typeface="+mn-lt"/>
                <a:cs typeface="+mn-lt"/>
              </a:rPr>
              <a:t>` or `</a:t>
            </a:r>
            <a:r>
              <a:rPr lang="en-US" err="1">
                <a:ea typeface="+mn-lt"/>
                <a:cs typeface="+mn-lt"/>
              </a:rPr>
              <a:t>cp.linalg</a:t>
            </a:r>
            <a:r>
              <a:rPr lang="en-US">
                <a:ea typeface="+mn-lt"/>
                <a:cs typeface="+mn-lt"/>
              </a:rPr>
              <a:t>`) over writing your own, if it fits the need, because those are likely tuned for performance.</a:t>
            </a:r>
          </a:p>
          <a:p>
            <a:endParaRPr lang="en-US">
              <a:ea typeface="+mn-lt"/>
              <a:cs typeface="+mn-lt"/>
            </a:endParaRPr>
          </a:p>
        </p:txBody>
      </p:sp>
    </p:spTree>
    <p:extLst>
      <p:ext uri="{BB962C8B-B14F-4D97-AF65-F5344CB8AC3E}">
        <p14:creationId xmlns:p14="http://schemas.microsoft.com/office/powerpoint/2010/main" val="24661066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20751-AC73-5CB2-8991-D69948EFA10D}"/>
              </a:ext>
            </a:extLst>
          </p:cNvPr>
          <p:cNvSpPr>
            <a:spLocks noGrp="1"/>
          </p:cNvSpPr>
          <p:nvPr>
            <p:ph type="title"/>
          </p:nvPr>
        </p:nvSpPr>
        <p:spPr/>
        <p:txBody>
          <a:bodyPr/>
          <a:lstStyle/>
          <a:p>
            <a:r>
              <a:rPr lang="en-GB"/>
              <a:t>Agenda</a:t>
            </a:r>
          </a:p>
        </p:txBody>
      </p:sp>
      <p:graphicFrame>
        <p:nvGraphicFramePr>
          <p:cNvPr id="4" name="Table 3">
            <a:extLst>
              <a:ext uri="{FF2B5EF4-FFF2-40B4-BE49-F238E27FC236}">
                <a16:creationId xmlns:a16="http://schemas.microsoft.com/office/drawing/2014/main" id="{75D98B9C-079C-8950-B449-D2039E48459D}"/>
              </a:ext>
            </a:extLst>
          </p:cNvPr>
          <p:cNvGraphicFramePr>
            <a:graphicFrameLocks noGrp="1"/>
          </p:cNvGraphicFramePr>
          <p:nvPr>
            <p:extLst>
              <p:ext uri="{D42A27DB-BD31-4B8C-83A1-F6EECF244321}">
                <p14:modId xmlns:p14="http://schemas.microsoft.com/office/powerpoint/2010/main" val="3493705175"/>
              </p:ext>
            </p:extLst>
          </p:nvPr>
        </p:nvGraphicFramePr>
        <p:xfrm>
          <a:off x="0" y="2022737"/>
          <a:ext cx="12192000" cy="2455134"/>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434394447"/>
                    </a:ext>
                  </a:extLst>
                </a:gridCol>
                <a:gridCol w="2032000">
                  <a:extLst>
                    <a:ext uri="{9D8B030D-6E8A-4147-A177-3AD203B41FA5}">
                      <a16:colId xmlns:a16="http://schemas.microsoft.com/office/drawing/2014/main" val="246488243"/>
                    </a:ext>
                  </a:extLst>
                </a:gridCol>
                <a:gridCol w="2032000">
                  <a:extLst>
                    <a:ext uri="{9D8B030D-6E8A-4147-A177-3AD203B41FA5}">
                      <a16:colId xmlns:a16="http://schemas.microsoft.com/office/drawing/2014/main" val="1626223580"/>
                    </a:ext>
                  </a:extLst>
                </a:gridCol>
                <a:gridCol w="2032000">
                  <a:extLst>
                    <a:ext uri="{9D8B030D-6E8A-4147-A177-3AD203B41FA5}">
                      <a16:colId xmlns:a16="http://schemas.microsoft.com/office/drawing/2014/main" val="3919611082"/>
                    </a:ext>
                  </a:extLst>
                </a:gridCol>
                <a:gridCol w="2032000">
                  <a:extLst>
                    <a:ext uri="{9D8B030D-6E8A-4147-A177-3AD203B41FA5}">
                      <a16:colId xmlns:a16="http://schemas.microsoft.com/office/drawing/2014/main" val="3767581493"/>
                    </a:ext>
                  </a:extLst>
                </a:gridCol>
                <a:gridCol w="2032000">
                  <a:extLst>
                    <a:ext uri="{9D8B030D-6E8A-4147-A177-3AD203B41FA5}">
                      <a16:colId xmlns:a16="http://schemas.microsoft.com/office/drawing/2014/main" val="4107760662"/>
                    </a:ext>
                  </a:extLst>
                </a:gridCol>
              </a:tblGrid>
              <a:tr h="1227567">
                <a:tc>
                  <a:txBody>
                    <a:bodyPr/>
                    <a:lstStyle/>
                    <a:p>
                      <a:pPr algn="ctr"/>
                      <a:r>
                        <a:rPr lang="en-GB" dirty="0">
                          <a:solidFill>
                            <a:schemeClr val="bg1"/>
                          </a:solidFill>
                        </a:rPr>
                        <a:t>Understanding GPUs and CPUs</a:t>
                      </a:r>
                    </a:p>
                  </a:txBody>
                  <a:tcPr>
                    <a:solidFill>
                      <a:schemeClr val="accent1"/>
                    </a:solidFill>
                  </a:tcPr>
                </a:tc>
                <a:tc>
                  <a:txBody>
                    <a:bodyPr/>
                    <a:lstStyle/>
                    <a:p>
                      <a:pPr algn="ctr"/>
                      <a:r>
                        <a:rPr lang="en-GB" dirty="0">
                          <a:solidFill>
                            <a:schemeClr val="bg1"/>
                          </a:solidFill>
                        </a:rPr>
                        <a:t>Spack</a:t>
                      </a:r>
                    </a:p>
                  </a:txBody>
                  <a:tcPr>
                    <a:solidFill>
                      <a:schemeClr val="accent1"/>
                    </a:solidFill>
                  </a:tcPr>
                </a:tc>
                <a:tc>
                  <a:txBody>
                    <a:bodyPr/>
                    <a:lstStyle/>
                    <a:p>
                      <a:pPr algn="ctr"/>
                      <a:r>
                        <a:rPr lang="en-GB" dirty="0" err="1">
                          <a:solidFill>
                            <a:schemeClr val="bg1"/>
                          </a:solidFill>
                        </a:rPr>
                        <a:t>Slurm</a:t>
                      </a:r>
                      <a:r>
                        <a:rPr lang="en-GB" dirty="0">
                          <a:solidFill>
                            <a:schemeClr val="bg1"/>
                          </a:solidFill>
                        </a:rPr>
                        <a:t> Job Scheduling</a:t>
                      </a:r>
                    </a:p>
                  </a:txBody>
                  <a:tcPr>
                    <a:solidFill>
                      <a:schemeClr val="accent1"/>
                    </a:solidFill>
                  </a:tcPr>
                </a:tc>
                <a:tc>
                  <a:txBody>
                    <a:bodyPr/>
                    <a:lstStyle/>
                    <a:p>
                      <a:pPr algn="ctr"/>
                      <a:r>
                        <a:rPr lang="en-GB" dirty="0">
                          <a:solidFill>
                            <a:schemeClr val="bg1"/>
                          </a:solidFill>
                        </a:rPr>
                        <a:t>Conways Game of Life</a:t>
                      </a:r>
                    </a:p>
                  </a:txBody>
                  <a:tcPr>
                    <a:solidFill>
                      <a:schemeClr val="tx1"/>
                    </a:solidFill>
                  </a:tcPr>
                </a:tc>
                <a:tc>
                  <a:txBody>
                    <a:bodyPr/>
                    <a:lstStyle/>
                    <a:p>
                      <a:pPr algn="ctr"/>
                      <a:r>
                        <a:rPr lang="en-GB" dirty="0">
                          <a:solidFill>
                            <a:schemeClr val="bg1"/>
                          </a:solidFill>
                        </a:rPr>
                        <a:t>Profiling and Optimisation</a:t>
                      </a:r>
                    </a:p>
                  </a:txBody>
                  <a:tcPr>
                    <a:solidFill>
                      <a:schemeClr val="tx1"/>
                    </a:solidFill>
                  </a:tcPr>
                </a:tc>
                <a:tc>
                  <a:txBody>
                    <a:bodyPr/>
                    <a:lstStyle/>
                    <a:p>
                      <a:pPr algn="ctr"/>
                      <a:r>
                        <a:rPr lang="en-GB" dirty="0">
                          <a:solidFill>
                            <a:schemeClr val="bg1"/>
                          </a:solidFill>
                        </a:rPr>
                        <a:t>3D Temperature Diffusion</a:t>
                      </a:r>
                    </a:p>
                  </a:txBody>
                  <a:tcPr>
                    <a:solidFill>
                      <a:schemeClr val="tx1"/>
                    </a:solidFill>
                  </a:tcPr>
                </a:tc>
                <a:extLst>
                  <a:ext uri="{0D108BD9-81ED-4DB2-BD59-A6C34878D82A}">
                    <a16:rowId xmlns:a16="http://schemas.microsoft.com/office/drawing/2014/main" val="4236555429"/>
                  </a:ext>
                </a:extLst>
              </a:tr>
              <a:tr h="1227567">
                <a:tc>
                  <a:txBody>
                    <a:bodyPr/>
                    <a:lstStyle/>
                    <a:p>
                      <a:pPr algn="ctr"/>
                      <a:r>
                        <a:rPr lang="en-GB" dirty="0">
                          <a:solidFill>
                            <a:schemeClr val="bg1"/>
                          </a:solidFill>
                        </a:rPr>
                        <a:t>Morning Session</a:t>
                      </a:r>
                    </a:p>
                    <a:p>
                      <a:pPr algn="ctr"/>
                      <a:endParaRPr lang="en-GB">
                        <a:solidFill>
                          <a:schemeClr val="bg1"/>
                        </a:solidFill>
                      </a:endParaRPr>
                    </a:p>
                    <a:p>
                      <a:pPr algn="ctr"/>
                      <a:r>
                        <a:rPr lang="en-GB" dirty="0">
                          <a:solidFill>
                            <a:schemeClr val="bg1"/>
                          </a:solidFill>
                        </a:rPr>
                        <a:t>Traditional Delivery</a:t>
                      </a:r>
                    </a:p>
                  </a:txBody>
                  <a:tcPr>
                    <a:solidFill>
                      <a:schemeClr val="accent1"/>
                    </a:solidFill>
                  </a:tcPr>
                </a:tc>
                <a:tc>
                  <a:txBody>
                    <a:bodyPr/>
                    <a:lstStyle/>
                    <a:p>
                      <a:pPr algn="ctr"/>
                      <a:r>
                        <a:rPr lang="en-GB" dirty="0">
                          <a:solidFill>
                            <a:schemeClr val="bg1"/>
                          </a:solidFill>
                        </a:rPr>
                        <a:t>Morning Session</a:t>
                      </a:r>
                    </a:p>
                    <a:p>
                      <a:pPr algn="ctr"/>
                      <a:endParaRPr lang="en-GB">
                        <a:solidFill>
                          <a:schemeClr val="bg1"/>
                        </a:solidFill>
                      </a:endParaRPr>
                    </a:p>
                    <a:p>
                      <a:pPr marL="0" marR="0" lvl="0" indent="0" algn="ctr" rtl="0" eaLnBrk="1" fontAlgn="auto" latinLnBrk="0" hangingPunct="1">
                        <a:lnSpc>
                          <a:spcPct val="100000"/>
                        </a:lnSpc>
                        <a:spcBef>
                          <a:spcPts val="0"/>
                        </a:spcBef>
                        <a:spcAft>
                          <a:spcPts val="0"/>
                        </a:spcAft>
                        <a:buClrTx/>
                        <a:buSzTx/>
                        <a:buFontTx/>
                        <a:buNone/>
                      </a:pPr>
                      <a:r>
                        <a:rPr lang="en-GB" dirty="0">
                          <a:solidFill>
                            <a:schemeClr val="bg1"/>
                          </a:solidFill>
                        </a:rPr>
                        <a:t>Traditional Delivery</a:t>
                      </a:r>
                    </a:p>
                  </a:txBody>
                  <a:tcPr>
                    <a:solidFill>
                      <a:schemeClr val="accent1"/>
                    </a:solidFill>
                  </a:tcPr>
                </a:tc>
                <a:tc>
                  <a:txBody>
                    <a:bodyPr/>
                    <a:lstStyle/>
                    <a:p>
                      <a:pPr algn="ctr"/>
                      <a:r>
                        <a:rPr lang="en-GB" dirty="0">
                          <a:solidFill>
                            <a:schemeClr val="bg1"/>
                          </a:solidFill>
                        </a:rPr>
                        <a:t>Morning Session</a:t>
                      </a:r>
                    </a:p>
                    <a:p>
                      <a:pPr algn="ctr"/>
                      <a:endParaRPr lang="en-GB">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Traditional Delivery</a:t>
                      </a:r>
                    </a:p>
                  </a:txBody>
                  <a:tcPr>
                    <a:solidFill>
                      <a:schemeClr val="accent1"/>
                    </a:solidFill>
                  </a:tcPr>
                </a:tc>
                <a:tc>
                  <a:txBody>
                    <a:bodyPr/>
                    <a:lstStyle/>
                    <a:p>
                      <a:pPr algn="ctr"/>
                      <a:r>
                        <a:rPr lang="en-GB" dirty="0">
                          <a:solidFill>
                            <a:schemeClr val="bg1"/>
                          </a:solidFill>
                        </a:rPr>
                        <a:t>Afternoon Session</a:t>
                      </a:r>
                    </a:p>
                    <a:p>
                      <a:pPr algn="ctr"/>
                      <a:endParaRPr lang="en-GB">
                        <a:solidFill>
                          <a:schemeClr val="bg1"/>
                        </a:solidFill>
                      </a:endParaRPr>
                    </a:p>
                    <a:p>
                      <a:pPr lvl="0" algn="ctr">
                        <a:buNone/>
                      </a:pPr>
                      <a:r>
                        <a:rPr lang="en-GB" dirty="0">
                          <a:solidFill>
                            <a:schemeClr val="bg1"/>
                          </a:solidFill>
                        </a:rPr>
                        <a:t>Project Workshop Delivery</a:t>
                      </a:r>
                      <a:endParaRPr lang="en-GB" dirty="0"/>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Afternoon Session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a:solidFill>
                          <a:schemeClr val="bg1"/>
                        </a:solidFill>
                      </a:endParaRPr>
                    </a:p>
                    <a:p>
                      <a:pPr marL="0" marR="0" lvl="0" indent="0" algn="ctr">
                        <a:lnSpc>
                          <a:spcPct val="100000"/>
                        </a:lnSpc>
                        <a:spcBef>
                          <a:spcPts val="0"/>
                        </a:spcBef>
                        <a:spcAft>
                          <a:spcPts val="0"/>
                        </a:spcAft>
                        <a:buClrTx/>
                        <a:buSzTx/>
                        <a:buFontTx/>
                        <a:buNone/>
                      </a:pPr>
                      <a:r>
                        <a:rPr lang="en-GB" dirty="0">
                          <a:solidFill>
                            <a:schemeClr val="bg1"/>
                          </a:solidFill>
                        </a:rPr>
                        <a:t>Project Workshop Delivery</a:t>
                      </a:r>
                      <a:endParaRPr lang="en-GB" dirty="0"/>
                    </a:p>
                  </a:txBody>
                  <a:tcP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Afternoon Session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a:solidFill>
                          <a:schemeClr val="bg1"/>
                        </a:solidFill>
                      </a:endParaRPr>
                    </a:p>
                    <a:p>
                      <a:pPr marL="0" marR="0" lvl="0" indent="0" algn="ctr" defTabSz="914400">
                        <a:lnSpc>
                          <a:spcPct val="100000"/>
                        </a:lnSpc>
                        <a:spcBef>
                          <a:spcPts val="0"/>
                        </a:spcBef>
                        <a:spcAft>
                          <a:spcPts val="0"/>
                        </a:spcAft>
                        <a:buClrTx/>
                        <a:buSzTx/>
                        <a:buFontTx/>
                        <a:buNone/>
                        <a:tabLst/>
                        <a:defRPr/>
                      </a:pPr>
                      <a:r>
                        <a:rPr lang="en-GB" dirty="0">
                          <a:solidFill>
                            <a:schemeClr val="bg1"/>
                          </a:solidFill>
                        </a:rPr>
                        <a:t>Project Workshop Delivery</a:t>
                      </a:r>
                      <a:endParaRPr lang="en-GB" dirty="0"/>
                    </a:p>
                  </a:txBody>
                  <a:tcPr>
                    <a:solidFill>
                      <a:schemeClr val="tx1"/>
                    </a:solidFill>
                  </a:tcPr>
                </a:tc>
                <a:extLst>
                  <a:ext uri="{0D108BD9-81ED-4DB2-BD59-A6C34878D82A}">
                    <a16:rowId xmlns:a16="http://schemas.microsoft.com/office/drawing/2014/main" val="1091990330"/>
                  </a:ext>
                </a:extLst>
              </a:tr>
            </a:tbl>
          </a:graphicData>
        </a:graphic>
      </p:graphicFrame>
    </p:spTree>
    <p:extLst>
      <p:ext uri="{BB962C8B-B14F-4D97-AF65-F5344CB8AC3E}">
        <p14:creationId xmlns:p14="http://schemas.microsoft.com/office/powerpoint/2010/main" val="14360453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35E4D-2B20-371B-C9B4-C4A8D9DF63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A0B967-3F51-7734-ED41-C19A3329E7AD}"/>
              </a:ext>
            </a:extLst>
          </p:cNvPr>
          <p:cNvSpPr>
            <a:spLocks noGrp="1"/>
          </p:cNvSpPr>
          <p:nvPr>
            <p:ph type="title"/>
          </p:nvPr>
        </p:nvSpPr>
        <p:spPr>
          <a:xfrm>
            <a:off x="499085" y="3209193"/>
            <a:ext cx="6936130" cy="1330480"/>
          </a:xfrm>
        </p:spPr>
        <p:txBody>
          <a:bodyPr/>
          <a:lstStyle/>
          <a:p>
            <a:r>
              <a:rPr lang="en-GB" sz="3200">
                <a:latin typeface="Outfit"/>
              </a:rPr>
              <a:t>3D Temperature Diffusion</a:t>
            </a:r>
            <a:endParaRPr lang="en-US"/>
          </a:p>
        </p:txBody>
      </p:sp>
    </p:spTree>
    <p:extLst>
      <p:ext uri="{BB962C8B-B14F-4D97-AF65-F5344CB8AC3E}">
        <p14:creationId xmlns:p14="http://schemas.microsoft.com/office/powerpoint/2010/main" val="18163872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359E9646-6B76-091B-29D4-62FD311019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295"/>
          <a:stretch>
            <a:fillRect/>
          </a:stretch>
        </p:blipFill>
        <p:spPr bwMode="auto">
          <a:xfrm>
            <a:off x="3425825" y="764498"/>
            <a:ext cx="5340350" cy="5329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9616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D7B97-67DF-467F-2843-8CF48DD10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B8E50C-A4C6-2255-3A46-215D8E080A6A}"/>
              </a:ext>
            </a:extLst>
          </p:cNvPr>
          <p:cNvSpPr>
            <a:spLocks noGrp="1"/>
          </p:cNvSpPr>
          <p:nvPr>
            <p:ph type="title"/>
          </p:nvPr>
        </p:nvSpPr>
        <p:spPr>
          <a:xfrm>
            <a:off x="544010" y="365125"/>
            <a:ext cx="10809790" cy="1325563"/>
          </a:xfrm>
        </p:spPr>
        <p:txBody>
          <a:bodyPr/>
          <a:lstStyle/>
          <a:p>
            <a:r>
              <a:rPr lang="en-GB">
                <a:latin typeface="Outfit" pitchFamily="2" charset="0"/>
              </a:rPr>
              <a:t>The Future of HPC</a:t>
            </a:r>
          </a:p>
        </p:txBody>
      </p:sp>
      <p:pic>
        <p:nvPicPr>
          <p:cNvPr id="3" name="Picture 2">
            <a:extLst>
              <a:ext uri="{FF2B5EF4-FFF2-40B4-BE49-F238E27FC236}">
                <a16:creationId xmlns:a16="http://schemas.microsoft.com/office/drawing/2014/main" id="{D4FC332F-A3C5-7C60-CFC5-67624CCBED00}"/>
              </a:ext>
            </a:extLst>
          </p:cNvPr>
          <p:cNvPicPr>
            <a:picLocks noChangeAspect="1"/>
          </p:cNvPicPr>
          <p:nvPr/>
        </p:nvPicPr>
        <p:blipFill>
          <a:blip r:embed="rId3"/>
          <a:stretch>
            <a:fillRect/>
          </a:stretch>
        </p:blipFill>
        <p:spPr>
          <a:xfrm>
            <a:off x="1306977" y="1990491"/>
            <a:ext cx="9578046" cy="3750742"/>
          </a:xfrm>
          <a:prstGeom prst="rect">
            <a:avLst/>
          </a:prstGeom>
        </p:spPr>
      </p:pic>
    </p:spTree>
    <p:extLst>
      <p:ext uri="{BB962C8B-B14F-4D97-AF65-F5344CB8AC3E}">
        <p14:creationId xmlns:p14="http://schemas.microsoft.com/office/powerpoint/2010/main" val="12189165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EE424-EE64-ED25-DD3F-CDB0CE3F55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D0525F-496E-160B-E5A6-91CF0ADEC83B}"/>
              </a:ext>
            </a:extLst>
          </p:cNvPr>
          <p:cNvSpPr>
            <a:spLocks noGrp="1"/>
          </p:cNvSpPr>
          <p:nvPr>
            <p:ph type="title"/>
          </p:nvPr>
        </p:nvSpPr>
        <p:spPr>
          <a:xfrm>
            <a:off x="499085" y="3209193"/>
            <a:ext cx="6936130" cy="1330480"/>
          </a:xfrm>
        </p:spPr>
        <p:txBody>
          <a:bodyPr/>
          <a:lstStyle/>
          <a:p>
            <a:r>
              <a:rPr lang="en-GB" sz="3200">
                <a:latin typeface="Outfit"/>
                <a:cs typeface="Outfit"/>
              </a:rPr>
              <a:t>Understanding GPUs and CPUs</a:t>
            </a:r>
            <a:endParaRPr lang="en-GB" sz="2400"/>
          </a:p>
        </p:txBody>
      </p:sp>
    </p:spTree>
    <p:extLst>
      <p:ext uri="{BB962C8B-B14F-4D97-AF65-F5344CB8AC3E}">
        <p14:creationId xmlns:p14="http://schemas.microsoft.com/office/powerpoint/2010/main" val="9719198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E1C46-5C3D-12FA-9BFA-D56789AF2438}"/>
              </a:ext>
            </a:extLst>
          </p:cNvPr>
          <p:cNvSpPr>
            <a:spLocks noGrp="1"/>
          </p:cNvSpPr>
          <p:nvPr>
            <p:ph type="title"/>
          </p:nvPr>
        </p:nvSpPr>
        <p:spPr/>
        <p:txBody>
          <a:bodyPr/>
          <a:lstStyle/>
          <a:p>
            <a:r>
              <a:rPr lang="en-GB">
                <a:latin typeface="Outfit" pitchFamily="2" charset="0"/>
              </a:rPr>
              <a:t>What is a GPU?</a:t>
            </a:r>
          </a:p>
        </p:txBody>
      </p:sp>
      <p:pic>
        <p:nvPicPr>
          <p:cNvPr id="5" name="Picture 4" descr="A computer with a computer screen and a fan&#10;&#10;AI-generated content may be incorrect.">
            <a:extLst>
              <a:ext uri="{FF2B5EF4-FFF2-40B4-BE49-F238E27FC236}">
                <a16:creationId xmlns:a16="http://schemas.microsoft.com/office/drawing/2014/main" id="{CADC3A47-1593-E98D-BCC5-02C6BF92B747}"/>
              </a:ext>
            </a:extLst>
          </p:cNvPr>
          <p:cNvPicPr>
            <a:picLocks noChangeAspect="1"/>
          </p:cNvPicPr>
          <p:nvPr/>
        </p:nvPicPr>
        <p:blipFill>
          <a:blip r:embed="rId3"/>
          <a:stretch>
            <a:fillRect/>
          </a:stretch>
        </p:blipFill>
        <p:spPr>
          <a:xfrm>
            <a:off x="2658711" y="1690688"/>
            <a:ext cx="6874578" cy="4583052"/>
          </a:xfrm>
          <a:prstGeom prst="rect">
            <a:avLst/>
          </a:prstGeom>
        </p:spPr>
      </p:pic>
    </p:spTree>
    <p:extLst>
      <p:ext uri="{BB962C8B-B14F-4D97-AF65-F5344CB8AC3E}">
        <p14:creationId xmlns:p14="http://schemas.microsoft.com/office/powerpoint/2010/main" val="29729119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912a5d77-fb98-4eee-af32-1334d8f04a53}" enabled="0" method="" siteId="{912a5d77-fb98-4eee-af32-1334d8f04a53}" removed="1"/>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50</Slides>
  <Notes>37</Notes>
  <HiddenSlides>0</HiddenSlide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GPU Training   RSA Team Day 18th June 2025</vt:lpstr>
      <vt:lpstr>Course Philosophy</vt:lpstr>
      <vt:lpstr>Course Design</vt:lpstr>
      <vt:lpstr>Instructor Context</vt:lpstr>
      <vt:lpstr>Agenda</vt:lpstr>
      <vt:lpstr>PowerPoint Presentation</vt:lpstr>
      <vt:lpstr>The Future of HPC</vt:lpstr>
      <vt:lpstr>Understanding GPUs and CPUs</vt:lpstr>
      <vt:lpstr>What is a GPU?</vt:lpstr>
      <vt:lpstr>Key Characteristics of a GPU Many Cores</vt:lpstr>
      <vt:lpstr>Key Characteristics of a GPU Highly Throughput-Oriented</vt:lpstr>
      <vt:lpstr>FLOP = FLoating-Point OPeration</vt:lpstr>
      <vt:lpstr>Key Characteristics of a GPU Use Cases</vt:lpstr>
      <vt:lpstr>Key Characteristics of a GPU Memory Architecture - CPU</vt:lpstr>
      <vt:lpstr>Key Characteristics of a GPU Memory Architecture - CPU</vt:lpstr>
      <vt:lpstr>Key Characteristics of a GPU Memory Architecture - GPU </vt:lpstr>
      <vt:lpstr>Example: Tiny Batch Matrix-Vector Multiplication</vt:lpstr>
      <vt:lpstr>Pitfalls and Considerations </vt:lpstr>
      <vt:lpstr>Summary: How is a GPU different from a CPU?</vt:lpstr>
      <vt:lpstr>Summary: How is a GPU different from a CPU?</vt:lpstr>
      <vt:lpstr>Exercise: Group Discussion and Quiz </vt:lpstr>
      <vt:lpstr>HPC Set Up and Login</vt:lpstr>
      <vt:lpstr>Logging into ISCA</vt:lpstr>
      <vt:lpstr>Navigating to our project space</vt:lpstr>
      <vt:lpstr>How to run the code Interactive vs Batch </vt:lpstr>
      <vt:lpstr>Spack</vt:lpstr>
      <vt:lpstr>Exploring Spack with an Interactive Mode </vt:lpstr>
      <vt:lpstr>Getting the right version</vt:lpstr>
      <vt:lpstr>To use environments or not</vt:lpstr>
      <vt:lpstr>Exercise: Take the time to try and install a package relevant to you</vt:lpstr>
      <vt:lpstr>All the software we need is available on ISCA</vt:lpstr>
      <vt:lpstr>Slurm Job Scheduling</vt:lpstr>
      <vt:lpstr>Simple Linux Utility for Resource Management (SLURM)</vt:lpstr>
      <vt:lpstr>Basic SLURM Workflow</vt:lpstr>
      <vt:lpstr>Slurm commands and directives</vt:lpstr>
      <vt:lpstr>Recap: Interactive vs Batch </vt:lpstr>
      <vt:lpstr>Conways Game of Life </vt:lpstr>
      <vt:lpstr>What is Conway's Game of Life?</vt:lpstr>
      <vt:lpstr>Naïve Implementation Results</vt:lpstr>
      <vt:lpstr>CPU-Vectorised Implementation Results</vt:lpstr>
      <vt:lpstr>GPU-Vectorised Implementation Results</vt:lpstr>
      <vt:lpstr>Bringing it together</vt:lpstr>
      <vt:lpstr>Which solution to use? </vt:lpstr>
      <vt:lpstr>Exercise: Generate and Visualise Game-of-Life Performance Data </vt:lpstr>
      <vt:lpstr>Profiling and Optimisation</vt:lpstr>
      <vt:lpstr>Profiling Code on the CPU</vt:lpstr>
      <vt:lpstr>Profiling Code on the GPU</vt:lpstr>
      <vt:lpstr>Optimising Code - CPU</vt:lpstr>
      <vt:lpstr>Optimising Code</vt:lpstr>
      <vt:lpstr>3D Temperature Diffusion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32</cp:revision>
  <dcterms:created xsi:type="dcterms:W3CDTF">2025-06-03T11:53:14Z</dcterms:created>
  <dcterms:modified xsi:type="dcterms:W3CDTF">2025-06-17T08:54:06Z</dcterms:modified>
</cp:coreProperties>
</file>